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embeddings/oleObject1.bin" ContentType="application/vnd.openxmlformats-officedocument.oleObject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0929"/>
  </p:normalViewPr>
  <p:slideViewPr>
    <p:cSldViewPr snapToObjects="1">
      <p:cViewPr>
        <p:scale>
          <a:sx n="100" d="100"/>
          <a:sy n="100" d="100"/>
        </p:scale>
        <p:origin x="-264" y="0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14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3F34A-C83A-AF49-9ABA-4332A22A8CAC}" type="slidenum">
              <a:rPr lang="en-US"/>
              <a:pPr/>
              <a:t>10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DAE29-6FD5-0841-8F81-A8DDCDE3862A}" type="slidenum">
              <a:rPr lang="en-US"/>
              <a:pPr/>
              <a:t>11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2FEBE-C5FB-914B-AA88-7E57FF68F63D}" type="slidenum">
              <a:rPr lang="en-US"/>
              <a:pPr/>
              <a:t>12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E7266-2469-C54B-AFD3-C7233C751947}" type="slidenum">
              <a:rPr lang="en-US"/>
              <a:pPr/>
              <a:t>13</a:t>
            </a:fld>
            <a:endParaRPr 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CEFD0-6FEF-314D-9EC1-02E488C0A366}" type="slidenum">
              <a:rPr lang="en-US"/>
              <a:pPr/>
              <a:t>14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5193A-CAAF-644C-960E-0B8BE61277E4}" type="slidenum">
              <a:rPr lang="en-US"/>
              <a:pPr/>
              <a:t>15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1686B-45CA-9D45-A88E-66A619FEB284}" type="slidenum">
              <a:rPr lang="en-US"/>
              <a:pPr/>
              <a:t>16</a:t>
            </a:fld>
            <a:endParaRPr lang="en-US"/>
          </a:p>
        </p:txBody>
      </p:sp>
      <p:sp>
        <p:nvSpPr>
          <p:cNvPr id="128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Processor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b) Writes green, red stale</a:t>
            </a:r>
          </a:p>
          <a:p>
            <a:pPr>
              <a:lnSpc>
                <a:spcPts val="14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c) Update memory (green), red stale in cache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D9642-0EB4-B546-83C8-1BB921524105}" type="slidenum">
              <a:rPr lang="en-US"/>
              <a:pPr/>
              <a:t>17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DA35E-CCF7-B141-A1BD-B57115F3923C}" type="slidenum">
              <a:rPr lang="en-US"/>
              <a:pPr/>
              <a:t>18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E8DC8-83CF-EF4A-9C16-97E13DD78BED}" type="slidenum">
              <a:rPr lang="en-US"/>
              <a:pPr/>
              <a:t>19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DA440-F7DC-A342-A8D6-1D7D98DE4B21}" type="slidenum">
              <a:rPr lang="en-US"/>
              <a:pPr/>
              <a:t>2</a:t>
            </a:fld>
            <a:endParaRPr lang="en-US"/>
          </a:p>
        </p:txBody>
      </p:sp>
      <p:sp>
        <p:nvSpPr>
          <p:cNvPr id="124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3B2CB-43F7-0345-BC8D-1DA64B7895B1}" type="slidenum">
              <a:rPr lang="en-US"/>
              <a:pPr/>
              <a:t>20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F39F5-DC18-2841-BFDC-8495ACB243CD}" type="slidenum">
              <a:rPr lang="en-US"/>
              <a:pPr/>
              <a:t>21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89599-E31A-9146-8B32-C87479EC8813}" type="slidenum">
              <a:rPr lang="en-US"/>
              <a:pPr/>
              <a:t>22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C73B4-0A84-0948-911C-2954A17E7972}" type="slidenum">
              <a:rPr lang="en-US"/>
              <a:pPr/>
              <a:t>23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8A5D3-FA10-9543-8F78-8C09825CF9D8}" type="slidenum">
              <a:rPr lang="en-US"/>
              <a:pPr/>
              <a:t>24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E3E63-91C5-5A46-B4F5-E63E86A7E70E}" type="slidenum">
              <a:rPr lang="en-US"/>
              <a:pPr/>
              <a:t>25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3687E-F54D-D44A-9483-94C6ACAA17ED}" type="slidenum">
              <a:rPr lang="en-US"/>
              <a:pPr/>
              <a:t>26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48096-0E9E-F241-99A7-829EF586FA62}" type="slidenum">
              <a:rPr lang="en-US"/>
              <a:pPr/>
              <a:t>27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59AF4-79B7-9347-95BE-F6BBF4104A58}" type="slidenum">
              <a:rPr lang="en-US"/>
              <a:pPr/>
              <a:t>28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52967-7CAA-F94F-A8B9-9C6EAD12440F}" type="slidenum">
              <a:rPr lang="en-US"/>
              <a:pPr/>
              <a:t>29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E3A64-5A87-274E-8BDF-75607B7FCD47}" type="slidenum">
              <a:rPr lang="en-US"/>
              <a:pPr/>
              <a:t>3</a:t>
            </a:fld>
            <a:endParaRPr lang="en-US"/>
          </a:p>
        </p:txBody>
      </p:sp>
      <p:sp>
        <p:nvSpPr>
          <p:cNvPr id="124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90206-2EEC-0A44-A2C4-BF4647CBC77E}" type="slidenum">
              <a:rPr lang="en-US"/>
              <a:pPr/>
              <a:t>30</a:t>
            </a:fld>
            <a:endParaRPr lang="en-US"/>
          </a:p>
        </p:txBody>
      </p:sp>
      <p:sp>
        <p:nvSpPr>
          <p:cNvPr id="129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Why write miss first?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Because in general, only write a piece of block, may need to read it first so that can have a full vblock; therefore, need to get </a:t>
            </a:r>
          </a:p>
          <a:p>
            <a:pPr>
              <a:lnSpc>
                <a:spcPts val="14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Write back is low priority event.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F018E-DFBF-A849-9B29-BEDE7ECDDB97}" type="slidenum">
              <a:rPr lang="en-US"/>
              <a:pPr/>
              <a:t>31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27D81-C2F0-7B4E-A91B-5B0031C375B2}" type="slidenum">
              <a:rPr lang="en-US"/>
              <a:pPr/>
              <a:t>32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76561-9739-A74B-975A-65AB436F5043}" type="slidenum">
              <a:rPr lang="en-US"/>
              <a:pPr/>
              <a:t>33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91898-A590-9A4C-9AF0-F4AD0DC9A7F7}" type="slidenum">
              <a:rPr lang="en-US"/>
              <a:pPr/>
              <a:t>34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640DC-2DE7-244E-9537-574C57A7A1A9}" type="slidenum">
              <a:rPr lang="en-US"/>
              <a:pPr/>
              <a:t>35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268A5-457E-7B42-9762-B52EB4FA5698}" type="slidenum">
              <a:rPr lang="en-US"/>
              <a:pPr/>
              <a:t>36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F846F-CDBA-5949-A7DD-FF1841885630}" type="slidenum">
              <a:rPr lang="en-US"/>
              <a:pPr/>
              <a:t>37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85F3-1FF0-A64C-BEA2-9897E12B4825}" type="slidenum">
              <a:rPr lang="en-US"/>
              <a:pPr/>
              <a:t>38</a:t>
            </a:fld>
            <a:endParaRPr lang="en-US"/>
          </a:p>
        </p:txBody>
      </p:sp>
      <p:sp>
        <p:nvSpPr>
          <p:cNvPr id="136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B52C8-E216-A94B-89E2-BA2FA4203F10}" type="slidenum">
              <a:rPr lang="en-US"/>
              <a:pPr/>
              <a:t>39</a:t>
            </a:fld>
            <a:endParaRPr lang="en-US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B2132-D3DA-5146-B524-5BD50BEA4275}" type="slidenum">
              <a:rPr lang="en-US"/>
              <a:pPr/>
              <a:t>4</a:t>
            </a:fld>
            <a:endParaRPr lang="en-US"/>
          </a:p>
        </p:txBody>
      </p:sp>
      <p:sp>
        <p:nvSpPr>
          <p:cNvPr id="124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5E33D-5AE2-3F41-8998-CCACDD4F910C}" type="slidenum">
              <a:rPr lang="en-US"/>
              <a:pPr/>
              <a:t>40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13F91-8D98-D44D-A138-BFCEDFD02F7F}" type="slidenum">
              <a:rPr lang="en-US"/>
              <a:pPr/>
              <a:t>41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1A9D4-CE6D-8444-A015-E72172FC5C6F}" type="slidenum">
              <a:rPr lang="en-US"/>
              <a:pPr/>
              <a:t>42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04EA6-8681-6A4E-84AD-D580A8F51CAC}" type="slidenum">
              <a:rPr lang="en-US"/>
              <a:pPr/>
              <a:t>43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5B56B-0C87-5E40-B214-55BE61E259FB}" type="slidenum">
              <a:rPr lang="en-US"/>
              <a:pPr/>
              <a:t>44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61EA8-4470-E641-BCBB-4246CE4EA4BF}" type="slidenum">
              <a:rPr lang="en-US"/>
              <a:pPr/>
              <a:t>45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21AB4-EA8D-C541-89AC-C0DADAD20187}" type="slidenum">
              <a:rPr lang="en-US"/>
              <a:pPr/>
              <a:t>46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Easy to get these things confused! Colors should help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Min (link BW, bisection BW)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Assumes no congestion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Receiver usually longer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Better to send then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Store Like send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 dirty="0">
                <a:solidFill>
                  <a:srgbClr val="000000"/>
                </a:solidFill>
              </a:rPr>
              <a:t>Read like Receive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61C6D-ABBA-8742-9934-D94F33C55318}" type="slidenum">
              <a:rPr lang="en-US"/>
              <a:pPr/>
              <a:t>47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DBC35-D641-9146-943E-BA4A0CC1E6F2}" type="slidenum">
              <a:rPr lang="en-US"/>
              <a:pPr/>
              <a:t>5</a:t>
            </a:fld>
            <a:endParaRPr lang="en-US"/>
          </a:p>
        </p:txBody>
      </p:sp>
      <p:sp>
        <p:nvSpPr>
          <p:cNvPr id="124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1014B-A4B6-494A-989C-4CB8E7463672}" type="slidenum">
              <a:rPr lang="en-US"/>
              <a:pPr/>
              <a:t>6</a:t>
            </a:fld>
            <a:endParaRPr lang="en-US"/>
          </a:p>
        </p:txBody>
      </p:sp>
      <p:sp>
        <p:nvSpPr>
          <p:cNvPr id="124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959A1-7D57-F747-BCB8-CA4CB935B249}" type="slidenum">
              <a:rPr lang="en-US"/>
              <a:pPr/>
              <a:t>7</a:t>
            </a:fld>
            <a:endParaRPr lang="en-US"/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CD5F6-CC52-7340-8D73-98A2D916A7C5}" type="slidenum">
              <a:rPr lang="en-US"/>
              <a:pPr/>
              <a:t>8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6E70-FEDD-F749-AEAB-A3237BED3C8E}" type="slidenum">
              <a:rPr lang="en-US"/>
              <a:pPr/>
              <a:t>9</a:t>
            </a:fld>
            <a:endParaRPr 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19812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791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9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image" Target="../media/image2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Shared Memory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Data transfer</a:t>
            </a:r>
          </a:p>
          <a:p>
            <a:pPr lvl="1"/>
            <a:r>
              <a:rPr lang="en-US" sz="2400"/>
              <a:t>Use load and store, VM maps to local or remote location</a:t>
            </a:r>
          </a:p>
          <a:p>
            <a:pPr lvl="1"/>
            <a:r>
              <a:rPr lang="en-US" sz="2400"/>
              <a:t>Extra memory level: cache remote data</a:t>
            </a:r>
          </a:p>
          <a:p>
            <a:pPr lvl="1"/>
            <a:r>
              <a:rPr lang="en-US" sz="2400"/>
              <a:t>Significant research on making the translation transparent and scalable for many nodes</a:t>
            </a:r>
          </a:p>
          <a:p>
            <a:pPr lvl="2"/>
            <a:r>
              <a:rPr lang="en-US" sz="2000"/>
              <a:t>Handling data consistency and protection challenging </a:t>
            </a:r>
          </a:p>
          <a:p>
            <a:pPr lvl="2"/>
            <a:r>
              <a:rPr lang="en-US" sz="2000"/>
              <a:t>Latency depends on the underlying hardware architecture (bus bandwidth, memory access time and support for address translation) </a:t>
            </a:r>
          </a:p>
          <a:p>
            <a:pPr lvl="2"/>
            <a:r>
              <a:rPr lang="en-US" sz="2000"/>
              <a:t>Scalability is limited given that the communication model is so tightly coupled with process address space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Fundamental Issues</a:t>
            </a:r>
          </a:p>
        </p:txBody>
      </p:sp>
      <p:sp>
        <p:nvSpPr>
          <p:cNvPr id="12144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1: Naming: how to solve large problem fast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data is shared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it is addressed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what operations can access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processes refer to each other</a:t>
            </a:r>
          </a:p>
          <a:p>
            <a:pPr>
              <a:lnSpc>
                <a:spcPct val="90000"/>
              </a:lnSpc>
            </a:pPr>
            <a:r>
              <a:rPr lang="en-US" sz="2800"/>
              <a:t>Choice of naming affects code produced by a compiler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Just remember and load address or keep track of processor number and local virtual address for message passing</a:t>
            </a:r>
          </a:p>
          <a:p>
            <a:pPr>
              <a:lnSpc>
                <a:spcPct val="90000"/>
              </a:lnSpc>
            </a:pPr>
            <a:r>
              <a:rPr lang="en-US" sz="2800"/>
              <a:t>Choice of naming affects replication of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 cache memory hierarchy or via SW replication and consistency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Address Spaces</a:t>
            </a:r>
          </a:p>
        </p:txBody>
      </p:sp>
      <p:sp>
        <p:nvSpPr>
          <p:cNvPr id="1215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Global physical address space</a:t>
            </a:r>
          </a:p>
          <a:p>
            <a:pPr lvl="1"/>
            <a:r>
              <a:rPr lang="en-US" sz="2400"/>
              <a:t>any processor can generate, address and access it in a single operation</a:t>
            </a:r>
          </a:p>
          <a:p>
            <a:r>
              <a:rPr lang="en-US" sz="2800"/>
              <a:t>Global virtual address space</a:t>
            </a:r>
          </a:p>
          <a:p>
            <a:pPr lvl="1"/>
            <a:r>
              <a:rPr lang="en-US" sz="2400"/>
              <a:t>if the address space of each process can  be configured to contain all shared data of the parallel program</a:t>
            </a:r>
          </a:p>
          <a:p>
            <a:pPr lvl="2"/>
            <a:r>
              <a:rPr lang="en-US" sz="2000"/>
              <a:t>memory can be anywhere: virtual address translation handles it</a:t>
            </a:r>
          </a:p>
          <a:p>
            <a:r>
              <a:rPr lang="en-US" sz="2800"/>
              <a:t>Segmented shared address space</a:t>
            </a:r>
          </a:p>
          <a:p>
            <a:pPr lvl="1"/>
            <a:r>
              <a:rPr lang="en-US" sz="2400"/>
              <a:t>locations are named &lt;process number, address&gt; uniformly for all processes of the parallel program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Fundamental Issues</a:t>
            </a:r>
          </a:p>
        </p:txBody>
      </p:sp>
      <p:sp>
        <p:nvSpPr>
          <p:cNvPr id="12165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2: Synchronization: To cooperate, processes must coordinate</a:t>
            </a:r>
          </a:p>
          <a:p>
            <a:pPr lvl="1"/>
            <a:r>
              <a:rPr lang="en-US"/>
              <a:t>Message passing is implicit coordination with transmission or arrival of data</a:t>
            </a:r>
          </a:p>
          <a:p>
            <a:pPr lvl="1"/>
            <a:r>
              <a:rPr lang="en-US"/>
              <a:t>Shared address </a:t>
            </a:r>
            <a:r>
              <a:rPr lang="en-US">
                <a:ea typeface="Lucida Grande" charset="0"/>
                <a:cs typeface="Lucida Grande" charset="0"/>
              </a:rPr>
              <a:t>→</a:t>
            </a:r>
            <a:r>
              <a:rPr lang="en-US"/>
              <a:t> additional operations to explicitly coordinate: </a:t>
            </a:r>
            <a:br>
              <a:rPr lang="en-US"/>
            </a:br>
            <a:r>
              <a:rPr lang="en-US"/>
              <a:t>e.g., write a flag, awaken a thread, interrupt a processor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Fundamental Issues</a:t>
            </a:r>
          </a:p>
        </p:txBody>
      </p:sp>
      <p:sp>
        <p:nvSpPr>
          <p:cNvPr id="12175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3: Latency and Bandwidth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Bandwidth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Need high bandwidth in communication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Cannot scale, but stay close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Match limits in network, memory, and processor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Overhead to communicate is a problem in many machines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Affects performance, since processor may have to wait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Affects ease of programming, since requires more thought to overlap communication and computation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 Hiding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How can a mechanism help hide latency?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Examples: overlap message send with computation, pre-fetch data, switch to other tasks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8978" name="Picture 2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2700" y="2971800"/>
            <a:ext cx="3975100" cy="2970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789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 Shared Memory MIMD </a:t>
            </a:r>
          </a:p>
        </p:txBody>
      </p:sp>
      <p:sp>
        <p:nvSpPr>
          <p:cNvPr id="12789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Processors share a single centralized memory through a bus interconnect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Memory contention: Feasible for small # processors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Caches serve to: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 bandwidth versus </a:t>
            </a:r>
            <a:br>
              <a:rPr lang="en-US" sz="2000"/>
            </a:br>
            <a:r>
              <a:rPr lang="en-US" sz="2000"/>
              <a:t>bus/memory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 latency of access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Valuable for both private data </a:t>
            </a:r>
            <a:br>
              <a:rPr lang="en-US" sz="2000"/>
            </a:br>
            <a:r>
              <a:rPr lang="en-US" sz="2000"/>
              <a:t>and shared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Access to shared data is </a:t>
            </a:r>
            <a:br>
              <a:rPr lang="en-US" sz="2400"/>
            </a:br>
            <a:r>
              <a:rPr lang="en-US" sz="2400"/>
              <a:t>optimized by replication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Decreases latency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Increases memory bandwidth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Reduces contention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Reduces cache coherence problems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5" name="Text Box 5"/>
          <p:cNvSpPr txBox="1">
            <a:spLocks noChangeArrowheads="1"/>
          </p:cNvSpPr>
          <p:nvPr/>
        </p:nvSpPr>
        <p:spPr bwMode="auto">
          <a:xfrm>
            <a:off x="558800" y="1301750"/>
            <a:ext cx="78613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25400" algn="l"/>
                <a:tab pos="596900" algn="l"/>
                <a:tab pos="1511300" algn="l"/>
                <a:tab pos="2425700" algn="l"/>
                <a:tab pos="3340100" algn="l"/>
                <a:tab pos="4254500" algn="l"/>
                <a:tab pos="5168900" algn="l"/>
                <a:tab pos="6083300" algn="l"/>
                <a:tab pos="6997700" algn="l"/>
              </a:tabLst>
            </a:pPr>
            <a:r>
              <a:rPr lang="en-US">
                <a:latin typeface="Arial" charset="0"/>
              </a:rPr>
              <a:t>A cache coherence problem arises when the cache reflects a view of  memory which is different from reality</a:t>
            </a:r>
          </a:p>
        </p:txBody>
      </p:sp>
      <p:sp>
        <p:nvSpPr>
          <p:cNvPr id="12800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Coherency</a:t>
            </a:r>
          </a:p>
        </p:txBody>
      </p:sp>
      <p:sp>
        <p:nvSpPr>
          <p:cNvPr id="128001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267200"/>
            <a:ext cx="7924800" cy="2552700"/>
          </a:xfrm>
        </p:spPr>
        <p:txBody>
          <a:bodyPr/>
          <a:lstStyle/>
          <a:p>
            <a:r>
              <a:rPr lang="en-US" sz="2400"/>
              <a:t>A memory system is coherent if:</a:t>
            </a:r>
          </a:p>
          <a:p>
            <a:pPr lvl="1"/>
            <a:r>
              <a:rPr lang="en-US" sz="2000"/>
              <a:t>P reads X, P writes X, no other processor writes X, P reads X</a:t>
            </a:r>
          </a:p>
          <a:p>
            <a:pPr lvl="2"/>
            <a:r>
              <a:rPr lang="en-US" sz="1800"/>
              <a:t>Always returns value written by P</a:t>
            </a:r>
          </a:p>
          <a:p>
            <a:pPr lvl="1"/>
            <a:r>
              <a:rPr lang="en-US" sz="2000"/>
              <a:t>P reads X, Q writes X, P reads X</a:t>
            </a:r>
          </a:p>
          <a:p>
            <a:pPr lvl="2"/>
            <a:r>
              <a:rPr lang="en-US" sz="1800"/>
              <a:t>Returns value written by Q (provided sufficient W/R separation)</a:t>
            </a:r>
          </a:p>
          <a:p>
            <a:pPr lvl="1"/>
            <a:r>
              <a:rPr lang="en-US" sz="2000"/>
              <a:t>P writes X, Q writes X</a:t>
            </a:r>
          </a:p>
          <a:p>
            <a:pPr lvl="2"/>
            <a:r>
              <a:rPr lang="en-US" sz="1800"/>
              <a:t>Seen in the same order by all processors</a:t>
            </a:r>
          </a:p>
        </p:txBody>
      </p:sp>
      <p:graphicFrame>
        <p:nvGraphicFramePr>
          <p:cNvPr id="1280013" name="Object 13"/>
          <p:cNvGraphicFramePr>
            <a:graphicFrameLocks noChangeAspect="1"/>
          </p:cNvGraphicFramePr>
          <p:nvPr/>
        </p:nvGraphicFramePr>
        <p:xfrm>
          <a:off x="-76200" y="1371600"/>
          <a:ext cx="929640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Document" r:id="rId4" imgW="5859780" imgH="1824228" progId="Word.Document.8">
                  <p:embed/>
                </p:oleObj>
              </mc:Choice>
              <mc:Fallback>
                <p:oleObj name="Document" r:id="rId4" imgW="5859780" imgH="182422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371600"/>
                        <a:ext cx="9296400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HW Coherency Solutions</a:t>
            </a:r>
          </a:p>
        </p:txBody>
      </p:sp>
      <p:sp>
        <p:nvSpPr>
          <p:cNvPr id="128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Snooping Solution (Snoopy Bus)</a:t>
            </a:r>
          </a:p>
          <a:p>
            <a:pPr lvl="1"/>
            <a:r>
              <a:rPr lang="en-US"/>
              <a:t>Send all requests for data to all processors</a:t>
            </a:r>
          </a:p>
          <a:p>
            <a:pPr lvl="1"/>
            <a:r>
              <a:rPr lang="en-US"/>
              <a:t>Processors snoop to see if they have a copy and respond accordingly </a:t>
            </a:r>
          </a:p>
          <a:p>
            <a:pPr lvl="1"/>
            <a:r>
              <a:rPr lang="en-US"/>
              <a:t>Requires broadcast, since caching information is at processors</a:t>
            </a:r>
          </a:p>
          <a:p>
            <a:pPr lvl="1"/>
            <a:r>
              <a:rPr lang="en-US"/>
              <a:t>Works well with bus (natural broadcast medium)</a:t>
            </a:r>
          </a:p>
          <a:p>
            <a:pPr lvl="1"/>
            <a:r>
              <a:rPr lang="en-US"/>
              <a:t>Dominates for small scale machines (most of the market)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HW Coherency Solutions</a:t>
            </a:r>
          </a:p>
        </p:txBody>
      </p:sp>
      <p:sp>
        <p:nvSpPr>
          <p:cNvPr id="131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Directory-Based Schemes</a:t>
            </a:r>
          </a:p>
          <a:p>
            <a:pPr lvl="1"/>
            <a:r>
              <a:rPr lang="en-US"/>
              <a:t>Keep track of what is being shared in one centralized place</a:t>
            </a:r>
          </a:p>
          <a:p>
            <a:pPr lvl="1"/>
            <a:r>
              <a:rPr lang="en-US"/>
              <a:t>Distributed memory </a:t>
            </a:r>
            <a:r>
              <a:rPr lang="en-US">
                <a:cs typeface="ヒラギノ角ゴ Pro W3" charset="-128"/>
              </a:rPr>
              <a:t>⇒</a:t>
            </a:r>
            <a:r>
              <a:rPr lang="en-US"/>
              <a:t> distributed directory for scalability (avoids bottlenecks)</a:t>
            </a:r>
          </a:p>
          <a:p>
            <a:pPr lvl="1"/>
            <a:r>
              <a:rPr lang="en-US"/>
              <a:t>Send point-to-point requests to processors via network</a:t>
            </a:r>
          </a:p>
          <a:p>
            <a:pPr lvl="1"/>
            <a:r>
              <a:rPr lang="en-US"/>
              <a:t>Scales better than Snooping</a:t>
            </a:r>
          </a:p>
          <a:p>
            <a:pPr lvl="1"/>
            <a:r>
              <a:rPr lang="en-US"/>
              <a:t>Actually existed before Snooping-based schemes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Snooping Protocols</a:t>
            </a:r>
          </a:p>
        </p:txBody>
      </p:sp>
      <p:sp>
        <p:nvSpPr>
          <p:cNvPr id="128308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Write Invalidate Protocol: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to shared data:  an invalidate is sent to all caches which snoop and invalidate any copies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Cache invalidation will force a cache miss when accessing the modified shared item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multiple writers only one will win the race ensuring serialization of the write operations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Miss: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Write-through: memory is always up-to-date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Write-back: snoop in caches to find most recent copy</a:t>
            </a:r>
          </a:p>
        </p:txBody>
      </p:sp>
      <p:graphicFrame>
        <p:nvGraphicFramePr>
          <p:cNvPr id="1283082" name="Object 10"/>
          <p:cNvGraphicFramePr>
            <a:graphicFrameLocks noChangeAspect="1"/>
          </p:cNvGraphicFramePr>
          <p:nvPr/>
        </p:nvGraphicFramePr>
        <p:xfrm>
          <a:off x="0" y="3859213"/>
          <a:ext cx="9144000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Document" r:id="rId4" imgW="6385560" imgH="2051304" progId="Word.Document.8">
                  <p:embed/>
                </p:oleObj>
              </mc:Choice>
              <mc:Fallback>
                <p:oleObj name="Document" r:id="rId4" imgW="6385560" imgH="205130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59213"/>
                        <a:ext cx="9144000" cy="292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3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3133725"/>
            <a:ext cx="6792913" cy="319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3205" name="Freeform 5"/>
          <p:cNvSpPr>
            <a:spLocks/>
          </p:cNvSpPr>
          <p:nvPr/>
        </p:nvSpPr>
        <p:spPr bwMode="auto">
          <a:xfrm>
            <a:off x="279400" y="6280150"/>
            <a:ext cx="8451850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DFF08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63500" dist="76199" dir="2700000" algn="ctr" rotWithShape="0">
              <a:schemeClr val="bg2">
                <a:alpha val="75000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3206" name="Text Box 6"/>
          <p:cNvSpPr txBox="1">
            <a:spLocks noChangeArrowheads="1"/>
          </p:cNvSpPr>
          <p:nvPr/>
        </p:nvSpPr>
        <p:spPr bwMode="auto">
          <a:xfrm>
            <a:off x="279400" y="6267450"/>
            <a:ext cx="83216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3500"/>
              </a:lnSpc>
              <a:tabLst>
                <a:tab pos="25400" algn="l"/>
                <a:tab pos="596900" algn="l"/>
                <a:tab pos="1511300" algn="l"/>
                <a:tab pos="2425700" algn="l"/>
                <a:tab pos="3340100" algn="l"/>
                <a:tab pos="4254500" algn="l"/>
                <a:tab pos="5168900" algn="l"/>
                <a:tab pos="6083300" algn="l"/>
                <a:tab pos="6997700" algn="l"/>
              </a:tabLst>
            </a:pPr>
            <a:r>
              <a:rPr lang="en-US" sz="3000">
                <a:latin typeface="Arial" charset="0"/>
              </a:rPr>
              <a:t>Can support either SW model on either HW basis</a:t>
            </a:r>
          </a:p>
        </p:txBody>
      </p:sp>
      <p:sp>
        <p:nvSpPr>
          <p:cNvPr id="1203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MIMD</a:t>
            </a:r>
          </a:p>
        </p:txBody>
      </p:sp>
      <p:sp>
        <p:nvSpPr>
          <p:cNvPr id="120320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Message Passing</a:t>
            </a:r>
          </a:p>
          <a:p>
            <a:r>
              <a:rPr lang="en-US" sz="2800"/>
              <a:t>Shared memory/distributed memory</a:t>
            </a:r>
          </a:p>
          <a:p>
            <a:pPr lvl="1"/>
            <a:r>
              <a:rPr lang="en-US" sz="2400"/>
              <a:t>Uniform Memory Access (UMA)</a:t>
            </a:r>
          </a:p>
          <a:p>
            <a:pPr lvl="1"/>
            <a:r>
              <a:rPr lang="en-US" sz="2400"/>
              <a:t>Non-Uniform Memory Access (NUMA)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1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Snooping Protocols</a:t>
            </a:r>
          </a:p>
        </p:txBody>
      </p:sp>
      <p:sp>
        <p:nvSpPr>
          <p:cNvPr id="128410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Write Broadcast (Update) Protocol (typically write through):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to shared data: broadcast on bus, processors snoop, and update any copies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 limit impact on bandwidth, track data sharing to avoid unnecessary broadcast of written data that is not shared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miss: memory is always up-to-date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serialization: bus serializes requests!</a:t>
            </a:r>
          </a:p>
        </p:txBody>
      </p:sp>
      <p:graphicFrame>
        <p:nvGraphicFramePr>
          <p:cNvPr id="1284106" name="Object 10"/>
          <p:cNvGraphicFramePr>
            <a:graphicFrameLocks noChangeAspect="1"/>
          </p:cNvGraphicFramePr>
          <p:nvPr/>
        </p:nvGraphicFramePr>
        <p:xfrm>
          <a:off x="0" y="3608388"/>
          <a:ext cx="91440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5" name="Document" r:id="rId4" imgW="6364224" imgH="2097024" progId="Word.Document.8">
                  <p:embed/>
                </p:oleObj>
              </mc:Choice>
              <mc:Fallback>
                <p:oleObj name="Document" r:id="rId4" imgW="6364224" imgH="209702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08388"/>
                        <a:ext cx="91440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Invalidate vs. Update</a:t>
            </a:r>
          </a:p>
        </p:txBody>
      </p:sp>
      <p:sp>
        <p:nvSpPr>
          <p:cNvPr id="128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Write-invalidate has emerged as the winner for the vast majority of designs</a:t>
            </a:r>
          </a:p>
          <a:p>
            <a:r>
              <a:rPr lang="en-US"/>
              <a:t>Qualitative Performance Differences :</a:t>
            </a:r>
          </a:p>
          <a:p>
            <a:pPr lvl="1"/>
            <a:r>
              <a:rPr lang="en-US"/>
              <a:t>Spatial locality</a:t>
            </a:r>
          </a:p>
          <a:p>
            <a:pPr lvl="2"/>
            <a:r>
              <a:rPr lang="en-US"/>
              <a:t>WI: 1 transaction/cache block; </a:t>
            </a:r>
          </a:p>
          <a:p>
            <a:pPr lvl="2"/>
            <a:r>
              <a:rPr lang="en-US"/>
              <a:t>WU: 1 broadcast/word</a:t>
            </a:r>
          </a:p>
          <a:p>
            <a:pPr lvl="1"/>
            <a:r>
              <a:rPr lang="en-US"/>
              <a:t>Latency</a:t>
            </a:r>
          </a:p>
          <a:p>
            <a:pPr lvl="2"/>
            <a:r>
              <a:rPr lang="en-US"/>
              <a:t>WU: lower write–read latency</a:t>
            </a:r>
          </a:p>
          <a:p>
            <a:pPr lvl="2"/>
            <a:r>
              <a:rPr lang="en-US"/>
              <a:t>WI: must reload new value to cache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Invalidate vs. Update</a:t>
            </a:r>
          </a:p>
        </p:txBody>
      </p:sp>
      <p:sp>
        <p:nvSpPr>
          <p:cNvPr id="128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the bus and memory bandwidth is usually in demand, write-invalidate protocols are very popular</a:t>
            </a:r>
          </a:p>
          <a:p>
            <a:r>
              <a:rPr lang="en-US"/>
              <a:t>Write-update can causes problems for some memory consistency  models, reducing the potential performance gain it could bring</a:t>
            </a:r>
          </a:p>
          <a:p>
            <a:r>
              <a:rPr lang="en-US"/>
              <a:t>The high demand for bandwidth in write-update limits its scalability for large number of processors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Snoopy Protocol</a:t>
            </a:r>
          </a:p>
        </p:txBody>
      </p:sp>
      <p:sp>
        <p:nvSpPr>
          <p:cNvPr id="128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Invalidation protocol, write-back cache</a:t>
            </a:r>
          </a:p>
          <a:p>
            <a:pPr>
              <a:lnSpc>
                <a:spcPct val="90000"/>
              </a:lnSpc>
            </a:pPr>
            <a:r>
              <a:rPr lang="en-US" sz="2800"/>
              <a:t>Each block of memory is in one state: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Clean in all caches and up-to-date in memory (Shared)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Dirty in exactly one cache (Exclusive)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Not in any caches</a:t>
            </a:r>
          </a:p>
          <a:p>
            <a:pPr>
              <a:lnSpc>
                <a:spcPct val="90000"/>
              </a:lnSpc>
            </a:pPr>
            <a:r>
              <a:rPr lang="en-US" sz="2800"/>
              <a:t>Each cache block is in one state (track these):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: block can be read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Exclusive : cache has only copy, it is write-able, and dirty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Invalid : block contains no data</a:t>
            </a:r>
          </a:p>
          <a:p>
            <a:pPr>
              <a:lnSpc>
                <a:spcPct val="90000"/>
              </a:lnSpc>
            </a:pPr>
            <a:r>
              <a:rPr lang="en-US" sz="2800"/>
              <a:t>Read misses: cause all caches to snoop bus</a:t>
            </a:r>
          </a:p>
          <a:p>
            <a:pPr>
              <a:lnSpc>
                <a:spcPct val="90000"/>
              </a:lnSpc>
            </a:pPr>
            <a:r>
              <a:rPr lang="en-US" sz="2800"/>
              <a:t>Writes to clean line are treated as misses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5" name="Freeform 3"/>
          <p:cNvSpPr>
            <a:spLocks/>
          </p:cNvSpPr>
          <p:nvPr/>
        </p:nvSpPr>
        <p:spPr bwMode="auto">
          <a:xfrm>
            <a:off x="1503363" y="438150"/>
            <a:ext cx="7937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103313"/>
            <a:ext cx="5186363" cy="544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Snoopy-Cache Controller</a:t>
            </a:r>
          </a:p>
        </p:txBody>
      </p:sp>
      <p:sp>
        <p:nvSpPr>
          <p:cNvPr id="12882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886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Complications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Cannot update cache until bus is obtained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Two step process: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Arbitrate for bus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Place miss on bus and complete operation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Split transaction bus: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Bus transaction is not atomic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Multiple misses can interleave, allowing two caches to grab block in the Exclusive state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Must track and prevent multiple misses for one block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3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9220" name="Text Box 4"/>
          <p:cNvSpPr txBox="1">
            <a:spLocks noChangeArrowheads="1"/>
          </p:cNvSpPr>
          <p:nvPr/>
        </p:nvSpPr>
        <p:spPr bwMode="auto">
          <a:xfrm>
            <a:off x="103188" y="3930650"/>
            <a:ext cx="221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block, initial cache state is invalid</a:t>
            </a:r>
          </a:p>
        </p:txBody>
      </p:sp>
      <p:pic>
        <p:nvPicPr>
          <p:cNvPr id="128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0244" name="Text Box 4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1269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12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pic>
        <p:nvPicPr>
          <p:cNvPr id="129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2293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22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pic>
        <p:nvPicPr>
          <p:cNvPr id="129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3317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33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</a:t>
            </a:r>
          </a:p>
        </p:txBody>
      </p:sp>
      <p:sp>
        <p:nvSpPr>
          <p:cNvPr id="12042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Processors have private memories, communicate via messages</a:t>
            </a:r>
          </a:p>
          <a:p>
            <a:r>
              <a:rPr lang="en-US"/>
              <a:t>Advantages:</a:t>
            </a:r>
          </a:p>
          <a:p>
            <a:pPr lvl="1"/>
            <a:r>
              <a:rPr lang="en-US"/>
              <a:t>Less hardware, easier to design</a:t>
            </a:r>
          </a:p>
          <a:p>
            <a:pPr lvl="1"/>
            <a:r>
              <a:rPr lang="en-US"/>
              <a:t>Focuses attention on costly non-local operations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sp>
        <p:nvSpPr>
          <p:cNvPr id="1294339" name="Text Box 3"/>
          <p:cNvSpPr txBox="1">
            <a:spLocks noChangeArrowheads="1"/>
          </p:cNvSpPr>
          <p:nvPr/>
        </p:nvSpPr>
        <p:spPr bwMode="auto">
          <a:xfrm>
            <a:off x="8051800" y="2667000"/>
            <a:ext cx="19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294340" name="Text Box 4"/>
          <p:cNvSpPr txBox="1">
            <a:spLocks noChangeArrowheads="1"/>
          </p:cNvSpPr>
          <p:nvPr/>
        </p:nvSpPr>
        <p:spPr bwMode="auto">
          <a:xfrm>
            <a:off x="8051800" y="3481388"/>
            <a:ext cx="19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i="1" u="sng">
                <a:solidFill>
                  <a:srgbClr val="3333CC"/>
                </a:solidFill>
              </a:rPr>
              <a:t>A1</a:t>
            </a:r>
          </a:p>
        </p:txBody>
      </p:sp>
      <p:pic>
        <p:nvPicPr>
          <p:cNvPr id="1294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4343" name="Text Box 7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434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495800"/>
            <a:ext cx="5391150" cy="2219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Directory Multiprocessors</a:t>
            </a:r>
          </a:p>
        </p:txBody>
      </p:sp>
      <p:sp>
        <p:nvSpPr>
          <p:cNvPr id="129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Directory per cache that tracks state of every block in every cache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Which caches have a block, dirty vs. clean, ...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 per memory block vs. per cache block?</a:t>
            </a:r>
          </a:p>
          <a:p>
            <a:pPr lvl="2">
              <a:lnSpc>
                <a:spcPct val="90000"/>
              </a:lnSpc>
              <a:buFontTx/>
              <a:buChar char="+"/>
            </a:pPr>
            <a:r>
              <a:rPr lang="en-US" sz="2000"/>
              <a:t>In memory =&gt; simpler protocol (centralized/one location)</a:t>
            </a:r>
          </a:p>
          <a:p>
            <a:pPr lvl="2">
              <a:lnSpc>
                <a:spcPct val="90000"/>
              </a:lnSpc>
              <a:buFontTx/>
              <a:buChar char="–"/>
            </a:pPr>
            <a:r>
              <a:rPr lang="en-US" sz="2000"/>
              <a:t>In memory =&gt; directory is f(memory size) vs. f(cache size)</a:t>
            </a:r>
          </a:p>
          <a:p>
            <a:pPr>
              <a:lnSpc>
                <a:spcPct val="90000"/>
              </a:lnSpc>
            </a:pPr>
            <a:r>
              <a:rPr lang="en-US" sz="2800"/>
              <a:t>To prevent directory from being a bottleneck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distribute directory entries with memory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tracks of </a:t>
            </a:r>
            <a:br>
              <a:rPr lang="en-US" sz="2400"/>
            </a:br>
            <a:r>
              <a:rPr lang="en-US" sz="2400"/>
              <a:t>which processor </a:t>
            </a:r>
            <a:br>
              <a:rPr lang="en-US" sz="2400"/>
            </a:br>
            <a:r>
              <a:rPr lang="en-US" sz="2400"/>
              <a:t>has their blocks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</a:t>
            </a:r>
          </a:p>
        </p:txBody>
      </p:sp>
      <p:sp>
        <p:nvSpPr>
          <p:cNvPr id="129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Similar to Snoopy Protocol: Three states</a:t>
            </a:r>
          </a:p>
          <a:p>
            <a:pPr lvl="1"/>
            <a:r>
              <a:rPr lang="en-US" sz="2400"/>
              <a:t>Shared: Multiple processors have the block cached and the contents of the block in memory (as well as all caches) is up-to-date </a:t>
            </a:r>
          </a:p>
          <a:p>
            <a:pPr lvl="1"/>
            <a:r>
              <a:rPr lang="en-US" sz="2400"/>
              <a:t>Uncached No processor has a copy of the block (not valid in any cache)</a:t>
            </a:r>
          </a:p>
          <a:p>
            <a:pPr lvl="1"/>
            <a:r>
              <a:rPr lang="en-US" sz="2400"/>
              <a:t>Exclusive: Only one processor (owner) has the block cached and the contents of the block in memory is out-to-date (the block is dirty)</a:t>
            </a:r>
          </a:p>
          <a:p>
            <a:r>
              <a:rPr lang="en-US" sz="2800"/>
              <a:t>In addition to cache state, must track which processors have data when in the shared state </a:t>
            </a:r>
          </a:p>
          <a:p>
            <a:pPr lvl="1"/>
            <a:r>
              <a:rPr lang="en-US" sz="2400"/>
              <a:t>usually bit vector, 1 if processor has copy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</a:t>
            </a:r>
          </a:p>
        </p:txBody>
      </p:sp>
      <p:sp>
        <p:nvSpPr>
          <p:cNvPr id="129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Keep it simple(r):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Writes to non-exclusive data =&gt; write miss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Processor blocks until access completes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Assume messages received and acted upon in order sent</a:t>
            </a:r>
          </a:p>
          <a:p>
            <a:pPr>
              <a:lnSpc>
                <a:spcPct val="90000"/>
              </a:lnSpc>
            </a:pPr>
            <a:r>
              <a:rPr lang="en-US" sz="2800"/>
              <a:t>Terms: typically 3 processors involved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node where a request originates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Home node where the memory location of an address resides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Remote node has a copy of a cache block, whether exclusive or shared</a:t>
            </a:r>
          </a:p>
          <a:p>
            <a:pPr>
              <a:lnSpc>
                <a:spcPct val="90000"/>
              </a:lnSpc>
            </a:pPr>
            <a:r>
              <a:rPr lang="en-US" sz="2800"/>
              <a:t>No bus and do not want to broadcast: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interconnect no longer single arbitration point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messages have explicit responses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Directory Protocol</a:t>
            </a:r>
          </a:p>
        </p:txBody>
      </p:sp>
      <p:sp>
        <p:nvSpPr>
          <p:cNvPr id="1299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Message sent to directory causes two actions:</a:t>
            </a:r>
          </a:p>
          <a:p>
            <a:pPr lvl="1"/>
            <a:r>
              <a:rPr lang="en-US"/>
              <a:t>Update the directory</a:t>
            </a:r>
          </a:p>
          <a:p>
            <a:pPr lvl="1"/>
            <a:r>
              <a:rPr lang="en-US"/>
              <a:t>More messages to satisfy request</a:t>
            </a:r>
          </a:p>
          <a:p>
            <a:r>
              <a:rPr lang="en-US"/>
              <a:t>We assume operations atomic, but they are not; reality is much harder; must avoid deadlock when run out of buffers in network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483" name="Group 3"/>
          <p:cNvGraphicFramePr>
            <a:graphicFrameLocks noGrp="1"/>
          </p:cNvGraphicFramePr>
          <p:nvPr/>
        </p:nvGraphicFramePr>
        <p:xfrm>
          <a:off x="508000" y="762000"/>
          <a:ext cx="7848600" cy="6004560"/>
        </p:xfrm>
        <a:graphic>
          <a:graphicData uri="http://schemas.openxmlformats.org/drawingml/2006/table">
            <a:tbl>
              <a:tblPr/>
              <a:tblGrid>
                <a:gridCol w="2870200"/>
                <a:gridCol w="1955800"/>
                <a:gridCol w="1968500"/>
                <a:gridCol w="1054100"/>
              </a:tblGrid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read miss at A; request data and make P a read sharer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miss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P,A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has write miss at A; request data and make P exclusive owner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Invalidate shared data at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change A remote state to shared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Fetch/invalidate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Fetch block A home; invalidate remote copy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value reply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Arial" charset="0"/>
                        </a:rPr>
                        <a:t>local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data value from home memory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write back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B1069"/>
                          </a:solidFill>
                          <a:effectLst/>
                          <a:latin typeface="Arial" charset="0"/>
                        </a:rPr>
                        <a:t>remote cache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home directory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3025" marR="0" lvl="0" indent="0" algn="l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>
                          <a:tab pos="25400" algn="l"/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gridSpan="4">
                  <a:txBody>
                    <a:bodyPr/>
                    <a:lstStyle/>
                    <a:p>
                      <a:pPr marL="73025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 back data value for 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00562" name="Rectangle 8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7924800" cy="1143000"/>
          </a:xfrm>
        </p:spPr>
        <p:txBody>
          <a:bodyPr/>
          <a:lstStyle/>
          <a:p>
            <a:r>
              <a:rPr lang="en-US" dirty="0"/>
              <a:t>Directory Protocol Messages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7" name="Text Box 3"/>
          <p:cNvSpPr txBox="1">
            <a:spLocks noChangeArrowheads="1"/>
          </p:cNvSpPr>
          <p:nvPr/>
        </p:nvSpPr>
        <p:spPr bwMode="auto">
          <a:xfrm>
            <a:off x="6732588" y="4311650"/>
            <a:ext cx="22939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 for </a:t>
            </a:r>
            <a:r>
              <a:rPr lang="en-US" sz="1800" b="1" i="1" u="sng">
                <a:solidFill>
                  <a:srgbClr val="663300"/>
                </a:solidFill>
              </a:rPr>
              <a:t>CPU</a:t>
            </a:r>
            <a:r>
              <a:rPr lang="en-US" sz="1800" b="1" i="1">
                <a:solidFill>
                  <a:srgbClr val="663300"/>
                </a:solidFill>
              </a:rPr>
              <a:t>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1238" y="793750"/>
            <a:ext cx="5364162" cy="5830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Controller State Machine</a:t>
            </a:r>
          </a:p>
        </p:txBody>
      </p:sp>
      <p:sp>
        <p:nvSpPr>
          <p:cNvPr id="130151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States identical to snoopy case</a:t>
            </a:r>
          </a:p>
          <a:p>
            <a:pPr lvl="1"/>
            <a:r>
              <a:rPr lang="en-US" sz="2400"/>
              <a:t>Transactions very similar.</a:t>
            </a:r>
          </a:p>
          <a:p>
            <a:pPr lvl="2"/>
            <a:r>
              <a:rPr lang="en-US" sz="2000"/>
              <a:t>Miss messages to home directory</a:t>
            </a:r>
          </a:p>
          <a:p>
            <a:pPr lvl="2"/>
            <a:r>
              <a:rPr lang="en-US" sz="2000"/>
              <a:t>Explicit invalidate &amp; data fetch requests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ext Box 2"/>
          <p:cNvSpPr txBox="1">
            <a:spLocks noChangeArrowheads="1"/>
          </p:cNvSpPr>
          <p:nvPr/>
        </p:nvSpPr>
        <p:spPr bwMode="auto">
          <a:xfrm>
            <a:off x="26988" y="977900"/>
            <a:ext cx="2676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1302531" name="Text Box 3"/>
          <p:cNvSpPr txBox="1">
            <a:spLocks noChangeArrowheads="1"/>
          </p:cNvSpPr>
          <p:nvPr/>
        </p:nvSpPr>
        <p:spPr bwMode="auto">
          <a:xfrm>
            <a:off x="6858000" y="4311650"/>
            <a:ext cx="22177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State machine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663300"/>
                </a:solidFill>
              </a:rPr>
              <a:t>for </a:t>
            </a:r>
            <a:r>
              <a:rPr lang="en-US" sz="1800" b="1" i="1" u="sng">
                <a:solidFill>
                  <a:srgbClr val="663300"/>
                </a:solidFill>
              </a:rPr>
              <a:t>Directory </a:t>
            </a:r>
            <a:r>
              <a:rPr lang="en-US" sz="1800" b="1">
                <a:solidFill>
                  <a:srgbClr val="663300"/>
                </a:solidFill>
              </a:rPr>
              <a:t>requests for each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 u="sng">
                <a:solidFill>
                  <a:srgbClr val="663300"/>
                </a:solidFill>
              </a:rPr>
              <a:t>memory block</a:t>
            </a:r>
          </a:p>
        </p:txBody>
      </p:sp>
      <p:pic>
        <p:nvPicPr>
          <p:cNvPr id="130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504950"/>
            <a:ext cx="5084763" cy="4895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25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Controller State Machine</a:t>
            </a:r>
          </a:p>
        </p:txBody>
      </p:sp>
      <p:sp>
        <p:nvSpPr>
          <p:cNvPr id="130253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Same states and structure as the transition diagram for an individual cache</a:t>
            </a:r>
          </a:p>
          <a:p>
            <a:pPr lvl="1"/>
            <a:r>
              <a:rPr lang="en-US" sz="2000"/>
              <a:t>Actions: </a:t>
            </a:r>
          </a:p>
          <a:p>
            <a:pPr lvl="2"/>
            <a:r>
              <a:rPr lang="en-US" sz="1800"/>
              <a:t>update of directory state </a:t>
            </a:r>
          </a:p>
          <a:p>
            <a:pPr lvl="2"/>
            <a:r>
              <a:rPr lang="en-US" sz="1800"/>
              <a:t>send messages to satisfy requests </a:t>
            </a:r>
          </a:p>
          <a:p>
            <a:pPr lvl="1"/>
            <a:r>
              <a:rPr lang="en-US" sz="2000"/>
              <a:t>Tracks all copies of each memory block </a:t>
            </a:r>
          </a:p>
          <a:p>
            <a:pPr lvl="2"/>
            <a:r>
              <a:rPr lang="en-US" sz="1800"/>
              <a:t>Sharers set implementation can use a bit vector of a size of # processors for each block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355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355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3563" name="Text Box 11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356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356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458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4581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4587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4588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89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0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1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4592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4593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4594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4595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4596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4597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4598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4599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4600" name="Text Box 24"/>
          <p:cNvSpPr txBox="1">
            <a:spLocks noChangeArrowheads="1"/>
          </p:cNvSpPr>
          <p:nvPr/>
        </p:nvSpPr>
        <p:spPr bwMode="auto">
          <a:xfrm>
            <a:off x="1793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sp>
        <p:nvSpPr>
          <p:cNvPr id="130460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13046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4606" name="Picture 3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Passing Model</a:t>
            </a:r>
          </a:p>
        </p:txBody>
      </p:sp>
      <p:sp>
        <p:nvSpPr>
          <p:cNvPr id="1205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PE has local processor, data, (I/O)</a:t>
            </a:r>
          </a:p>
          <a:p>
            <a:pPr lvl="1"/>
            <a:r>
              <a:rPr lang="en-US"/>
              <a:t>Explicit I/O to communicate with other PEs</a:t>
            </a:r>
          </a:p>
          <a:p>
            <a:pPr lvl="1"/>
            <a:r>
              <a:rPr lang="en-US"/>
              <a:t>Essentially NUMA but integrated at I/O vs. memory system</a:t>
            </a:r>
          </a:p>
          <a:p>
            <a:r>
              <a:rPr lang="en-US"/>
              <a:t>Free run between Send &amp; Receive</a:t>
            </a:r>
          </a:p>
          <a:p>
            <a:pPr lvl="1"/>
            <a:r>
              <a:rPr lang="en-US"/>
              <a:t>Send + Receive = Synchronization between processes (event model)</a:t>
            </a:r>
          </a:p>
          <a:p>
            <a:pPr lvl="2"/>
            <a:r>
              <a:rPr lang="en-US"/>
              <a:t>Send: local buffer, remote receiving process/port</a:t>
            </a:r>
          </a:p>
          <a:p>
            <a:pPr lvl="2"/>
            <a:r>
              <a:rPr lang="en-US"/>
              <a:t>Receive: remote sending process/port, local buffer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560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5605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5611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5612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13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14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5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5616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5617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5618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5619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5620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5621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5622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5623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5624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5625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5626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5627" name="Text Box 27"/>
          <p:cNvSpPr txBox="1">
            <a:spLocks noChangeArrowheads="1"/>
          </p:cNvSpPr>
          <p:nvPr/>
        </p:nvSpPr>
        <p:spPr bwMode="auto">
          <a:xfrm>
            <a:off x="179388" y="4311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5631" name="Picture 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5632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563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66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6629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6635" name="Text Box 11"/>
          <p:cNvSpPr txBox="1">
            <a:spLocks noChangeArrowheads="1"/>
          </p:cNvSpPr>
          <p:nvPr/>
        </p:nvSpPr>
        <p:spPr bwMode="auto">
          <a:xfrm>
            <a:off x="4883150" y="1447800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6636" name="Text Box 12"/>
          <p:cNvSpPr txBox="1">
            <a:spLocks noChangeArrowheads="1"/>
          </p:cNvSpPr>
          <p:nvPr/>
        </p:nvSpPr>
        <p:spPr bwMode="auto">
          <a:xfrm>
            <a:off x="5518150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37" name="Text Box 13"/>
          <p:cNvSpPr txBox="1">
            <a:spLocks noChangeArrowheads="1"/>
          </p:cNvSpPr>
          <p:nvPr/>
        </p:nvSpPr>
        <p:spPr bwMode="auto">
          <a:xfrm>
            <a:off x="5975350" y="14478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38" name="Text Box 14"/>
          <p:cNvSpPr txBox="1">
            <a:spLocks noChangeArrowheads="1"/>
          </p:cNvSpPr>
          <p:nvPr/>
        </p:nvSpPr>
        <p:spPr bwMode="auto">
          <a:xfrm>
            <a:off x="6938963" y="14478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39" name="Text Box 15"/>
          <p:cNvSpPr txBox="1">
            <a:spLocks noChangeArrowheads="1"/>
          </p:cNvSpPr>
          <p:nvPr/>
        </p:nvSpPr>
        <p:spPr bwMode="auto">
          <a:xfrm>
            <a:off x="7386638" y="1447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6640" name="Text Box 16"/>
          <p:cNvSpPr txBox="1">
            <a:spLocks noChangeArrowheads="1"/>
          </p:cNvSpPr>
          <p:nvPr/>
        </p:nvSpPr>
        <p:spPr bwMode="auto">
          <a:xfrm>
            <a:off x="7804150" y="1447800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6641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6642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43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44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45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46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47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6648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6649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0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1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2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6653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6654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55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56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57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58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59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6660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6661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6662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6663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4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6665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66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6667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6668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6669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6670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6671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6672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6673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6674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6675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6676" name="Text Box 52"/>
          <p:cNvSpPr txBox="1">
            <a:spLocks noChangeArrowheads="1"/>
          </p:cNvSpPr>
          <p:nvPr/>
        </p:nvSpPr>
        <p:spPr bwMode="auto">
          <a:xfrm>
            <a:off x="2389188" y="4387850"/>
            <a:ext cx="1081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2" dir="2700000" algn="ctr" rotWithShape="0">
              <a:srgbClr val="FFFFFF">
                <a:alpha val="74998"/>
              </a:srgbClr>
            </a:outerShdw>
          </a:effectLst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  <a:tab pos="914400" algn="l"/>
              </a:tabLst>
            </a:pPr>
            <a:r>
              <a:rPr lang="en-US" sz="1400" b="1" i="1" u="sng">
                <a:solidFill>
                  <a:srgbClr val="3333CC"/>
                </a:solidFill>
              </a:rPr>
              <a:t>Write Back</a:t>
            </a:r>
          </a:p>
        </p:txBody>
      </p:sp>
      <p:sp>
        <p:nvSpPr>
          <p:cNvPr id="1306677" name="Line 53"/>
          <p:cNvSpPr>
            <a:spLocks noChangeShapeType="1"/>
          </p:cNvSpPr>
          <p:nvPr/>
        </p:nvSpPr>
        <p:spPr bwMode="auto">
          <a:xfrm rot="10800000" flipH="1">
            <a:off x="3200400" y="2514600"/>
            <a:ext cx="1828800" cy="1828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678" name="Text Box 54"/>
          <p:cNvSpPr txBox="1">
            <a:spLocks noChangeArrowheads="1"/>
          </p:cNvSpPr>
          <p:nvPr/>
        </p:nvSpPr>
        <p:spPr bwMode="auto">
          <a:xfrm>
            <a:off x="103188" y="46482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6682" name="Picture 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6683" name="Picture 5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06684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90600"/>
            <a:ext cx="8978900" cy="2895600"/>
            <a:chOff x="42" y="462"/>
            <a:chExt cx="5656" cy="1824"/>
          </a:xfrm>
        </p:grpSpPr>
        <p:pic>
          <p:nvPicPr>
            <p:cNvPr id="13076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7653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7665" name="Text Box 17"/>
          <p:cNvSpPr txBox="1">
            <a:spLocks noChangeArrowheads="1"/>
          </p:cNvSpPr>
          <p:nvPr/>
        </p:nvSpPr>
        <p:spPr bwMode="auto">
          <a:xfrm>
            <a:off x="2133600" y="16764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666" name="Text Box 18"/>
          <p:cNvSpPr txBox="1">
            <a:spLocks noChangeArrowheads="1"/>
          </p:cNvSpPr>
          <p:nvPr/>
        </p:nvSpPr>
        <p:spPr bwMode="auto">
          <a:xfrm>
            <a:off x="2738438" y="16764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67" name="Text Box 19"/>
          <p:cNvSpPr txBox="1">
            <a:spLocks noChangeArrowheads="1"/>
          </p:cNvSpPr>
          <p:nvPr/>
        </p:nvSpPr>
        <p:spPr bwMode="auto">
          <a:xfrm>
            <a:off x="3171825" y="16764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68" name="Text Box 20"/>
          <p:cNvSpPr txBox="1">
            <a:spLocks noChangeArrowheads="1"/>
          </p:cNvSpPr>
          <p:nvPr/>
        </p:nvSpPr>
        <p:spPr bwMode="auto">
          <a:xfrm>
            <a:off x="4908550" y="16764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69" name="Text Box 21"/>
          <p:cNvSpPr txBox="1">
            <a:spLocks noChangeArrowheads="1"/>
          </p:cNvSpPr>
          <p:nvPr/>
        </p:nvSpPr>
        <p:spPr bwMode="auto">
          <a:xfrm>
            <a:off x="5518150" y="16764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70" name="Text Box 22"/>
          <p:cNvSpPr txBox="1">
            <a:spLocks noChangeArrowheads="1"/>
          </p:cNvSpPr>
          <p:nvPr/>
        </p:nvSpPr>
        <p:spPr bwMode="auto">
          <a:xfrm>
            <a:off x="5975350" y="16764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71" name="Text Box 23"/>
          <p:cNvSpPr txBox="1">
            <a:spLocks noChangeArrowheads="1"/>
          </p:cNvSpPr>
          <p:nvPr/>
        </p:nvSpPr>
        <p:spPr bwMode="auto">
          <a:xfrm>
            <a:off x="6538913" y="16764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7672" name="Text Box 24"/>
          <p:cNvSpPr txBox="1">
            <a:spLocks noChangeArrowheads="1"/>
          </p:cNvSpPr>
          <p:nvPr/>
        </p:nvSpPr>
        <p:spPr bwMode="auto">
          <a:xfrm>
            <a:off x="2133600" y="19050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673" name="Text Box 25"/>
          <p:cNvSpPr txBox="1">
            <a:spLocks noChangeArrowheads="1"/>
          </p:cNvSpPr>
          <p:nvPr/>
        </p:nvSpPr>
        <p:spPr bwMode="auto">
          <a:xfrm>
            <a:off x="2738438" y="1905000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74" name="Text Box 26"/>
          <p:cNvSpPr txBox="1">
            <a:spLocks noChangeArrowheads="1"/>
          </p:cNvSpPr>
          <p:nvPr/>
        </p:nvSpPr>
        <p:spPr bwMode="auto">
          <a:xfrm>
            <a:off x="3171825" y="19050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75" name="Text Box 27"/>
          <p:cNvSpPr txBox="1">
            <a:spLocks noChangeArrowheads="1"/>
          </p:cNvSpPr>
          <p:nvPr/>
        </p:nvSpPr>
        <p:spPr bwMode="auto">
          <a:xfrm>
            <a:off x="3567113" y="21336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76" name="Text Box 28"/>
          <p:cNvSpPr txBox="1">
            <a:spLocks noChangeArrowheads="1"/>
          </p:cNvSpPr>
          <p:nvPr/>
        </p:nvSpPr>
        <p:spPr bwMode="auto">
          <a:xfrm>
            <a:off x="4070350" y="2133600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7677" name="Text Box 29"/>
          <p:cNvSpPr txBox="1">
            <a:spLocks noChangeArrowheads="1"/>
          </p:cNvSpPr>
          <p:nvPr/>
        </p:nvSpPr>
        <p:spPr bwMode="auto">
          <a:xfrm>
            <a:off x="4908550" y="21336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7678" name="Text Box 30"/>
          <p:cNvSpPr txBox="1">
            <a:spLocks noChangeArrowheads="1"/>
          </p:cNvSpPr>
          <p:nvPr/>
        </p:nvSpPr>
        <p:spPr bwMode="auto">
          <a:xfrm>
            <a:off x="5518150" y="21336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79" name="Text Box 31"/>
          <p:cNvSpPr txBox="1">
            <a:spLocks noChangeArrowheads="1"/>
          </p:cNvSpPr>
          <p:nvPr/>
        </p:nvSpPr>
        <p:spPr bwMode="auto">
          <a:xfrm>
            <a:off x="5975350" y="2138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80" name="Text Box 32"/>
          <p:cNvSpPr txBox="1">
            <a:spLocks noChangeArrowheads="1"/>
          </p:cNvSpPr>
          <p:nvPr/>
        </p:nvSpPr>
        <p:spPr bwMode="auto">
          <a:xfrm>
            <a:off x="2139950" y="23415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81" name="Text Box 33"/>
          <p:cNvSpPr txBox="1">
            <a:spLocks noChangeArrowheads="1"/>
          </p:cNvSpPr>
          <p:nvPr/>
        </p:nvSpPr>
        <p:spPr bwMode="auto">
          <a:xfrm>
            <a:off x="2695575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82" name="Text Box 34"/>
          <p:cNvSpPr txBox="1">
            <a:spLocks noChangeArrowheads="1"/>
          </p:cNvSpPr>
          <p:nvPr/>
        </p:nvSpPr>
        <p:spPr bwMode="auto">
          <a:xfrm>
            <a:off x="31210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83" name="Text Box 35"/>
          <p:cNvSpPr txBox="1">
            <a:spLocks noChangeArrowheads="1"/>
          </p:cNvSpPr>
          <p:nvPr/>
        </p:nvSpPr>
        <p:spPr bwMode="auto">
          <a:xfrm>
            <a:off x="4935538" y="2336800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7684" name="Text Box 36"/>
          <p:cNvSpPr txBox="1">
            <a:spLocks noChangeArrowheads="1"/>
          </p:cNvSpPr>
          <p:nvPr/>
        </p:nvSpPr>
        <p:spPr bwMode="auto">
          <a:xfrm>
            <a:off x="5518150" y="23368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7685" name="Text Box 37"/>
          <p:cNvSpPr txBox="1">
            <a:spLocks noChangeArrowheads="1"/>
          </p:cNvSpPr>
          <p:nvPr/>
        </p:nvSpPr>
        <p:spPr bwMode="auto">
          <a:xfrm>
            <a:off x="5975350" y="23415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7686" name="Text Box 38"/>
          <p:cNvSpPr txBox="1">
            <a:spLocks noChangeArrowheads="1"/>
          </p:cNvSpPr>
          <p:nvPr/>
        </p:nvSpPr>
        <p:spPr bwMode="auto">
          <a:xfrm>
            <a:off x="6448425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7687" name="Text Box 39"/>
          <p:cNvSpPr txBox="1">
            <a:spLocks noChangeArrowheads="1"/>
          </p:cNvSpPr>
          <p:nvPr/>
        </p:nvSpPr>
        <p:spPr bwMode="auto">
          <a:xfrm>
            <a:off x="8547100" y="23415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88" name="Text Box 40"/>
          <p:cNvSpPr txBox="1">
            <a:spLocks noChangeArrowheads="1"/>
          </p:cNvSpPr>
          <p:nvPr/>
        </p:nvSpPr>
        <p:spPr bwMode="auto">
          <a:xfrm>
            <a:off x="3573463" y="25447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7689" name="Text Box 41"/>
          <p:cNvSpPr txBox="1">
            <a:spLocks noChangeArrowheads="1"/>
          </p:cNvSpPr>
          <p:nvPr/>
        </p:nvSpPr>
        <p:spPr bwMode="auto">
          <a:xfrm>
            <a:off x="4086225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0" name="Text Box 42"/>
          <p:cNvSpPr txBox="1">
            <a:spLocks noChangeArrowheads="1"/>
          </p:cNvSpPr>
          <p:nvPr/>
        </p:nvSpPr>
        <p:spPr bwMode="auto">
          <a:xfrm>
            <a:off x="4543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7691" name="Text Box 43"/>
          <p:cNvSpPr txBox="1">
            <a:spLocks noChangeArrowheads="1"/>
          </p:cNvSpPr>
          <p:nvPr/>
        </p:nvSpPr>
        <p:spPr bwMode="auto">
          <a:xfrm>
            <a:off x="4911725" y="2544763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7692" name="Text Box 44"/>
          <p:cNvSpPr txBox="1">
            <a:spLocks noChangeArrowheads="1"/>
          </p:cNvSpPr>
          <p:nvPr/>
        </p:nvSpPr>
        <p:spPr bwMode="auto">
          <a:xfrm>
            <a:off x="5518150" y="25447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693" name="Text Box 45"/>
          <p:cNvSpPr txBox="1">
            <a:spLocks noChangeArrowheads="1"/>
          </p:cNvSpPr>
          <p:nvPr/>
        </p:nvSpPr>
        <p:spPr bwMode="auto">
          <a:xfrm>
            <a:off x="59753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694" name="Text Box 46"/>
          <p:cNvSpPr txBox="1">
            <a:spLocks noChangeArrowheads="1"/>
          </p:cNvSpPr>
          <p:nvPr/>
        </p:nvSpPr>
        <p:spPr bwMode="auto">
          <a:xfrm>
            <a:off x="6448425" y="25447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7695" name="Text Box 47"/>
          <p:cNvSpPr txBox="1">
            <a:spLocks noChangeArrowheads="1"/>
          </p:cNvSpPr>
          <p:nvPr/>
        </p:nvSpPr>
        <p:spPr bwMode="auto">
          <a:xfrm>
            <a:off x="6965950" y="25447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696" name="Text Box 48"/>
          <p:cNvSpPr txBox="1">
            <a:spLocks noChangeArrowheads="1"/>
          </p:cNvSpPr>
          <p:nvPr/>
        </p:nvSpPr>
        <p:spPr bwMode="auto">
          <a:xfrm>
            <a:off x="7307263" y="2544763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7697" name="Text Box 49"/>
          <p:cNvSpPr txBox="1">
            <a:spLocks noChangeArrowheads="1"/>
          </p:cNvSpPr>
          <p:nvPr/>
        </p:nvSpPr>
        <p:spPr bwMode="auto">
          <a:xfrm>
            <a:off x="7772400" y="2544763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7698" name="Text Box 50"/>
          <p:cNvSpPr txBox="1">
            <a:spLocks noChangeArrowheads="1"/>
          </p:cNvSpPr>
          <p:nvPr/>
        </p:nvSpPr>
        <p:spPr bwMode="auto">
          <a:xfrm>
            <a:off x="8537575" y="25908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699" name="Text Box 51"/>
          <p:cNvSpPr txBox="1">
            <a:spLocks noChangeArrowheads="1"/>
          </p:cNvSpPr>
          <p:nvPr/>
        </p:nvSpPr>
        <p:spPr bwMode="auto">
          <a:xfrm>
            <a:off x="8010525" y="2346325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7700" name="Text Box 52"/>
          <p:cNvSpPr txBox="1">
            <a:spLocks noChangeArrowheads="1"/>
          </p:cNvSpPr>
          <p:nvPr/>
        </p:nvSpPr>
        <p:spPr bwMode="auto">
          <a:xfrm>
            <a:off x="3598863" y="2773363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7701" name="Text Box 53"/>
          <p:cNvSpPr txBox="1">
            <a:spLocks noChangeArrowheads="1"/>
          </p:cNvSpPr>
          <p:nvPr/>
        </p:nvSpPr>
        <p:spPr bwMode="auto">
          <a:xfrm>
            <a:off x="4086225" y="27733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02" name="Text Box 54"/>
          <p:cNvSpPr txBox="1">
            <a:spLocks noChangeArrowheads="1"/>
          </p:cNvSpPr>
          <p:nvPr/>
        </p:nvSpPr>
        <p:spPr bwMode="auto">
          <a:xfrm>
            <a:off x="4543425" y="27733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7703" name="Text Box 55"/>
          <p:cNvSpPr txBox="1">
            <a:spLocks noChangeArrowheads="1"/>
          </p:cNvSpPr>
          <p:nvPr/>
        </p:nvSpPr>
        <p:spPr bwMode="auto">
          <a:xfrm>
            <a:off x="4908550" y="2797175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7704" name="Text Box 56"/>
          <p:cNvSpPr txBox="1">
            <a:spLocks noChangeArrowheads="1"/>
          </p:cNvSpPr>
          <p:nvPr/>
        </p:nvSpPr>
        <p:spPr bwMode="auto">
          <a:xfrm>
            <a:off x="5518150" y="2797175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7705" name="Text Box 57"/>
          <p:cNvSpPr txBox="1">
            <a:spLocks noChangeArrowheads="1"/>
          </p:cNvSpPr>
          <p:nvPr/>
        </p:nvSpPr>
        <p:spPr bwMode="auto">
          <a:xfrm>
            <a:off x="5975350" y="2797175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06" name="Text Box 58"/>
          <p:cNvSpPr txBox="1">
            <a:spLocks noChangeArrowheads="1"/>
          </p:cNvSpPr>
          <p:nvPr/>
        </p:nvSpPr>
        <p:spPr bwMode="auto">
          <a:xfrm>
            <a:off x="8537575" y="2797175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07" name="Text Box 59"/>
          <p:cNvSpPr txBox="1">
            <a:spLocks noChangeArrowheads="1"/>
          </p:cNvSpPr>
          <p:nvPr/>
        </p:nvSpPr>
        <p:spPr bwMode="auto">
          <a:xfrm>
            <a:off x="2178050" y="3001963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7708" name="Text Box 60"/>
          <p:cNvSpPr txBox="1">
            <a:spLocks noChangeArrowheads="1"/>
          </p:cNvSpPr>
          <p:nvPr/>
        </p:nvSpPr>
        <p:spPr bwMode="auto">
          <a:xfrm>
            <a:off x="4938713" y="3001963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7709" name="Text Box 61"/>
          <p:cNvSpPr txBox="1">
            <a:spLocks noChangeArrowheads="1"/>
          </p:cNvSpPr>
          <p:nvPr/>
        </p:nvSpPr>
        <p:spPr bwMode="auto">
          <a:xfrm>
            <a:off x="5518150" y="300196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7710" name="Text Box 62"/>
          <p:cNvSpPr txBox="1">
            <a:spLocks noChangeArrowheads="1"/>
          </p:cNvSpPr>
          <p:nvPr/>
        </p:nvSpPr>
        <p:spPr bwMode="auto">
          <a:xfrm>
            <a:off x="59753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7711" name="Text Box 63"/>
          <p:cNvSpPr txBox="1">
            <a:spLocks noChangeArrowheads="1"/>
          </p:cNvSpPr>
          <p:nvPr/>
        </p:nvSpPr>
        <p:spPr bwMode="auto">
          <a:xfrm>
            <a:off x="6965950" y="300196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7712" name="Text Box 64"/>
          <p:cNvSpPr txBox="1">
            <a:spLocks noChangeArrowheads="1"/>
          </p:cNvSpPr>
          <p:nvPr/>
        </p:nvSpPr>
        <p:spPr bwMode="auto">
          <a:xfrm>
            <a:off x="7327900" y="3001963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7713" name="Text Box 65"/>
          <p:cNvSpPr txBox="1">
            <a:spLocks noChangeArrowheads="1"/>
          </p:cNvSpPr>
          <p:nvPr/>
        </p:nvSpPr>
        <p:spPr bwMode="auto">
          <a:xfrm>
            <a:off x="7920038" y="3001963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7714" name="Text Box 66"/>
          <p:cNvSpPr txBox="1">
            <a:spLocks noChangeArrowheads="1"/>
          </p:cNvSpPr>
          <p:nvPr/>
        </p:nvSpPr>
        <p:spPr bwMode="auto">
          <a:xfrm>
            <a:off x="8537575" y="300196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7715" name="Text Box 67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7719" name="Picture 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7720" name="Picture 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973138"/>
            <a:ext cx="8978900" cy="2895600"/>
            <a:chOff x="42" y="462"/>
            <a:chExt cx="5656" cy="1824"/>
          </a:xfrm>
        </p:grpSpPr>
        <p:pic>
          <p:nvPicPr>
            <p:cNvPr id="13086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" y="462"/>
              <a:ext cx="5656" cy="18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</p:pic>
        <p:sp>
          <p:nvSpPr>
            <p:cNvPr id="1308677" name="Text Box 5"/>
            <p:cNvSpPr txBox="1">
              <a:spLocks noChangeArrowheads="1"/>
            </p:cNvSpPr>
            <p:nvPr/>
          </p:nvSpPr>
          <p:spPr bwMode="auto">
            <a:xfrm>
              <a:off x="154" y="1583"/>
              <a:ext cx="8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1700"/>
                </a:lnSpc>
                <a:tabLst>
                  <a:tab pos="0" algn="l"/>
                  <a:tab pos="914400" algn="l"/>
                </a:tabLst>
              </a:pPr>
              <a:r>
                <a:rPr lang="en-US" sz="1400">
                  <a:solidFill>
                    <a:srgbClr val="027C02"/>
                  </a:solidFill>
                </a:rPr>
                <a:t>P2: Write 20 to A1</a:t>
              </a:r>
            </a:p>
          </p:txBody>
        </p:sp>
      </p:grpSp>
      <p:sp>
        <p:nvSpPr>
          <p:cNvPr id="1308683" name="Text Box 11"/>
          <p:cNvSpPr txBox="1">
            <a:spLocks noChangeArrowheads="1"/>
          </p:cNvSpPr>
          <p:nvPr/>
        </p:nvSpPr>
        <p:spPr bwMode="auto">
          <a:xfrm>
            <a:off x="4883150" y="14303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684" name="Text Box 12"/>
          <p:cNvSpPr txBox="1">
            <a:spLocks noChangeArrowheads="1"/>
          </p:cNvSpPr>
          <p:nvPr/>
        </p:nvSpPr>
        <p:spPr bwMode="auto">
          <a:xfrm>
            <a:off x="5518150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85" name="Text Box 13"/>
          <p:cNvSpPr txBox="1">
            <a:spLocks noChangeArrowheads="1"/>
          </p:cNvSpPr>
          <p:nvPr/>
        </p:nvSpPr>
        <p:spPr bwMode="auto">
          <a:xfrm>
            <a:off x="5975350" y="14303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86" name="Text Box 14"/>
          <p:cNvSpPr txBox="1">
            <a:spLocks noChangeArrowheads="1"/>
          </p:cNvSpPr>
          <p:nvPr/>
        </p:nvSpPr>
        <p:spPr bwMode="auto">
          <a:xfrm>
            <a:off x="6938963" y="14303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87" name="Text Box 15"/>
          <p:cNvSpPr txBox="1">
            <a:spLocks noChangeArrowheads="1"/>
          </p:cNvSpPr>
          <p:nvPr/>
        </p:nvSpPr>
        <p:spPr bwMode="auto">
          <a:xfrm>
            <a:off x="7386638" y="1430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</a:t>
            </a:r>
          </a:p>
        </p:txBody>
      </p:sp>
      <p:sp>
        <p:nvSpPr>
          <p:cNvPr id="1308688" name="Text Box 16"/>
          <p:cNvSpPr txBox="1">
            <a:spLocks noChangeArrowheads="1"/>
          </p:cNvSpPr>
          <p:nvPr/>
        </p:nvSpPr>
        <p:spPr bwMode="auto">
          <a:xfrm>
            <a:off x="7804150" y="1430338"/>
            <a:ext cx="3159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{P1}</a:t>
            </a:r>
          </a:p>
        </p:txBody>
      </p:sp>
      <p:sp>
        <p:nvSpPr>
          <p:cNvPr id="1308689" name="Text Box 17"/>
          <p:cNvSpPr txBox="1">
            <a:spLocks noChangeArrowheads="1"/>
          </p:cNvSpPr>
          <p:nvPr/>
        </p:nvSpPr>
        <p:spPr bwMode="auto">
          <a:xfrm>
            <a:off x="2133600" y="1658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690" name="Text Box 18"/>
          <p:cNvSpPr txBox="1">
            <a:spLocks noChangeArrowheads="1"/>
          </p:cNvSpPr>
          <p:nvPr/>
        </p:nvSpPr>
        <p:spPr bwMode="auto">
          <a:xfrm>
            <a:off x="2738438" y="1658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691" name="Text Box 19"/>
          <p:cNvSpPr txBox="1">
            <a:spLocks noChangeArrowheads="1"/>
          </p:cNvSpPr>
          <p:nvPr/>
        </p:nvSpPr>
        <p:spPr bwMode="auto">
          <a:xfrm>
            <a:off x="3171825" y="16589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692" name="Text Box 20"/>
          <p:cNvSpPr txBox="1">
            <a:spLocks noChangeArrowheads="1"/>
          </p:cNvSpPr>
          <p:nvPr/>
        </p:nvSpPr>
        <p:spPr bwMode="auto">
          <a:xfrm>
            <a:off x="4908550" y="16589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693" name="Text Box 21"/>
          <p:cNvSpPr txBox="1">
            <a:spLocks noChangeArrowheads="1"/>
          </p:cNvSpPr>
          <p:nvPr/>
        </p:nvSpPr>
        <p:spPr bwMode="auto">
          <a:xfrm>
            <a:off x="5518150" y="16589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694" name="Text Box 22"/>
          <p:cNvSpPr txBox="1">
            <a:spLocks noChangeArrowheads="1"/>
          </p:cNvSpPr>
          <p:nvPr/>
        </p:nvSpPr>
        <p:spPr bwMode="auto">
          <a:xfrm>
            <a:off x="5975350" y="16589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695" name="Text Box 23"/>
          <p:cNvSpPr txBox="1">
            <a:spLocks noChangeArrowheads="1"/>
          </p:cNvSpPr>
          <p:nvPr/>
        </p:nvSpPr>
        <p:spPr bwMode="auto">
          <a:xfrm>
            <a:off x="6538913" y="16589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0</a:t>
            </a:r>
          </a:p>
        </p:txBody>
      </p:sp>
      <p:sp>
        <p:nvSpPr>
          <p:cNvPr id="1308696" name="Text Box 24"/>
          <p:cNvSpPr txBox="1">
            <a:spLocks noChangeArrowheads="1"/>
          </p:cNvSpPr>
          <p:nvPr/>
        </p:nvSpPr>
        <p:spPr bwMode="auto">
          <a:xfrm>
            <a:off x="2133600" y="18875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697" name="Text Box 25"/>
          <p:cNvSpPr txBox="1">
            <a:spLocks noChangeArrowheads="1"/>
          </p:cNvSpPr>
          <p:nvPr/>
        </p:nvSpPr>
        <p:spPr bwMode="auto">
          <a:xfrm>
            <a:off x="2738438" y="1887538"/>
            <a:ext cx="2016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698" name="Text Box 26"/>
          <p:cNvSpPr txBox="1">
            <a:spLocks noChangeArrowheads="1"/>
          </p:cNvSpPr>
          <p:nvPr/>
        </p:nvSpPr>
        <p:spPr bwMode="auto">
          <a:xfrm>
            <a:off x="3171825" y="1887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699" name="Text Box 27"/>
          <p:cNvSpPr txBox="1">
            <a:spLocks noChangeArrowheads="1"/>
          </p:cNvSpPr>
          <p:nvPr/>
        </p:nvSpPr>
        <p:spPr bwMode="auto">
          <a:xfrm>
            <a:off x="3567113" y="2116138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0" name="Text Box 28"/>
          <p:cNvSpPr txBox="1">
            <a:spLocks noChangeArrowheads="1"/>
          </p:cNvSpPr>
          <p:nvPr/>
        </p:nvSpPr>
        <p:spPr bwMode="auto">
          <a:xfrm>
            <a:off x="4070350" y="2116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01" name="Text Box 29"/>
          <p:cNvSpPr txBox="1">
            <a:spLocks noChangeArrowheads="1"/>
          </p:cNvSpPr>
          <p:nvPr/>
        </p:nvSpPr>
        <p:spPr bwMode="auto">
          <a:xfrm>
            <a:off x="4908550" y="2116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RdMs</a:t>
            </a:r>
          </a:p>
        </p:txBody>
      </p:sp>
      <p:sp>
        <p:nvSpPr>
          <p:cNvPr id="1308702" name="Text Box 30"/>
          <p:cNvSpPr txBox="1">
            <a:spLocks noChangeArrowheads="1"/>
          </p:cNvSpPr>
          <p:nvPr/>
        </p:nvSpPr>
        <p:spPr bwMode="auto">
          <a:xfrm>
            <a:off x="5518150" y="2116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03" name="Text Box 31"/>
          <p:cNvSpPr txBox="1">
            <a:spLocks noChangeArrowheads="1"/>
          </p:cNvSpPr>
          <p:nvPr/>
        </p:nvSpPr>
        <p:spPr bwMode="auto">
          <a:xfrm>
            <a:off x="5975350" y="2120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04" name="Text Box 32"/>
          <p:cNvSpPr txBox="1">
            <a:spLocks noChangeArrowheads="1"/>
          </p:cNvSpPr>
          <p:nvPr/>
        </p:nvSpPr>
        <p:spPr bwMode="auto">
          <a:xfrm>
            <a:off x="2139950" y="23241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05" name="Text Box 33"/>
          <p:cNvSpPr txBox="1">
            <a:spLocks noChangeArrowheads="1"/>
          </p:cNvSpPr>
          <p:nvPr/>
        </p:nvSpPr>
        <p:spPr bwMode="auto">
          <a:xfrm>
            <a:off x="2695575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06" name="Text Box 34"/>
          <p:cNvSpPr txBox="1">
            <a:spLocks noChangeArrowheads="1"/>
          </p:cNvSpPr>
          <p:nvPr/>
        </p:nvSpPr>
        <p:spPr bwMode="auto">
          <a:xfrm>
            <a:off x="31210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07" name="Text Box 35"/>
          <p:cNvSpPr txBox="1">
            <a:spLocks noChangeArrowheads="1"/>
          </p:cNvSpPr>
          <p:nvPr/>
        </p:nvSpPr>
        <p:spPr bwMode="auto">
          <a:xfrm>
            <a:off x="4935538" y="2319338"/>
            <a:ext cx="303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Ftch</a:t>
            </a:r>
          </a:p>
        </p:txBody>
      </p:sp>
      <p:sp>
        <p:nvSpPr>
          <p:cNvPr id="1308708" name="Text Box 36"/>
          <p:cNvSpPr txBox="1">
            <a:spLocks noChangeArrowheads="1"/>
          </p:cNvSpPr>
          <p:nvPr/>
        </p:nvSpPr>
        <p:spPr bwMode="auto">
          <a:xfrm>
            <a:off x="5518150" y="23193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P1</a:t>
            </a:r>
          </a:p>
        </p:txBody>
      </p:sp>
      <p:sp>
        <p:nvSpPr>
          <p:cNvPr id="1308709" name="Text Box 37"/>
          <p:cNvSpPr txBox="1">
            <a:spLocks noChangeArrowheads="1"/>
          </p:cNvSpPr>
          <p:nvPr/>
        </p:nvSpPr>
        <p:spPr bwMode="auto">
          <a:xfrm>
            <a:off x="5975350" y="2324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A1</a:t>
            </a:r>
          </a:p>
        </p:txBody>
      </p:sp>
      <p:sp>
        <p:nvSpPr>
          <p:cNvPr id="1308710" name="Text Box 38"/>
          <p:cNvSpPr txBox="1">
            <a:spLocks noChangeArrowheads="1"/>
          </p:cNvSpPr>
          <p:nvPr/>
        </p:nvSpPr>
        <p:spPr bwMode="auto">
          <a:xfrm>
            <a:off x="6448425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10</a:t>
            </a:r>
          </a:p>
        </p:txBody>
      </p:sp>
      <p:sp>
        <p:nvSpPr>
          <p:cNvPr id="1308711" name="Text Box 39"/>
          <p:cNvSpPr txBox="1">
            <a:spLocks noChangeArrowheads="1"/>
          </p:cNvSpPr>
          <p:nvPr/>
        </p:nvSpPr>
        <p:spPr bwMode="auto">
          <a:xfrm>
            <a:off x="8547100" y="23241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2" name="Text Box 40"/>
          <p:cNvSpPr txBox="1">
            <a:spLocks noChangeArrowheads="1"/>
          </p:cNvSpPr>
          <p:nvPr/>
        </p:nvSpPr>
        <p:spPr bwMode="auto">
          <a:xfrm>
            <a:off x="3573463" y="2527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Shar.</a:t>
            </a:r>
          </a:p>
        </p:txBody>
      </p:sp>
      <p:sp>
        <p:nvSpPr>
          <p:cNvPr id="1308713" name="Text Box 41"/>
          <p:cNvSpPr txBox="1">
            <a:spLocks noChangeArrowheads="1"/>
          </p:cNvSpPr>
          <p:nvPr/>
        </p:nvSpPr>
        <p:spPr bwMode="auto">
          <a:xfrm>
            <a:off x="4086225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14" name="Text Box 42"/>
          <p:cNvSpPr txBox="1">
            <a:spLocks noChangeArrowheads="1"/>
          </p:cNvSpPr>
          <p:nvPr/>
        </p:nvSpPr>
        <p:spPr bwMode="auto">
          <a:xfrm>
            <a:off x="4543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10</a:t>
            </a:r>
          </a:p>
        </p:txBody>
      </p:sp>
      <p:sp>
        <p:nvSpPr>
          <p:cNvPr id="1308715" name="Text Box 43"/>
          <p:cNvSpPr txBox="1">
            <a:spLocks noChangeArrowheads="1"/>
          </p:cNvSpPr>
          <p:nvPr/>
        </p:nvSpPr>
        <p:spPr bwMode="auto">
          <a:xfrm>
            <a:off x="4911725" y="2527300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16" name="Text Box 44"/>
          <p:cNvSpPr txBox="1">
            <a:spLocks noChangeArrowheads="1"/>
          </p:cNvSpPr>
          <p:nvPr/>
        </p:nvSpPr>
        <p:spPr bwMode="auto">
          <a:xfrm>
            <a:off x="5518150" y="25273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17" name="Text Box 45"/>
          <p:cNvSpPr txBox="1">
            <a:spLocks noChangeArrowheads="1"/>
          </p:cNvSpPr>
          <p:nvPr/>
        </p:nvSpPr>
        <p:spPr bwMode="auto">
          <a:xfrm>
            <a:off x="59753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18" name="Text Box 46"/>
          <p:cNvSpPr txBox="1">
            <a:spLocks noChangeArrowheads="1"/>
          </p:cNvSpPr>
          <p:nvPr/>
        </p:nvSpPr>
        <p:spPr bwMode="auto">
          <a:xfrm>
            <a:off x="6448425" y="25273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10</a:t>
            </a:r>
          </a:p>
        </p:txBody>
      </p:sp>
      <p:sp>
        <p:nvSpPr>
          <p:cNvPr id="1308719" name="Text Box 47"/>
          <p:cNvSpPr txBox="1">
            <a:spLocks noChangeArrowheads="1"/>
          </p:cNvSpPr>
          <p:nvPr/>
        </p:nvSpPr>
        <p:spPr bwMode="auto">
          <a:xfrm>
            <a:off x="6965950" y="25273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0" name="Text Box 48"/>
          <p:cNvSpPr txBox="1">
            <a:spLocks noChangeArrowheads="1"/>
          </p:cNvSpPr>
          <p:nvPr/>
        </p:nvSpPr>
        <p:spPr bwMode="auto">
          <a:xfrm>
            <a:off x="7307263" y="2527300"/>
            <a:ext cx="352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Shar.</a:t>
            </a:r>
          </a:p>
        </p:txBody>
      </p:sp>
      <p:sp>
        <p:nvSpPr>
          <p:cNvPr id="1308721" name="Text Box 49"/>
          <p:cNvSpPr txBox="1">
            <a:spLocks noChangeArrowheads="1"/>
          </p:cNvSpPr>
          <p:nvPr/>
        </p:nvSpPr>
        <p:spPr bwMode="auto">
          <a:xfrm>
            <a:off x="7772400" y="25273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{P1,P2}</a:t>
            </a:r>
          </a:p>
        </p:txBody>
      </p:sp>
      <p:sp>
        <p:nvSpPr>
          <p:cNvPr id="1308722" name="Text Box 50"/>
          <p:cNvSpPr txBox="1">
            <a:spLocks noChangeArrowheads="1"/>
          </p:cNvSpPr>
          <p:nvPr/>
        </p:nvSpPr>
        <p:spPr bwMode="auto">
          <a:xfrm>
            <a:off x="8537575" y="25733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23" name="Text Box 51"/>
          <p:cNvSpPr txBox="1">
            <a:spLocks noChangeArrowheads="1"/>
          </p:cNvSpPr>
          <p:nvPr/>
        </p:nvSpPr>
        <p:spPr bwMode="auto">
          <a:xfrm>
            <a:off x="8010525" y="2328863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308724" name="Text Box 52"/>
          <p:cNvSpPr txBox="1">
            <a:spLocks noChangeArrowheads="1"/>
          </p:cNvSpPr>
          <p:nvPr/>
        </p:nvSpPr>
        <p:spPr bwMode="auto">
          <a:xfrm>
            <a:off x="3581400" y="2755900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25" name="Text Box 53"/>
          <p:cNvSpPr txBox="1">
            <a:spLocks noChangeArrowheads="1"/>
          </p:cNvSpPr>
          <p:nvPr/>
        </p:nvSpPr>
        <p:spPr bwMode="auto">
          <a:xfrm>
            <a:off x="4086225" y="27559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26" name="Text Box 54"/>
          <p:cNvSpPr txBox="1">
            <a:spLocks noChangeArrowheads="1"/>
          </p:cNvSpPr>
          <p:nvPr/>
        </p:nvSpPr>
        <p:spPr bwMode="auto">
          <a:xfrm>
            <a:off x="4543425" y="27559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27" name="Text Box 55"/>
          <p:cNvSpPr txBox="1">
            <a:spLocks noChangeArrowheads="1"/>
          </p:cNvSpPr>
          <p:nvPr/>
        </p:nvSpPr>
        <p:spPr bwMode="auto">
          <a:xfrm>
            <a:off x="4908550" y="2779713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28" name="Text Box 56"/>
          <p:cNvSpPr txBox="1">
            <a:spLocks noChangeArrowheads="1"/>
          </p:cNvSpPr>
          <p:nvPr/>
        </p:nvSpPr>
        <p:spPr bwMode="auto">
          <a:xfrm>
            <a:off x="5518150" y="2779713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29" name="Text Box 57"/>
          <p:cNvSpPr txBox="1">
            <a:spLocks noChangeArrowheads="1"/>
          </p:cNvSpPr>
          <p:nvPr/>
        </p:nvSpPr>
        <p:spPr bwMode="auto">
          <a:xfrm>
            <a:off x="5975350" y="2779713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0" name="Text Box 58"/>
          <p:cNvSpPr txBox="1">
            <a:spLocks noChangeArrowheads="1"/>
          </p:cNvSpPr>
          <p:nvPr/>
        </p:nvSpPr>
        <p:spPr bwMode="auto">
          <a:xfrm>
            <a:off x="8537575" y="2779713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1" name="Text Box 59"/>
          <p:cNvSpPr txBox="1">
            <a:spLocks noChangeArrowheads="1"/>
          </p:cNvSpPr>
          <p:nvPr/>
        </p:nvSpPr>
        <p:spPr bwMode="auto">
          <a:xfrm>
            <a:off x="2178050" y="2984500"/>
            <a:ext cx="2524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Inv.</a:t>
            </a:r>
          </a:p>
        </p:txBody>
      </p:sp>
      <p:sp>
        <p:nvSpPr>
          <p:cNvPr id="1308732" name="Text Box 60"/>
          <p:cNvSpPr txBox="1">
            <a:spLocks noChangeArrowheads="1"/>
          </p:cNvSpPr>
          <p:nvPr/>
        </p:nvSpPr>
        <p:spPr bwMode="auto">
          <a:xfrm>
            <a:off x="4938713" y="2984500"/>
            <a:ext cx="381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Inval.</a:t>
            </a:r>
          </a:p>
        </p:txBody>
      </p:sp>
      <p:sp>
        <p:nvSpPr>
          <p:cNvPr id="1308733" name="Text Box 61"/>
          <p:cNvSpPr txBox="1">
            <a:spLocks noChangeArrowheads="1"/>
          </p:cNvSpPr>
          <p:nvPr/>
        </p:nvSpPr>
        <p:spPr bwMode="auto">
          <a:xfrm>
            <a:off x="5518150" y="29845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P1</a:t>
            </a:r>
          </a:p>
        </p:txBody>
      </p:sp>
      <p:sp>
        <p:nvSpPr>
          <p:cNvPr id="1308734" name="Text Box 62"/>
          <p:cNvSpPr txBox="1">
            <a:spLocks noChangeArrowheads="1"/>
          </p:cNvSpPr>
          <p:nvPr/>
        </p:nvSpPr>
        <p:spPr bwMode="auto">
          <a:xfrm>
            <a:off x="59753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35" name="Text Box 63"/>
          <p:cNvSpPr txBox="1">
            <a:spLocks noChangeArrowheads="1"/>
          </p:cNvSpPr>
          <p:nvPr/>
        </p:nvSpPr>
        <p:spPr bwMode="auto">
          <a:xfrm>
            <a:off x="6965950" y="29845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A1</a:t>
            </a:r>
          </a:p>
        </p:txBody>
      </p:sp>
      <p:sp>
        <p:nvSpPr>
          <p:cNvPr id="1308736" name="Text Box 64"/>
          <p:cNvSpPr txBox="1">
            <a:spLocks noChangeArrowheads="1"/>
          </p:cNvSpPr>
          <p:nvPr/>
        </p:nvSpPr>
        <p:spPr bwMode="auto">
          <a:xfrm>
            <a:off x="7327900" y="2984500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37" name="Text Box 65"/>
          <p:cNvSpPr txBox="1">
            <a:spLocks noChangeArrowheads="1"/>
          </p:cNvSpPr>
          <p:nvPr/>
        </p:nvSpPr>
        <p:spPr bwMode="auto">
          <a:xfrm>
            <a:off x="7920038" y="2984500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38" name="Text Box 66"/>
          <p:cNvSpPr txBox="1">
            <a:spLocks noChangeArrowheads="1"/>
          </p:cNvSpPr>
          <p:nvPr/>
        </p:nvSpPr>
        <p:spPr bwMode="auto">
          <a:xfrm>
            <a:off x="8537575" y="2984500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10</a:t>
            </a:r>
          </a:p>
        </p:txBody>
      </p:sp>
      <p:sp>
        <p:nvSpPr>
          <p:cNvPr id="1308739" name="Text Box 67"/>
          <p:cNvSpPr txBox="1">
            <a:spLocks noChangeArrowheads="1"/>
          </p:cNvSpPr>
          <p:nvPr/>
        </p:nvSpPr>
        <p:spPr bwMode="auto">
          <a:xfrm>
            <a:off x="4881563" y="3411538"/>
            <a:ext cx="376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WrBk</a:t>
            </a:r>
          </a:p>
        </p:txBody>
      </p:sp>
      <p:sp>
        <p:nvSpPr>
          <p:cNvPr id="1308740" name="Text Box 68"/>
          <p:cNvSpPr txBox="1">
            <a:spLocks noChangeArrowheads="1"/>
          </p:cNvSpPr>
          <p:nvPr/>
        </p:nvSpPr>
        <p:spPr bwMode="auto">
          <a:xfrm>
            <a:off x="5518150" y="34115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41" name="Text Box 69"/>
          <p:cNvSpPr txBox="1">
            <a:spLocks noChangeArrowheads="1"/>
          </p:cNvSpPr>
          <p:nvPr/>
        </p:nvSpPr>
        <p:spPr bwMode="auto">
          <a:xfrm>
            <a:off x="5975350" y="34115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A1</a:t>
            </a:r>
          </a:p>
        </p:txBody>
      </p:sp>
      <p:sp>
        <p:nvSpPr>
          <p:cNvPr id="1308742" name="Text Box 70"/>
          <p:cNvSpPr txBox="1">
            <a:spLocks noChangeArrowheads="1"/>
          </p:cNvSpPr>
          <p:nvPr/>
        </p:nvSpPr>
        <p:spPr bwMode="auto">
          <a:xfrm>
            <a:off x="644842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20</a:t>
            </a:r>
          </a:p>
        </p:txBody>
      </p:sp>
      <p:sp>
        <p:nvSpPr>
          <p:cNvPr id="1308743" name="Text Box 71"/>
          <p:cNvSpPr txBox="1">
            <a:spLocks noChangeArrowheads="1"/>
          </p:cNvSpPr>
          <p:nvPr/>
        </p:nvSpPr>
        <p:spPr bwMode="auto">
          <a:xfrm>
            <a:off x="6965950" y="34115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A1</a:t>
            </a:r>
          </a:p>
        </p:txBody>
      </p:sp>
      <p:sp>
        <p:nvSpPr>
          <p:cNvPr id="1308744" name="Text Box 72"/>
          <p:cNvSpPr txBox="1">
            <a:spLocks noChangeArrowheads="1"/>
          </p:cNvSpPr>
          <p:nvPr/>
        </p:nvSpPr>
        <p:spPr bwMode="auto">
          <a:xfrm>
            <a:off x="7321550" y="3411538"/>
            <a:ext cx="3984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Unca.</a:t>
            </a:r>
          </a:p>
        </p:txBody>
      </p:sp>
      <p:sp>
        <p:nvSpPr>
          <p:cNvPr id="1308745" name="Text Box 73"/>
          <p:cNvSpPr txBox="1">
            <a:spLocks noChangeArrowheads="1"/>
          </p:cNvSpPr>
          <p:nvPr/>
        </p:nvSpPr>
        <p:spPr bwMode="auto">
          <a:xfrm>
            <a:off x="8005763" y="3411538"/>
            <a:ext cx="1317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{}</a:t>
            </a:r>
          </a:p>
        </p:txBody>
      </p:sp>
      <p:sp>
        <p:nvSpPr>
          <p:cNvPr id="1308746" name="Text Box 74"/>
          <p:cNvSpPr txBox="1">
            <a:spLocks noChangeArrowheads="1"/>
          </p:cNvSpPr>
          <p:nvPr/>
        </p:nvSpPr>
        <p:spPr bwMode="auto">
          <a:xfrm>
            <a:off x="8537575" y="34115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20</a:t>
            </a:r>
          </a:p>
        </p:txBody>
      </p:sp>
      <p:sp>
        <p:nvSpPr>
          <p:cNvPr id="1308747" name="Text Box 75"/>
          <p:cNvSpPr txBox="1">
            <a:spLocks noChangeArrowheads="1"/>
          </p:cNvSpPr>
          <p:nvPr/>
        </p:nvSpPr>
        <p:spPr bwMode="auto">
          <a:xfrm>
            <a:off x="3581400" y="3640138"/>
            <a:ext cx="344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48" name="Text Box 76"/>
          <p:cNvSpPr txBox="1">
            <a:spLocks noChangeArrowheads="1"/>
          </p:cNvSpPr>
          <p:nvPr/>
        </p:nvSpPr>
        <p:spPr bwMode="auto">
          <a:xfrm>
            <a:off x="4070350" y="36401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49" name="Text Box 77"/>
          <p:cNvSpPr txBox="1">
            <a:spLocks noChangeArrowheads="1"/>
          </p:cNvSpPr>
          <p:nvPr/>
        </p:nvSpPr>
        <p:spPr bwMode="auto">
          <a:xfrm>
            <a:off x="4543425" y="3640138"/>
            <a:ext cx="165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40</a:t>
            </a:r>
          </a:p>
        </p:txBody>
      </p:sp>
      <p:sp>
        <p:nvSpPr>
          <p:cNvPr id="1308750" name="Text Box 78"/>
          <p:cNvSpPr txBox="1">
            <a:spLocks noChangeArrowheads="1"/>
          </p:cNvSpPr>
          <p:nvPr/>
        </p:nvSpPr>
        <p:spPr bwMode="auto">
          <a:xfrm>
            <a:off x="4899025" y="3640138"/>
            <a:ext cx="3857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DaRp</a:t>
            </a:r>
          </a:p>
        </p:txBody>
      </p:sp>
      <p:sp>
        <p:nvSpPr>
          <p:cNvPr id="1308751" name="Text Box 79"/>
          <p:cNvSpPr txBox="1">
            <a:spLocks noChangeArrowheads="1"/>
          </p:cNvSpPr>
          <p:nvPr/>
        </p:nvSpPr>
        <p:spPr bwMode="auto">
          <a:xfrm>
            <a:off x="5518150" y="3640138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52" name="Text Box 80"/>
          <p:cNvSpPr txBox="1">
            <a:spLocks noChangeArrowheads="1"/>
          </p:cNvSpPr>
          <p:nvPr/>
        </p:nvSpPr>
        <p:spPr bwMode="auto">
          <a:xfrm>
            <a:off x="59753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A2</a:t>
            </a:r>
          </a:p>
        </p:txBody>
      </p:sp>
      <p:sp>
        <p:nvSpPr>
          <p:cNvPr id="1308753" name="Text Box 81"/>
          <p:cNvSpPr txBox="1">
            <a:spLocks noChangeArrowheads="1"/>
          </p:cNvSpPr>
          <p:nvPr/>
        </p:nvSpPr>
        <p:spPr bwMode="auto">
          <a:xfrm>
            <a:off x="6497638" y="3640138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0</a:t>
            </a:r>
          </a:p>
        </p:txBody>
      </p:sp>
      <p:sp>
        <p:nvSpPr>
          <p:cNvPr id="1308754" name="Text Box 82"/>
          <p:cNvSpPr txBox="1">
            <a:spLocks noChangeArrowheads="1"/>
          </p:cNvSpPr>
          <p:nvPr/>
        </p:nvSpPr>
        <p:spPr bwMode="auto">
          <a:xfrm>
            <a:off x="6965950" y="3640138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A2</a:t>
            </a:r>
          </a:p>
        </p:txBody>
      </p:sp>
      <p:sp>
        <p:nvSpPr>
          <p:cNvPr id="1308755" name="Text Box 83"/>
          <p:cNvSpPr txBox="1">
            <a:spLocks noChangeArrowheads="1"/>
          </p:cNvSpPr>
          <p:nvPr/>
        </p:nvSpPr>
        <p:spPr bwMode="auto">
          <a:xfrm>
            <a:off x="7339013" y="3670300"/>
            <a:ext cx="344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Excl.</a:t>
            </a:r>
          </a:p>
        </p:txBody>
      </p:sp>
      <p:sp>
        <p:nvSpPr>
          <p:cNvPr id="1308756" name="Text Box 84"/>
          <p:cNvSpPr txBox="1">
            <a:spLocks noChangeArrowheads="1"/>
          </p:cNvSpPr>
          <p:nvPr/>
        </p:nvSpPr>
        <p:spPr bwMode="auto">
          <a:xfrm>
            <a:off x="7920038" y="3640138"/>
            <a:ext cx="333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{P2}</a:t>
            </a:r>
          </a:p>
        </p:txBody>
      </p:sp>
      <p:sp>
        <p:nvSpPr>
          <p:cNvPr id="1308757" name="Text Box 85"/>
          <p:cNvSpPr txBox="1">
            <a:spLocks noChangeArrowheads="1"/>
          </p:cNvSpPr>
          <p:nvPr/>
        </p:nvSpPr>
        <p:spPr bwMode="auto">
          <a:xfrm>
            <a:off x="8596313" y="36703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58" name="Text Box 86"/>
          <p:cNvSpPr txBox="1">
            <a:spLocks noChangeArrowheads="1"/>
          </p:cNvSpPr>
          <p:nvPr/>
        </p:nvSpPr>
        <p:spPr bwMode="auto">
          <a:xfrm>
            <a:off x="4883150" y="3182938"/>
            <a:ext cx="4032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WrMs</a:t>
            </a:r>
          </a:p>
        </p:txBody>
      </p:sp>
      <p:sp>
        <p:nvSpPr>
          <p:cNvPr id="1308759" name="Text Box 87"/>
          <p:cNvSpPr txBox="1">
            <a:spLocks noChangeArrowheads="1"/>
          </p:cNvSpPr>
          <p:nvPr/>
        </p:nvSpPr>
        <p:spPr bwMode="auto">
          <a:xfrm>
            <a:off x="5518150" y="3213100"/>
            <a:ext cx="174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008011"/>
                </a:solidFill>
              </a:rPr>
              <a:t>P2</a:t>
            </a:r>
          </a:p>
        </p:txBody>
      </p:sp>
      <p:sp>
        <p:nvSpPr>
          <p:cNvPr id="1308760" name="Text Box 88"/>
          <p:cNvSpPr txBox="1">
            <a:spLocks noChangeArrowheads="1"/>
          </p:cNvSpPr>
          <p:nvPr/>
        </p:nvSpPr>
        <p:spPr bwMode="auto">
          <a:xfrm>
            <a:off x="5975350" y="3213100"/>
            <a:ext cx="2016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>
                <a:solidFill>
                  <a:srgbClr val="F20883"/>
                </a:solidFill>
              </a:rPr>
              <a:t>A2</a:t>
            </a:r>
          </a:p>
        </p:txBody>
      </p:sp>
      <p:sp>
        <p:nvSpPr>
          <p:cNvPr id="1308761" name="Text Box 89"/>
          <p:cNvSpPr txBox="1">
            <a:spLocks noChangeArrowheads="1"/>
          </p:cNvSpPr>
          <p:nvPr/>
        </p:nvSpPr>
        <p:spPr bwMode="auto">
          <a:xfrm>
            <a:off x="6938963" y="3182938"/>
            <a:ext cx="184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A2</a:t>
            </a:r>
          </a:p>
        </p:txBody>
      </p:sp>
      <p:sp>
        <p:nvSpPr>
          <p:cNvPr id="1308762" name="Text Box 90"/>
          <p:cNvSpPr txBox="1">
            <a:spLocks noChangeArrowheads="1"/>
          </p:cNvSpPr>
          <p:nvPr/>
        </p:nvSpPr>
        <p:spPr bwMode="auto">
          <a:xfrm>
            <a:off x="7315200" y="3182938"/>
            <a:ext cx="334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Excl.</a:t>
            </a:r>
          </a:p>
        </p:txBody>
      </p:sp>
      <p:sp>
        <p:nvSpPr>
          <p:cNvPr id="1308763" name="Text Box 91"/>
          <p:cNvSpPr txBox="1">
            <a:spLocks noChangeArrowheads="1"/>
          </p:cNvSpPr>
          <p:nvPr/>
        </p:nvSpPr>
        <p:spPr bwMode="auto">
          <a:xfrm>
            <a:off x="7920038" y="3182938"/>
            <a:ext cx="315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 i="1" u="sng">
                <a:solidFill>
                  <a:srgbClr val="DD0805"/>
                </a:solidFill>
              </a:rPr>
              <a:t>{P2}</a:t>
            </a:r>
          </a:p>
        </p:txBody>
      </p:sp>
      <p:sp>
        <p:nvSpPr>
          <p:cNvPr id="1308764" name="Text Box 92"/>
          <p:cNvSpPr txBox="1">
            <a:spLocks noChangeArrowheads="1"/>
          </p:cNvSpPr>
          <p:nvPr/>
        </p:nvSpPr>
        <p:spPr bwMode="auto">
          <a:xfrm>
            <a:off x="8596313" y="3213100"/>
            <a:ext cx="82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300"/>
              <a:t>0</a:t>
            </a:r>
          </a:p>
        </p:txBody>
      </p:sp>
      <p:sp>
        <p:nvSpPr>
          <p:cNvPr id="1308765" name="Text Box 93"/>
          <p:cNvSpPr txBox="1">
            <a:spLocks noChangeArrowheads="1"/>
          </p:cNvSpPr>
          <p:nvPr/>
        </p:nvSpPr>
        <p:spPr bwMode="auto">
          <a:xfrm>
            <a:off x="103188" y="434340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308769" name="Picture 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3886200"/>
            <a:ext cx="2678112" cy="290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1308770" name="Picture 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3013" y="4259263"/>
            <a:ext cx="2541587" cy="24463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01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028700"/>
            <a:ext cx="7742238" cy="3292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Interconnection Networks</a:t>
            </a:r>
          </a:p>
        </p:txBody>
      </p:sp>
      <p:sp>
        <p:nvSpPr>
          <p:cNvPr id="13301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4321175"/>
            <a:ext cx="4191000" cy="2232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Local area network (LAN)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Hundreds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few kilometers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Many-to-one (clients-server)</a:t>
            </a:r>
          </a:p>
          <a:p>
            <a:pPr>
              <a:lnSpc>
                <a:spcPct val="90000"/>
              </a:lnSpc>
            </a:pPr>
            <a:r>
              <a:rPr lang="en-US" sz="2400"/>
              <a:t>Wide area network (WAN)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computers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Thousands of kilometers</a:t>
            </a:r>
          </a:p>
        </p:txBody>
      </p:sp>
      <p:sp>
        <p:nvSpPr>
          <p:cNvPr id="1330186" name="Rectangle 10"/>
          <p:cNvSpPr>
            <a:spLocks noChangeArrowheads="1"/>
          </p:cNvSpPr>
          <p:nvPr/>
        </p:nvSpPr>
        <p:spPr bwMode="auto">
          <a:xfrm>
            <a:off x="381000" y="4321175"/>
            <a:ext cx="4191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Arial" charset="0"/>
              </a:rPr>
              <a:t>Massively processor networks (MPP)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>
                <a:latin typeface="Arial" charset="0"/>
                <a:ea typeface="ヒラギノ角ゴ Pro W3" charset="-128"/>
              </a:rPr>
              <a:t>Thousands of nodes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>
                <a:latin typeface="Arial" charset="0"/>
                <a:ea typeface="ヒラギノ角ゴ Pro W3" charset="-128"/>
              </a:rPr>
              <a:t>Short distance (&lt;~25m)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US" sz="2000">
                <a:latin typeface="Arial" charset="0"/>
                <a:ea typeface="ヒラギノ角ゴ Pro W3" charset="-128"/>
              </a:rPr>
              <a:t>Traffic among nodes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27113"/>
            <a:ext cx="7148513" cy="20050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12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ABCs of Networks</a:t>
            </a:r>
          </a:p>
        </p:txBody>
      </p:sp>
      <p:sp>
        <p:nvSpPr>
          <p:cNvPr id="133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276600"/>
            <a:ext cx="7924800" cy="255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Rules for communication are called the “</a:t>
            </a:r>
            <a:r>
              <a:rPr lang="en-US" sz="2400" dirty="0">
                <a:solidFill>
                  <a:schemeClr val="accent2"/>
                </a:solidFill>
              </a:rPr>
              <a:t>protocol</a:t>
            </a:r>
            <a:r>
              <a:rPr lang="en-US" sz="2400" dirty="0"/>
              <a:t>”, message header and data called a </a:t>
            </a:r>
            <a:r>
              <a:rPr lang="en-US" sz="2400" dirty="0">
                <a:solidFill>
                  <a:schemeClr val="accent2"/>
                </a:solidFill>
              </a:rPr>
              <a:t>"packet"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What if more than 2 computers want to communicate?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Need computer “</a:t>
            </a:r>
            <a:r>
              <a:rPr lang="en-US" sz="1800" dirty="0">
                <a:solidFill>
                  <a:schemeClr val="accent2"/>
                </a:solidFill>
              </a:rPr>
              <a:t>address field</a:t>
            </a:r>
            <a:r>
              <a:rPr lang="en-US" sz="1800" dirty="0"/>
              <a:t>” (destination) in packet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garbled in transit?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 “</a:t>
            </a:r>
            <a:r>
              <a:rPr lang="en-US" sz="1800" dirty="0">
                <a:solidFill>
                  <a:schemeClr val="accent2"/>
                </a:solidFill>
              </a:rPr>
              <a:t>error detection field</a:t>
            </a:r>
            <a:r>
              <a:rPr lang="en-US" sz="1800" dirty="0"/>
              <a:t>” in packet (e.g., CRC)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packet is lost?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Time-out, retransmit; ACK &amp; NACK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if multiple processes/machine?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Queue per process to provide protection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7" name="Text Box 3"/>
          <p:cNvSpPr txBox="1">
            <a:spLocks noChangeArrowheads="1"/>
          </p:cNvSpPr>
          <p:nvPr/>
        </p:nvSpPr>
        <p:spPr bwMode="auto">
          <a:xfrm>
            <a:off x="565150" y="1241425"/>
            <a:ext cx="685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Sender</a:t>
            </a:r>
          </a:p>
        </p:txBody>
      </p:sp>
      <p:sp>
        <p:nvSpPr>
          <p:cNvPr id="1332228" name="Text Box 4"/>
          <p:cNvSpPr txBox="1">
            <a:spLocks noChangeArrowheads="1"/>
          </p:cNvSpPr>
          <p:nvPr/>
        </p:nvSpPr>
        <p:spPr bwMode="auto">
          <a:xfrm>
            <a:off x="469900" y="3127375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Receiver</a:t>
            </a:r>
          </a:p>
        </p:txBody>
      </p:sp>
      <p:sp>
        <p:nvSpPr>
          <p:cNvPr id="1332229" name="Line 5"/>
          <p:cNvSpPr>
            <a:spLocks noChangeShapeType="1"/>
          </p:cNvSpPr>
          <p:nvPr/>
        </p:nvSpPr>
        <p:spPr bwMode="auto">
          <a:xfrm>
            <a:off x="165100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09750" y="990600"/>
            <a:ext cx="3238500" cy="558800"/>
            <a:chOff x="997" y="411"/>
            <a:chExt cx="2040" cy="352"/>
          </a:xfrm>
        </p:grpSpPr>
        <p:sp>
          <p:nvSpPr>
            <p:cNvPr id="1332231" name="Text Box 7"/>
            <p:cNvSpPr txBox="1">
              <a:spLocks noChangeArrowheads="1"/>
            </p:cNvSpPr>
            <p:nvPr/>
          </p:nvSpPr>
          <p:spPr bwMode="auto">
            <a:xfrm>
              <a:off x="997" y="411"/>
              <a:ext cx="608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Sender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</a:tabLst>
              </a:pPr>
              <a:r>
                <a:rPr lang="en-US" sz="1800" b="1">
                  <a:solidFill>
                    <a:srgbClr val="008080"/>
                  </a:solidFill>
                </a:rPr>
                <a:t>Overhead</a:t>
              </a:r>
            </a:p>
          </p:txBody>
        </p:sp>
        <p:sp>
          <p:nvSpPr>
            <p:cNvPr id="1332232" name="Text Box 8"/>
            <p:cNvSpPr txBox="1">
              <a:spLocks noChangeArrowheads="1"/>
            </p:cNvSpPr>
            <p:nvPr/>
          </p:nvSpPr>
          <p:spPr bwMode="auto">
            <a:xfrm>
              <a:off x="1897" y="411"/>
              <a:ext cx="1140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Transmission time</a:t>
              </a:r>
            </a:p>
            <a:p>
              <a:pPr eaLnBrk="1" hangingPunct="1">
                <a:lnSpc>
                  <a:spcPts val="2200"/>
                </a:lnSpc>
                <a:tabLst>
                  <a:tab pos="0" algn="l"/>
                  <a:tab pos="914400" algn="l"/>
                  <a:tab pos="1828800" algn="l"/>
                </a:tabLst>
              </a:pPr>
              <a:r>
                <a:rPr lang="en-US" sz="1800" b="1">
                  <a:solidFill>
                    <a:srgbClr val="3333CC"/>
                  </a:solidFill>
                </a:rPr>
                <a:t>(size ÷ bandwidth)</a:t>
              </a:r>
            </a:p>
          </p:txBody>
        </p:sp>
      </p:grpSp>
      <p:sp>
        <p:nvSpPr>
          <p:cNvPr id="1332233" name="Text Box 9"/>
          <p:cNvSpPr txBox="1">
            <a:spLocks noChangeArrowheads="1"/>
          </p:cNvSpPr>
          <p:nvPr/>
        </p:nvSpPr>
        <p:spPr bwMode="auto">
          <a:xfrm>
            <a:off x="4133850" y="2717800"/>
            <a:ext cx="18097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Transmission time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>
                <a:solidFill>
                  <a:srgbClr val="3333CC"/>
                </a:solidFill>
              </a:rPr>
              <a:t>(size ÷ bandwidth)</a:t>
            </a:r>
          </a:p>
        </p:txBody>
      </p:sp>
      <p:sp>
        <p:nvSpPr>
          <p:cNvPr id="1332234" name="Text Box 10"/>
          <p:cNvSpPr txBox="1">
            <a:spLocks noChangeArrowheads="1"/>
          </p:cNvSpPr>
          <p:nvPr/>
        </p:nvSpPr>
        <p:spPr bwMode="auto">
          <a:xfrm>
            <a:off x="296545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35" name="Text Box 11"/>
          <p:cNvSpPr txBox="1">
            <a:spLocks noChangeArrowheads="1"/>
          </p:cNvSpPr>
          <p:nvPr/>
        </p:nvSpPr>
        <p:spPr bwMode="auto">
          <a:xfrm>
            <a:off x="6572250" y="2717800"/>
            <a:ext cx="9652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Receiver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959B6"/>
                </a:solidFill>
              </a:rPr>
              <a:t>Overhead</a:t>
            </a:r>
          </a:p>
        </p:txBody>
      </p:sp>
      <p:sp>
        <p:nvSpPr>
          <p:cNvPr id="1332236" name="Text Box 12"/>
          <p:cNvSpPr txBox="1">
            <a:spLocks noChangeArrowheads="1"/>
          </p:cNvSpPr>
          <p:nvPr/>
        </p:nvSpPr>
        <p:spPr bwMode="auto">
          <a:xfrm>
            <a:off x="3632200" y="3584575"/>
            <a:ext cx="18478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 b="1"/>
              <a:t>Transport Latency</a:t>
            </a:r>
          </a:p>
        </p:txBody>
      </p:sp>
      <p:sp>
        <p:nvSpPr>
          <p:cNvPr id="1332237" name="Line 13"/>
          <p:cNvSpPr>
            <a:spLocks noChangeShapeType="1"/>
          </p:cNvSpPr>
          <p:nvPr/>
        </p:nvSpPr>
        <p:spPr bwMode="auto">
          <a:xfrm>
            <a:off x="1695450" y="1619250"/>
            <a:ext cx="1295400" cy="1270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8" name="Line 14"/>
          <p:cNvSpPr>
            <a:spLocks noChangeShapeType="1"/>
          </p:cNvSpPr>
          <p:nvPr/>
        </p:nvSpPr>
        <p:spPr bwMode="auto">
          <a:xfrm>
            <a:off x="2971800" y="16192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0" name="Line 16"/>
          <p:cNvSpPr>
            <a:spLocks noChangeShapeType="1"/>
          </p:cNvSpPr>
          <p:nvPr/>
        </p:nvSpPr>
        <p:spPr bwMode="auto">
          <a:xfrm>
            <a:off x="3981450" y="3308350"/>
            <a:ext cx="2438400" cy="127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1" name="Line 17"/>
          <p:cNvSpPr>
            <a:spLocks noChangeShapeType="1"/>
          </p:cNvSpPr>
          <p:nvPr/>
        </p:nvSpPr>
        <p:spPr bwMode="auto">
          <a:xfrm>
            <a:off x="6438900" y="3308350"/>
            <a:ext cx="1581150" cy="12700"/>
          </a:xfrm>
          <a:prstGeom prst="line">
            <a:avLst/>
          </a:prstGeom>
          <a:noFill/>
          <a:ln w="25400">
            <a:solidFill>
              <a:srgbClr val="F959B6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2" name="Line 18"/>
          <p:cNvSpPr>
            <a:spLocks noChangeShapeType="1"/>
          </p:cNvSpPr>
          <p:nvPr/>
        </p:nvSpPr>
        <p:spPr bwMode="auto">
          <a:xfrm>
            <a:off x="3124200" y="4013200"/>
            <a:ext cx="331470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3" name="Line 19"/>
          <p:cNvSpPr>
            <a:spLocks noChangeShapeType="1"/>
          </p:cNvSpPr>
          <p:nvPr/>
        </p:nvSpPr>
        <p:spPr bwMode="auto">
          <a:xfrm>
            <a:off x="8032750" y="971550"/>
            <a:ext cx="12700" cy="3676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4" name="Line 20"/>
          <p:cNvSpPr>
            <a:spLocks noChangeShapeType="1"/>
          </p:cNvSpPr>
          <p:nvPr/>
        </p:nvSpPr>
        <p:spPr bwMode="auto">
          <a:xfrm>
            <a:off x="1695450" y="4546600"/>
            <a:ext cx="63055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45" name="Text Box 21"/>
          <p:cNvSpPr txBox="1">
            <a:spLocks noChangeArrowheads="1"/>
          </p:cNvSpPr>
          <p:nvPr/>
        </p:nvSpPr>
        <p:spPr bwMode="auto">
          <a:xfrm>
            <a:off x="4070350" y="4270375"/>
            <a:ext cx="13652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Total Latency</a:t>
            </a:r>
          </a:p>
        </p:txBody>
      </p:sp>
      <p:sp>
        <p:nvSpPr>
          <p:cNvPr id="1332246" name="Text Box 22"/>
          <p:cNvSpPr txBox="1">
            <a:spLocks noChangeArrowheads="1"/>
          </p:cNvSpPr>
          <p:nvPr/>
        </p:nvSpPr>
        <p:spPr bwMode="auto">
          <a:xfrm>
            <a:off x="1727200" y="1727200"/>
            <a:ext cx="1244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7" name="Text Box 23"/>
          <p:cNvSpPr txBox="1">
            <a:spLocks noChangeArrowheads="1"/>
          </p:cNvSpPr>
          <p:nvPr/>
        </p:nvSpPr>
        <p:spPr bwMode="auto">
          <a:xfrm>
            <a:off x="6629400" y="3451225"/>
            <a:ext cx="9525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(processor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/>
              <a:t>busy)</a:t>
            </a:r>
          </a:p>
        </p:txBody>
      </p:sp>
      <p:sp>
        <p:nvSpPr>
          <p:cNvPr id="1332248" name="Line 24"/>
          <p:cNvSpPr>
            <a:spLocks noChangeShapeType="1"/>
          </p:cNvSpPr>
          <p:nvPr/>
        </p:nvSpPr>
        <p:spPr bwMode="auto">
          <a:xfrm>
            <a:off x="514350" y="2546350"/>
            <a:ext cx="8248650" cy="1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249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4850" y="3606800"/>
            <a:ext cx="112713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332250" name="Freeform 26"/>
          <p:cNvSpPr>
            <a:spLocks/>
          </p:cNvSpPr>
          <p:nvPr/>
        </p:nvSpPr>
        <p:spPr bwMode="auto">
          <a:xfrm>
            <a:off x="1912938" y="3224213"/>
            <a:ext cx="91440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5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</a:t>
            </a:r>
          </a:p>
        </p:txBody>
      </p:sp>
      <p:sp>
        <p:nvSpPr>
          <p:cNvPr id="1332260" name="Rectangle 36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" y="5410200"/>
            <a:ext cx="7924800" cy="1447800"/>
          </a:xfrm>
        </p:spPr>
        <p:txBody>
          <a:bodyPr/>
          <a:lstStyle/>
          <a:p>
            <a:r>
              <a:rPr lang="en-US" sz="2000"/>
              <a:t>Bandwidth: maximum rate of propagating information</a:t>
            </a:r>
          </a:p>
          <a:p>
            <a:r>
              <a:rPr lang="en-US" sz="2000"/>
              <a:t>Time of flight: time for 1st bit to reach destination</a:t>
            </a:r>
          </a:p>
          <a:p>
            <a:r>
              <a:rPr lang="en-US" sz="2000"/>
              <a:t>Overhead: software &amp; hardware time for encoding/decoding, interrupt handling, etc.</a:t>
            </a:r>
            <a:endParaRPr lang="en-US" sz="2400"/>
          </a:p>
        </p:txBody>
      </p:sp>
      <p:graphicFrame>
        <p:nvGraphicFramePr>
          <p:cNvPr id="1332261" name="Object 37"/>
          <p:cNvGraphicFramePr>
            <a:graphicFrameLocks noChangeAspect="1"/>
          </p:cNvGraphicFramePr>
          <p:nvPr/>
        </p:nvGraphicFramePr>
        <p:xfrm>
          <a:off x="247650" y="4762500"/>
          <a:ext cx="86502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7" name="Equation" r:id="rId5" imgW="8648700" imgH="571500" progId="Equation.3">
                  <p:embed/>
                </p:oleObj>
              </mc:Choice>
              <mc:Fallback>
                <p:oleObj name="Equation" r:id="rId5" imgW="8648700" imgH="571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4762500"/>
                        <a:ext cx="8650288" cy="5715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62" name="Text Box 38"/>
          <p:cNvSpPr txBox="1">
            <a:spLocks noChangeArrowheads="1"/>
          </p:cNvSpPr>
          <p:nvPr/>
        </p:nvSpPr>
        <p:spPr bwMode="auto">
          <a:xfrm>
            <a:off x="5384800" y="1828800"/>
            <a:ext cx="755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Time of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>
                <a:solidFill>
                  <a:srgbClr val="FD9A02"/>
                </a:solidFill>
              </a:rPr>
              <a:t>Flight</a:t>
            </a:r>
          </a:p>
        </p:txBody>
      </p:sp>
      <p:sp>
        <p:nvSpPr>
          <p:cNvPr id="1332263" name="Line 39"/>
          <p:cNvSpPr>
            <a:spLocks noChangeShapeType="1"/>
          </p:cNvSpPr>
          <p:nvPr/>
        </p:nvSpPr>
        <p:spPr bwMode="auto">
          <a:xfrm>
            <a:off x="546735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39" name="Line 15"/>
          <p:cNvSpPr>
            <a:spLocks noChangeShapeType="1"/>
          </p:cNvSpPr>
          <p:nvPr/>
        </p:nvSpPr>
        <p:spPr bwMode="auto">
          <a:xfrm>
            <a:off x="3048000" y="2555875"/>
            <a:ext cx="933450" cy="12700"/>
          </a:xfrm>
          <a:prstGeom prst="line">
            <a:avLst/>
          </a:prstGeom>
          <a:noFill/>
          <a:ln w="25400">
            <a:solidFill>
              <a:srgbClr val="FD9A02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299" name="Text Box 3"/>
          <p:cNvSpPr txBox="1">
            <a:spLocks noChangeArrowheads="1"/>
          </p:cNvSpPr>
          <p:nvPr/>
        </p:nvSpPr>
        <p:spPr bwMode="auto">
          <a:xfrm>
            <a:off x="4903788" y="5588000"/>
            <a:ext cx="4124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8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</a:tabLst>
            </a:pPr>
            <a:r>
              <a:rPr lang="en-US" b="1">
                <a:solidFill>
                  <a:srgbClr val="3333CC"/>
                </a:solidFill>
              </a:rPr>
              <a:t>Ideal: high bandwidth, low latency, standard interface</a:t>
            </a:r>
          </a:p>
        </p:txBody>
      </p:sp>
      <p:sp>
        <p:nvSpPr>
          <p:cNvPr id="1335300" name="Freeform 4"/>
          <p:cNvSpPr>
            <a:spLocks/>
          </p:cNvSpPr>
          <p:nvPr/>
        </p:nvSpPr>
        <p:spPr bwMode="auto">
          <a:xfrm>
            <a:off x="5073650" y="1609725"/>
            <a:ext cx="238125" cy="277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1" name="Text Box 5"/>
          <p:cNvSpPr txBox="1">
            <a:spLocks noChangeArrowheads="1"/>
          </p:cNvSpPr>
          <p:nvPr/>
        </p:nvSpPr>
        <p:spPr bwMode="auto">
          <a:xfrm>
            <a:off x="5072063" y="1635125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b="1"/>
              <a:t>$</a:t>
            </a:r>
          </a:p>
        </p:txBody>
      </p:sp>
      <p:sp>
        <p:nvSpPr>
          <p:cNvPr id="1335302" name="Line 6"/>
          <p:cNvSpPr>
            <a:spLocks noChangeShapeType="1"/>
          </p:cNvSpPr>
          <p:nvPr/>
        </p:nvSpPr>
        <p:spPr bwMode="auto">
          <a:xfrm>
            <a:off x="5199063" y="2014538"/>
            <a:ext cx="12700" cy="78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3" name="Text Box 7"/>
          <p:cNvSpPr txBox="1">
            <a:spLocks noChangeArrowheads="1"/>
          </p:cNvSpPr>
          <p:nvPr/>
        </p:nvSpPr>
        <p:spPr bwMode="auto">
          <a:xfrm>
            <a:off x="4876800" y="1320800"/>
            <a:ext cx="469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CPU</a:t>
            </a:r>
          </a:p>
        </p:txBody>
      </p:sp>
      <p:sp>
        <p:nvSpPr>
          <p:cNvPr id="1335304" name="Freeform 8"/>
          <p:cNvSpPr>
            <a:spLocks/>
          </p:cNvSpPr>
          <p:nvPr/>
        </p:nvSpPr>
        <p:spPr bwMode="auto">
          <a:xfrm>
            <a:off x="4724400" y="1143000"/>
            <a:ext cx="990600" cy="892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5" name="Line 9"/>
          <p:cNvSpPr>
            <a:spLocks noChangeShapeType="1"/>
          </p:cNvSpPr>
          <p:nvPr/>
        </p:nvSpPr>
        <p:spPr bwMode="auto">
          <a:xfrm>
            <a:off x="5199063" y="3409950"/>
            <a:ext cx="1270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6" name="Line 10"/>
          <p:cNvSpPr>
            <a:spLocks noChangeShapeType="1"/>
          </p:cNvSpPr>
          <p:nvPr/>
        </p:nvSpPr>
        <p:spPr bwMode="auto">
          <a:xfrm>
            <a:off x="4875213" y="4208463"/>
            <a:ext cx="19050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7" name="Text Box 11"/>
          <p:cNvSpPr txBox="1">
            <a:spLocks noChangeArrowheads="1"/>
          </p:cNvSpPr>
          <p:nvPr/>
        </p:nvSpPr>
        <p:spPr bwMode="auto">
          <a:xfrm>
            <a:off x="4887913" y="3054350"/>
            <a:ext cx="4381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</a:tabLst>
            </a:pPr>
            <a:r>
              <a:rPr lang="en-US" sz="1800" b="1"/>
              <a:t>L2 $</a:t>
            </a:r>
          </a:p>
        </p:txBody>
      </p:sp>
      <p:sp>
        <p:nvSpPr>
          <p:cNvPr id="1335308" name="Freeform 12"/>
          <p:cNvSpPr>
            <a:spLocks/>
          </p:cNvSpPr>
          <p:nvPr/>
        </p:nvSpPr>
        <p:spPr bwMode="auto">
          <a:xfrm>
            <a:off x="4805363" y="2828925"/>
            <a:ext cx="749300" cy="612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09" name="Text Box 13"/>
          <p:cNvSpPr txBox="1">
            <a:spLocks noChangeArrowheads="1"/>
          </p:cNvSpPr>
          <p:nvPr/>
        </p:nvSpPr>
        <p:spPr bwMode="auto">
          <a:xfrm>
            <a:off x="5321300" y="3975100"/>
            <a:ext cx="8953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9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 </a:t>
            </a:r>
          </a:p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</a:t>
            </a:r>
          </a:p>
        </p:txBody>
      </p:sp>
      <p:sp>
        <p:nvSpPr>
          <p:cNvPr id="1335310" name="Freeform 14"/>
          <p:cNvSpPr>
            <a:spLocks/>
          </p:cNvSpPr>
          <p:nvPr/>
        </p:nvSpPr>
        <p:spPr bwMode="auto">
          <a:xfrm>
            <a:off x="4824413" y="5089525"/>
            <a:ext cx="10160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1" name="Text Box 15"/>
          <p:cNvSpPr txBox="1">
            <a:spLocks noChangeArrowheads="1"/>
          </p:cNvSpPr>
          <p:nvPr/>
        </p:nvSpPr>
        <p:spPr bwMode="auto">
          <a:xfrm>
            <a:off x="4818063" y="5114925"/>
            <a:ext cx="838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Memory</a:t>
            </a:r>
          </a:p>
        </p:txBody>
      </p:sp>
      <p:sp>
        <p:nvSpPr>
          <p:cNvPr id="1335312" name="Line 16"/>
          <p:cNvSpPr>
            <a:spLocks noChangeShapeType="1"/>
          </p:cNvSpPr>
          <p:nvPr/>
        </p:nvSpPr>
        <p:spPr bwMode="auto">
          <a:xfrm>
            <a:off x="52879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3" name="Freeform 17"/>
          <p:cNvSpPr>
            <a:spLocks/>
          </p:cNvSpPr>
          <p:nvPr/>
        </p:nvSpPr>
        <p:spPr bwMode="auto">
          <a:xfrm>
            <a:off x="6024563" y="5089525"/>
            <a:ext cx="1511300" cy="341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4" name="Text Box 18"/>
          <p:cNvSpPr txBox="1">
            <a:spLocks noChangeArrowheads="1"/>
          </p:cNvSpPr>
          <p:nvPr/>
        </p:nvSpPr>
        <p:spPr bwMode="auto">
          <a:xfrm>
            <a:off x="6024563" y="5114925"/>
            <a:ext cx="1250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Bus Adaptor</a:t>
            </a:r>
          </a:p>
        </p:txBody>
      </p:sp>
      <p:sp>
        <p:nvSpPr>
          <p:cNvPr id="1335315" name="Line 19"/>
          <p:cNvSpPr>
            <a:spLocks noChangeShapeType="1"/>
          </p:cNvSpPr>
          <p:nvPr/>
        </p:nvSpPr>
        <p:spPr bwMode="auto">
          <a:xfrm>
            <a:off x="65833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6" name="Line 20"/>
          <p:cNvSpPr>
            <a:spLocks noChangeShapeType="1"/>
          </p:cNvSpPr>
          <p:nvPr/>
        </p:nvSpPr>
        <p:spPr bwMode="auto">
          <a:xfrm>
            <a:off x="7269163" y="4192588"/>
            <a:ext cx="12700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7" name="Line 21"/>
          <p:cNvSpPr>
            <a:spLocks noChangeShapeType="1"/>
          </p:cNvSpPr>
          <p:nvPr/>
        </p:nvSpPr>
        <p:spPr bwMode="auto">
          <a:xfrm>
            <a:off x="7085013" y="4208463"/>
            <a:ext cx="990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18" name="Text Box 22"/>
          <p:cNvSpPr txBox="1">
            <a:spLocks noChangeArrowheads="1"/>
          </p:cNvSpPr>
          <p:nvPr/>
        </p:nvSpPr>
        <p:spPr bwMode="auto">
          <a:xfrm>
            <a:off x="7383463" y="4344988"/>
            <a:ext cx="73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800"/>
              </a:lnSpc>
              <a:tabLst>
                <a:tab pos="0" algn="l"/>
              </a:tabLst>
            </a:pPr>
            <a:r>
              <a:rPr lang="en-US" sz="1800" b="1"/>
              <a:t>I/O bus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434263" y="2447925"/>
            <a:ext cx="1358900" cy="1735138"/>
            <a:chOff x="4097" y="1349"/>
            <a:chExt cx="856" cy="1093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4097" y="1349"/>
              <a:ext cx="856" cy="706"/>
              <a:chOff x="4097" y="1349"/>
              <a:chExt cx="856" cy="706"/>
            </a:xfrm>
          </p:grpSpPr>
          <p:sp>
            <p:nvSpPr>
              <p:cNvPr id="1335321" name="Freeform 25"/>
              <p:cNvSpPr>
                <a:spLocks/>
              </p:cNvSpPr>
              <p:nvPr/>
            </p:nvSpPr>
            <p:spPr bwMode="auto">
              <a:xfrm>
                <a:off x="4097" y="1349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2" name="Text Box 26"/>
              <p:cNvSpPr txBox="1">
                <a:spLocks noChangeArrowheads="1"/>
              </p:cNvSpPr>
              <p:nvPr/>
            </p:nvSpPr>
            <p:spPr bwMode="auto">
              <a:xfrm>
                <a:off x="4393" y="1511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3" name="Text Box 27"/>
              <p:cNvSpPr txBox="1">
                <a:spLocks noChangeArrowheads="1"/>
              </p:cNvSpPr>
              <p:nvPr/>
            </p:nvSpPr>
            <p:spPr bwMode="auto">
              <a:xfrm>
                <a:off x="4145" y="1753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24" name="Line 28"/>
            <p:cNvSpPr>
              <a:spLocks noChangeShapeType="1"/>
            </p:cNvSpPr>
            <p:nvPr/>
          </p:nvSpPr>
          <p:spPr bwMode="auto">
            <a:xfrm>
              <a:off x="4477" y="2062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834063" y="2479675"/>
            <a:ext cx="1358900" cy="1735138"/>
            <a:chOff x="3215" y="1366"/>
            <a:chExt cx="856" cy="1093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215" y="1366"/>
              <a:ext cx="856" cy="706"/>
              <a:chOff x="3215" y="1366"/>
              <a:chExt cx="856" cy="706"/>
            </a:xfrm>
          </p:grpSpPr>
          <p:sp>
            <p:nvSpPr>
              <p:cNvPr id="1335327" name="Freeform 31"/>
              <p:cNvSpPr>
                <a:spLocks/>
              </p:cNvSpPr>
              <p:nvPr/>
            </p:nvSpPr>
            <p:spPr bwMode="auto">
              <a:xfrm>
                <a:off x="3215" y="1366"/>
                <a:ext cx="856" cy="7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>
                <a:outerShdw blurRad="63500" dist="107762" dir="2700000" algn="ctr" rotWithShape="0">
                  <a:srgbClr val="808080">
                    <a:alpha val="74998"/>
                  </a:srgb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5328" name="Text Box 32"/>
              <p:cNvSpPr txBox="1">
                <a:spLocks noChangeArrowheads="1"/>
              </p:cNvSpPr>
              <p:nvPr/>
            </p:nvSpPr>
            <p:spPr bwMode="auto">
              <a:xfrm>
                <a:off x="3511" y="1530"/>
                <a:ext cx="20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</a:tabLst>
                </a:pPr>
                <a:r>
                  <a:rPr lang="en-US" sz="1800" b="1"/>
                  <a:t>I/O</a:t>
                </a:r>
              </a:p>
            </p:txBody>
          </p:sp>
          <p:sp>
            <p:nvSpPr>
              <p:cNvPr id="1335329" name="Text Box 33"/>
              <p:cNvSpPr txBox="1">
                <a:spLocks noChangeArrowheads="1"/>
              </p:cNvSpPr>
              <p:nvPr/>
            </p:nvSpPr>
            <p:spPr bwMode="auto">
              <a:xfrm>
                <a:off x="3263" y="1770"/>
                <a:ext cx="648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ts val="2200"/>
                  </a:lnSpc>
                  <a:tabLst>
                    <a:tab pos="0" algn="l"/>
                    <a:tab pos="914400" algn="l"/>
                  </a:tabLst>
                </a:pPr>
                <a:r>
                  <a:rPr lang="en-US" sz="1800" b="1"/>
                  <a:t>Controller</a:t>
                </a:r>
              </a:p>
            </p:txBody>
          </p:sp>
        </p:grpSp>
        <p:sp>
          <p:nvSpPr>
            <p:cNvPr id="1335330" name="Line 34"/>
            <p:cNvSpPr>
              <a:spLocks noChangeShapeType="1"/>
            </p:cNvSpPr>
            <p:nvPr/>
          </p:nvSpPr>
          <p:spPr bwMode="auto">
            <a:xfrm>
              <a:off x="3595" y="2079"/>
              <a:ext cx="8" cy="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5331" name="Text Box 35"/>
          <p:cNvSpPr txBox="1">
            <a:spLocks noChangeArrowheads="1"/>
          </p:cNvSpPr>
          <p:nvPr/>
        </p:nvSpPr>
        <p:spPr bwMode="auto">
          <a:xfrm>
            <a:off x="8088313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2" name="Freeform 36"/>
          <p:cNvSpPr>
            <a:spLocks/>
          </p:cNvSpPr>
          <p:nvPr/>
        </p:nvSpPr>
        <p:spPr bwMode="auto">
          <a:xfrm>
            <a:off x="8018463" y="1770063"/>
            <a:ext cx="1123950" cy="6651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3" name="Freeform 37"/>
          <p:cNvSpPr>
            <a:spLocks/>
          </p:cNvSpPr>
          <p:nvPr/>
        </p:nvSpPr>
        <p:spPr bwMode="auto">
          <a:xfrm>
            <a:off x="6475413" y="1782763"/>
            <a:ext cx="1181100" cy="652462"/>
          </a:xfrm>
          <a:custGeom>
            <a:avLst/>
            <a:gdLst/>
            <a:ahLst/>
            <a:cxnLst>
              <a:cxn ang="0">
                <a:pos x="0" y="10000"/>
              </a:cxn>
              <a:cxn ang="0">
                <a:pos x="0" y="0"/>
              </a:cxn>
              <a:cxn ang="0">
                <a:pos x="10000" y="0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</a:path>
            </a:pathLst>
          </a:custGeom>
          <a:noFill/>
          <a:ln w="25400">
            <a:solidFill>
              <a:srgbClr val="3333CC"/>
            </a:soli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34" name="Text Box 38"/>
          <p:cNvSpPr txBox="1">
            <a:spLocks noChangeArrowheads="1"/>
          </p:cNvSpPr>
          <p:nvPr/>
        </p:nvSpPr>
        <p:spPr bwMode="auto">
          <a:xfrm>
            <a:off x="6503988" y="1339850"/>
            <a:ext cx="8509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</a:tabLst>
            </a:pPr>
            <a:r>
              <a:rPr lang="en-US" sz="1800" b="1"/>
              <a:t>Network</a:t>
            </a:r>
          </a:p>
        </p:txBody>
      </p:sp>
      <p:sp>
        <p:nvSpPr>
          <p:cNvPr id="13353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Interface Issues</a:t>
            </a:r>
          </a:p>
        </p:txBody>
      </p:sp>
      <p:sp>
        <p:nvSpPr>
          <p:cNvPr id="1335339" name="Rectangle 4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Where to connect network to computer?</a:t>
            </a:r>
          </a:p>
          <a:p>
            <a:pPr lvl="1"/>
            <a:r>
              <a:rPr lang="en-US" sz="2000"/>
              <a:t>Cache consistency to avoid flushes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Low latency and high bandwidth </a:t>
            </a:r>
          </a:p>
          <a:p>
            <a:pPr lvl="2"/>
            <a:r>
              <a:rPr lang="en-US" sz="1800"/>
              <a:t>memory bus</a:t>
            </a:r>
          </a:p>
          <a:p>
            <a:pPr lvl="1"/>
            <a:r>
              <a:rPr lang="en-US" sz="2000"/>
              <a:t>Standard interface card?</a:t>
            </a:r>
          </a:p>
          <a:p>
            <a:pPr lvl="2"/>
            <a:r>
              <a:rPr lang="en-US" sz="1800"/>
              <a:t>I/O bus</a:t>
            </a:r>
          </a:p>
          <a:p>
            <a:pPr lvl="1"/>
            <a:r>
              <a:rPr lang="en-US" sz="2000"/>
              <a:t>Typically, MPP uses memory bus; while LAN, WAN connect through I/O bus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message passing</a:t>
            </a:r>
          </a:p>
        </p:txBody>
      </p:sp>
      <p:sp>
        <p:nvSpPr>
          <p:cNvPr id="1206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Early machines</a:t>
            </a:r>
          </a:p>
          <a:p>
            <a:pPr lvl="1"/>
            <a:r>
              <a:rPr lang="en-US"/>
              <a:t>Local communication</a:t>
            </a:r>
          </a:p>
          <a:p>
            <a:pPr lvl="1"/>
            <a:r>
              <a:rPr lang="en-US"/>
              <a:t>Blocking send &amp; receive</a:t>
            </a:r>
          </a:p>
          <a:p>
            <a:r>
              <a:rPr lang="en-US"/>
              <a:t>Later: DMA with non-blocking sends</a:t>
            </a:r>
          </a:p>
          <a:p>
            <a:pPr lvl="1"/>
            <a:r>
              <a:rPr lang="en-US"/>
              <a:t>DMA for receive into buffer until processor does receive, and then data is transferred to local memory</a:t>
            </a:r>
          </a:p>
          <a:p>
            <a:r>
              <a:rPr lang="en-US"/>
              <a:t>Later still: SW libraries to allow arbitrary communication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</a:t>
            </a:r>
          </a:p>
        </p:txBody>
      </p:sp>
      <p:sp>
        <p:nvSpPr>
          <p:cNvPr id="1208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Processors communicate with shared address space</a:t>
            </a:r>
          </a:p>
          <a:p>
            <a:r>
              <a:rPr lang="en-US" dirty="0"/>
              <a:t>Easy on small-scale machines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Model of choice for </a:t>
            </a:r>
            <a:r>
              <a:rPr lang="en-US" dirty="0" err="1"/>
              <a:t>uniprocessors</a:t>
            </a:r>
            <a:r>
              <a:rPr lang="en-US" dirty="0"/>
              <a:t>, small-scale multiprocessor</a:t>
            </a:r>
          </a:p>
          <a:p>
            <a:pPr lvl="1"/>
            <a:r>
              <a:rPr lang="en-US" dirty="0"/>
              <a:t>Ease of programming</a:t>
            </a:r>
          </a:p>
          <a:p>
            <a:pPr lvl="1"/>
            <a:r>
              <a:rPr lang="en-US" dirty="0"/>
              <a:t>Lower latency</a:t>
            </a:r>
          </a:p>
          <a:p>
            <a:pPr lvl="1"/>
            <a:r>
              <a:rPr lang="en-US" dirty="0"/>
              <a:t>Easier to use hardware controlled caching</a:t>
            </a:r>
          </a:p>
          <a:p>
            <a:r>
              <a:rPr lang="en-US" dirty="0" smtClean="0"/>
              <a:t>Difficult </a:t>
            </a:r>
            <a:r>
              <a:rPr lang="en-US" dirty="0"/>
              <a:t>to handle node failure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93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2213" y="1392238"/>
            <a:ext cx="6351587" cy="3787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9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Centralized Shared Memory </a:t>
            </a:r>
            <a:endParaRPr lang="en-US"/>
          </a:p>
        </p:txBody>
      </p:sp>
      <p:sp>
        <p:nvSpPr>
          <p:cNvPr id="1209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0012"/>
            <a:ext cx="7924800" cy="1373187"/>
          </a:xfrm>
        </p:spPr>
        <p:txBody>
          <a:bodyPr/>
          <a:lstStyle/>
          <a:p>
            <a:r>
              <a:rPr lang="en-US" sz="1800" dirty="0" smtClean="0"/>
              <a:t>Processors share a single centralized (UMA) memory through a bus interconnect</a:t>
            </a:r>
          </a:p>
          <a:p>
            <a:r>
              <a:rPr lang="en-US" sz="1800" dirty="0" smtClean="0"/>
              <a:t>Feasible for small processor count to limit memory contention</a:t>
            </a:r>
          </a:p>
          <a:p>
            <a:r>
              <a:rPr lang="en-US" sz="1800" dirty="0" smtClean="0"/>
              <a:t>Model for </a:t>
            </a:r>
            <a:r>
              <a:rPr lang="en-US" sz="1800" dirty="0" smtClean="0"/>
              <a:t>multi-core CPUs</a:t>
            </a:r>
            <a:endParaRPr lang="en-US" sz="1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0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38" y="1063625"/>
            <a:ext cx="8513762" cy="3417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Memory </a:t>
            </a:r>
          </a:p>
        </p:txBody>
      </p:sp>
      <p:sp>
        <p:nvSpPr>
          <p:cNvPr id="1210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457700"/>
            <a:ext cx="7924800" cy="2400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Uses physically distributed (NUMA) memory to support large processor counts (to avoid memory contention)</a:t>
            </a:r>
          </a:p>
          <a:p>
            <a:pPr>
              <a:lnSpc>
                <a:spcPct val="90000"/>
              </a:lnSpc>
            </a:pPr>
            <a:r>
              <a:rPr lang="en-US" sz="2000"/>
              <a:t>Advantages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1800"/>
              <a:t>Allows cost-effective way to scale the memory bandwidth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Reduces memory latency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Disadvantage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1800"/>
              <a:t>Increased complexity of communicating data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113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Physical locations</a:t>
            </a:r>
          </a:p>
          <a:p>
            <a:pPr lvl="1"/>
            <a:r>
              <a:rPr lang="en-US"/>
              <a:t>Each PE can name every physical location in the machine</a:t>
            </a:r>
          </a:p>
          <a:p>
            <a:r>
              <a:rPr lang="en-US"/>
              <a:t>Shared data</a:t>
            </a:r>
          </a:p>
          <a:p>
            <a:pPr lvl="1"/>
            <a:r>
              <a:rPr lang="en-US"/>
              <a:t>Each process can name all data it shares with other processes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2211</TotalTime>
  <Words>2798</Words>
  <Application>Microsoft Macintosh PowerPoint</Application>
  <PresentationFormat>On-screen Show (4:3)</PresentationFormat>
  <Paragraphs>639</Paragraphs>
  <Slides>47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UMBC</vt:lpstr>
      <vt:lpstr>Document</vt:lpstr>
      <vt:lpstr>Equation</vt:lpstr>
      <vt:lpstr>CMSC 611: Advanced Computer Architecture</vt:lpstr>
      <vt:lpstr>MIMD</vt:lpstr>
      <vt:lpstr>Message passing</vt:lpstr>
      <vt:lpstr>Message Passing Model</vt:lpstr>
      <vt:lpstr>History of message passing</vt:lpstr>
      <vt:lpstr>Shared Memory</vt:lpstr>
      <vt:lpstr>Centralized Shared Memory </vt:lpstr>
      <vt:lpstr>Distributed Memory </vt:lpstr>
      <vt:lpstr>Shared Address Model</vt:lpstr>
      <vt:lpstr>Shared Address Model</vt:lpstr>
      <vt:lpstr>Three Fundamental Issues</vt:lpstr>
      <vt:lpstr>Naming Address Spaces</vt:lpstr>
      <vt:lpstr>Three Fundamental Issues</vt:lpstr>
      <vt:lpstr>Three Fundamental Issues</vt:lpstr>
      <vt:lpstr>Centralized Shared Memory MIMD </vt:lpstr>
      <vt:lpstr>Cache Coherency</vt:lpstr>
      <vt:lpstr>Potential HW Coherency Solutions</vt:lpstr>
      <vt:lpstr>Potential HW Coherency Solutions</vt:lpstr>
      <vt:lpstr>Basic Snooping Protocols</vt:lpstr>
      <vt:lpstr>Basic Snooping Protocols</vt:lpstr>
      <vt:lpstr>Invalidate vs. Update</vt:lpstr>
      <vt:lpstr>Invalidate vs. Update</vt:lpstr>
      <vt:lpstr>An Example Snoopy Protocol</vt:lpstr>
      <vt:lpstr>Snoopy-Cache Controller</vt:lpstr>
      <vt:lpstr>Example</vt:lpstr>
      <vt:lpstr>Example</vt:lpstr>
      <vt:lpstr>Example</vt:lpstr>
      <vt:lpstr>Example</vt:lpstr>
      <vt:lpstr>Example</vt:lpstr>
      <vt:lpstr>Example</vt:lpstr>
      <vt:lpstr>Distributed Directory Multiprocessors</vt:lpstr>
      <vt:lpstr>Directory Protocol</vt:lpstr>
      <vt:lpstr>Directory Protocol</vt:lpstr>
      <vt:lpstr>Example Directory Protocol</vt:lpstr>
      <vt:lpstr>Directory Protocol Messages</vt:lpstr>
      <vt:lpstr>Cache Controller State Machine</vt:lpstr>
      <vt:lpstr>Directory Controller State Machine</vt:lpstr>
      <vt:lpstr>Example</vt:lpstr>
      <vt:lpstr>Example</vt:lpstr>
      <vt:lpstr>Example</vt:lpstr>
      <vt:lpstr>Example</vt:lpstr>
      <vt:lpstr>Example</vt:lpstr>
      <vt:lpstr>Example</vt:lpstr>
      <vt:lpstr>Interconnection Networks</vt:lpstr>
      <vt:lpstr>ABCs of Networks</vt:lpstr>
      <vt:lpstr>Performance Metrics</vt:lpstr>
      <vt:lpstr>Network Interface Issues</vt:lpstr>
    </vt:vector>
  </TitlesOfParts>
  <Company>˧耀쿘Τ౜뿿큠Τៈ쿘˧훼뿿큐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99</cp:revision>
  <cp:lastPrinted>2003-11-05T16:28:34Z</cp:lastPrinted>
  <dcterms:created xsi:type="dcterms:W3CDTF">2010-12-01T20:26:55Z</dcterms:created>
  <dcterms:modified xsi:type="dcterms:W3CDTF">2012-11-21T14:31:16Z</dcterms:modified>
</cp:coreProperties>
</file>