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4" r:id="rId3"/>
    <p:sldId id="418" r:id="rId4"/>
    <p:sldId id="419" r:id="rId5"/>
    <p:sldId id="420" r:id="rId6"/>
    <p:sldId id="421" r:id="rId7"/>
    <p:sldId id="424" r:id="rId8"/>
    <p:sldId id="426" r:id="rId9"/>
    <p:sldId id="427" r:id="rId10"/>
    <p:sldId id="428" r:id="rId11"/>
    <p:sldId id="429" r:id="rId12"/>
    <p:sldId id="435" r:id="rId13"/>
    <p:sldId id="430" r:id="rId14"/>
    <p:sldId id="431" r:id="rId15"/>
    <p:sldId id="432" r:id="rId16"/>
    <p:sldId id="433" r:id="rId17"/>
    <p:sldId id="43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9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image" Target="../media/image9.emf"/><Relationship Id="rId7" Type="http://schemas.openxmlformats.org/officeDocument/2006/relationships/image" Target="../media/image10.emf"/><Relationship Id="rId8" Type="http://schemas.openxmlformats.org/officeDocument/2006/relationships/image" Target="../media/image11.emf"/><Relationship Id="rId9" Type="http://schemas.openxmlformats.org/officeDocument/2006/relationships/image" Target="../media/image12.emf"/><Relationship Id="rId10" Type="http://schemas.openxmlformats.org/officeDocument/2006/relationships/image" Target="../media/image13.emf"/><Relationship Id="rId11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Graphics Pipeline</a:t>
            </a:r>
            <a:br>
              <a:rPr lang="en-US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Clipping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both bit codes are zero – trivial accept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endpoints are both outside of same edge, they will share that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This can easily be computed as a logical </a:t>
            </a:r>
            <a:r>
              <a:rPr lang="en-GB" b="1">
                <a:latin typeface="Calibri" charset="0"/>
              </a:rPr>
              <a:t>and</a:t>
            </a:r>
            <a:r>
              <a:rPr lang="en-GB">
                <a:latin typeface="Calibri" charset="0"/>
              </a:rPr>
              <a:t> operation – trivial reject if non-zero result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not, then need to split line at clip edge, discard portion 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FF757-8BFE-434A-87B7-2FB3C9CF8E1C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60350"/>
            <a:ext cx="8709025" cy="117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14338" y="1576388"/>
            <a:ext cx="8294687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500" i="1" dirty="0" smtClean="0"/>
              <a:t>code1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endpoint1</a:t>
            </a:r>
          </a:p>
          <a:p>
            <a:pPr>
              <a:defRPr/>
            </a:pPr>
            <a:r>
              <a:rPr lang="en-GB" sz="2500" i="1" dirty="0" smtClean="0"/>
              <a:t>code2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endpoint2</a:t>
            </a:r>
          </a:p>
          <a:p>
            <a:pPr>
              <a:defRPr/>
            </a:pPr>
            <a:r>
              <a:rPr lang="en-GB" sz="2500" b="1" dirty="0" smtClean="0"/>
              <a:t>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== 0 &amp;&amp;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==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trivial_accept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 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!=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trivial_reject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</a:t>
            </a:r>
          </a:p>
          <a:p>
            <a:pPr>
              <a:defRPr/>
            </a:pPr>
            <a:r>
              <a:rPr lang="en-GB" sz="2500" dirty="0" smtClean="0"/>
              <a:t>	clip against left</a:t>
            </a:r>
          </a:p>
          <a:p>
            <a:pPr>
              <a:defRPr/>
            </a:pPr>
            <a:r>
              <a:rPr lang="en-GB" sz="2500" dirty="0" smtClean="0"/>
              <a:t>	clip against right</a:t>
            </a:r>
          </a:p>
          <a:p>
            <a:pPr>
              <a:defRPr/>
            </a:pPr>
            <a:r>
              <a:rPr lang="en-GB" sz="2500" dirty="0" smtClean="0"/>
              <a:t>	clip against bottom</a:t>
            </a:r>
          </a:p>
          <a:p>
            <a:pPr>
              <a:defRPr/>
            </a:pPr>
            <a:r>
              <a:rPr lang="en-GB" sz="2500" dirty="0" smtClean="0"/>
              <a:t>	clip against top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b="1" dirty="0" smtClean="0"/>
              <a:t>if </a:t>
            </a:r>
            <a:r>
              <a:rPr lang="en-GB" sz="2500" dirty="0" smtClean="0"/>
              <a:t>(anything is left)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	accept clipped segment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Homogeneous Clipping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Works for 3D planes</a:t>
            </a:r>
          </a:p>
          <a:p>
            <a:r>
              <a:rPr lang="en-US" dirty="0">
                <a:latin typeface="Calibri" charset="0"/>
              </a:rPr>
              <a:t>If point is inside clipping plane: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Point on line:</a:t>
            </a:r>
          </a:p>
          <a:p>
            <a:pPr>
              <a:lnSpc>
                <a:spcPct val="50000"/>
              </a:lnSpc>
            </a:pPr>
            <a:endParaRPr lang="en-US" dirty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Intersection:</a:t>
            </a:r>
            <a:endParaRPr lang="en-US" dirty="0">
              <a:latin typeface="Calibri" charset="0"/>
            </a:endParaRP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908300"/>
            <a:ext cx="3721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3467100"/>
            <a:ext cx="488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4800"/>
            <a:ext cx="2971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2895600"/>
            <a:ext cx="4673600" cy="368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8300" y="2921000"/>
            <a:ext cx="18923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3700" y="2921000"/>
            <a:ext cx="2527300" cy="31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600" y="2921000"/>
            <a:ext cx="3835400" cy="30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3300" y="2921000"/>
            <a:ext cx="4457700" cy="31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5900" y="2832100"/>
            <a:ext cx="1447800" cy="393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6400" y="2857500"/>
            <a:ext cx="5054600" cy="44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Many cases (new edges, discarded edges)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Multiple polygons may result after clipping a single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9D68-8ECE-E243-8D32-9A7CE55A028A}" type="slidenum">
              <a:rPr lang="en-GB"/>
              <a:pPr>
                <a:defRPr/>
              </a:pPr>
              <a:t>13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684588"/>
            <a:ext cx="554513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Divide and conquer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Simple problem is to clip polygon against a single infinite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0689-6D70-4145-A89C-D91D150A291B}" type="slidenum">
              <a:rPr lang="en-GB"/>
              <a:pPr>
                <a:defRPr/>
              </a:pPr>
              <a:t>14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4005263"/>
            <a:ext cx="45577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Algorithm moves around the polygon from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  <a:r>
              <a:rPr lang="en-GB">
                <a:latin typeface="Calibri" charset="0"/>
              </a:rPr>
              <a:t>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1</a:t>
            </a:r>
            <a:r>
              <a:rPr lang="en-GB">
                <a:latin typeface="Calibri" charset="0"/>
              </a:rPr>
              <a:t> and then on back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Check (v</a:t>
            </a:r>
            <a:r>
              <a:rPr lang="en-GB" baseline="-25000">
                <a:latin typeface="Calibri" charset="0"/>
              </a:rPr>
              <a:t>i</a:t>
            </a:r>
            <a:r>
              <a:rPr lang="en-GB">
                <a:latin typeface="Calibri" charset="0"/>
              </a:rPr>
              <a:t> to v</a:t>
            </a:r>
            <a:r>
              <a:rPr lang="en-GB" baseline="-25000">
                <a:latin typeface="Calibri" charset="0"/>
              </a:rPr>
              <a:t>i+1</a:t>
            </a:r>
            <a:r>
              <a:rPr lang="en-GB">
                <a:latin typeface="Calibri" charset="0"/>
              </a:rPr>
              <a:t>) line against the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FF87-A338-4B43-B760-9443CBDDDC60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step, 1 of 4 possible cases arises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1) Edge is completely inside clip boundary, so add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to the output list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2)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is output as vertex because it intersects with boundary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3) Both vertices are outside boundary, so neither is output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4)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and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both added to output list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731D-A681-004A-AF82-2E3C34DB72DD}" type="slidenum">
              <a:rPr lang="en-GB"/>
              <a:pPr>
                <a:defRPr/>
              </a:pPr>
              <a:t>16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95788"/>
            <a:ext cx="68881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675" y="1576388"/>
            <a:ext cx="8502650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for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pPr lvl="2"/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ComputeIntersection(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Output( ComputeIntersection( P, S,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800" b="1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no op</a:t>
            </a:r>
          </a:p>
          <a:p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Object-order approach to rendering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Sequence of operations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Vertex processing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Transforms</a:t>
            </a:r>
            <a:endParaRPr lang="en-US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Vertex components of shading/texture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Clipping</a:t>
            </a:r>
            <a:endParaRPr lang="en-US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Find the visible parts of any primitives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Rasterization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Break primitives into fragments/pixels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Fragment processing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Fragment components of shading/texture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Visibility &amp; Blending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Which fragments can I see, how do they combine?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Cull: decide not to draw an object at all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Clip: slice to keep </a:t>
            </a:r>
            <a:r>
              <a:rPr lang="en-GB" b="1">
                <a:latin typeface="Calibri" charset="0"/>
              </a:rPr>
              <a:t>just</a:t>
            </a:r>
            <a:r>
              <a:rPr lang="en-GB">
                <a:latin typeface="Calibri" charset="0"/>
              </a:rPr>
              <a:t> the visible parts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Reject: Entirely off-screen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Accept: Entirely on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3641-A3FC-7B42-8841-95E9E827A31A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Lines intersecting a rectangular clip region are always clipped into a single line segment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4E2E4-9DA2-C848-9CBE-1A821C1CA167}" type="slidenum">
              <a:rPr lang="en-GB"/>
              <a:pPr>
                <a:defRPr/>
              </a:pPr>
              <a:t>4</a:t>
            </a:fld>
            <a:endParaRPr lang="en-GB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3276600"/>
            <a:ext cx="3209925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4114800"/>
            <a:ext cx="1198563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73050"/>
            <a:ext cx="8709025" cy="114617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 a point at (</a:t>
            </a:r>
            <a:r>
              <a:rPr lang="en-GB" i="1">
                <a:latin typeface="Calibri" charset="0"/>
              </a:rPr>
              <a:t>x</a:t>
            </a:r>
            <a:r>
              <a:rPr lang="en-GB">
                <a:latin typeface="Calibri" charset="0"/>
              </a:rPr>
              <a:t>,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585E5-6379-4F4A-98DD-6201CC2DB3B0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14638" y="2768600"/>
            <a:ext cx="34813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x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,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y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519488"/>
            <a:ext cx="3987800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endpoints are inside (AB)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One endpoint in, another end outside (CD)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outside (EF, GH, IJ)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1BBEB-9CE8-9049-9D91-232312C720BE}" type="slidenum">
              <a:rPr lang="en-GB"/>
              <a:pPr>
                <a:defRPr/>
              </a:pPr>
              <a:t>6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4284663"/>
            <a:ext cx="248126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GB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First, endpoint pairs are checked for trivial acceptance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not, region checks are performed in order to trivially reject certain lines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x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lies outside (EF)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y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too lies outside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959C-387C-1641-BBEE-D5B423E7FC82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325938"/>
            <a:ext cx="22606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 smtClean="0">
                <a:ea typeface="+mj-ea"/>
                <a:cs typeface="+mj-cs"/>
              </a:rPr>
              <a:t>Cohen-Sutherland Line Clipping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5216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  <a:cs typeface="+mn-cs"/>
              </a:rPr>
              <a:t>Create bit code for each </a:t>
            </a:r>
            <a:r>
              <a:rPr lang="en-GB" dirty="0" err="1" smtClean="0">
                <a:ea typeface="+mn-ea"/>
                <a:cs typeface="+mn-cs"/>
              </a:rPr>
              <a:t>endopint</a:t>
            </a: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Each region is assigned a </a:t>
            </a:r>
            <a:r>
              <a:rPr lang="en-GB" dirty="0" smtClean="0">
                <a:ea typeface="+mn-ea"/>
                <a:cs typeface="+mn-cs"/>
              </a:rPr>
              <a:t>4-bit </a:t>
            </a:r>
            <a:r>
              <a:rPr lang="en-GB" dirty="0">
                <a:ea typeface="+mn-ea"/>
                <a:cs typeface="+mn-cs"/>
              </a:rPr>
              <a:t>code </a:t>
            </a:r>
            <a:r>
              <a:rPr lang="en-GB" dirty="0" smtClean="0">
                <a:ea typeface="+mn-ea"/>
                <a:cs typeface="+mn-cs"/>
              </a:rPr>
              <a:t>(</a:t>
            </a:r>
            <a:r>
              <a:rPr lang="en-GB" dirty="0" err="1" smtClean="0">
                <a:ea typeface="+mn-ea"/>
                <a:cs typeface="+mn-cs"/>
              </a:rPr>
              <a:t>outcode</a:t>
            </a:r>
            <a:r>
              <a:rPr lang="en-GB" dirty="0" smtClean="0">
                <a:ea typeface="+mn-ea"/>
                <a:cs typeface="+mn-cs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 1</a:t>
            </a:r>
            <a:r>
              <a:rPr lang="en-GB" baseline="33000" dirty="0" smtClean="0">
                <a:ea typeface="+mn-ea"/>
              </a:rPr>
              <a:t>st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above top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</a:t>
            </a:r>
            <a:r>
              <a:rPr lang="en-GB" dirty="0">
                <a:ea typeface="+mn-ea"/>
              </a:rPr>
              <a:t> &gt;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2</a:t>
            </a:r>
            <a:r>
              <a:rPr lang="en-GB" baseline="33000" dirty="0" smtClean="0">
                <a:ea typeface="+mn-ea"/>
              </a:rPr>
              <a:t>nd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below </a:t>
            </a:r>
            <a:r>
              <a:rPr lang="en-GB" dirty="0" smtClean="0">
                <a:ea typeface="+mn-ea"/>
              </a:rPr>
              <a:t>bottom edge </a:t>
            </a:r>
            <a:endParaRPr lang="en-GB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 &lt;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min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3</a:t>
            </a:r>
            <a:r>
              <a:rPr lang="en-GB" baseline="33000" dirty="0" smtClean="0">
                <a:ea typeface="+mn-ea"/>
              </a:rPr>
              <a:t>rd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right of right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&gt; </a:t>
            </a:r>
            <a:r>
              <a:rPr lang="en-GB" i="1" dirty="0" err="1" smtClean="0">
                <a:ea typeface="+mn-ea"/>
              </a:rPr>
              <a:t>x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4</a:t>
            </a:r>
            <a:r>
              <a:rPr lang="en-GB" baseline="33000" dirty="0" smtClean="0">
                <a:ea typeface="+mn-ea"/>
              </a:rPr>
              <a:t>th</a:t>
            </a:r>
            <a:r>
              <a:rPr lang="en-GB" dirty="0" smtClean="0">
                <a:ea typeface="+mn-ea"/>
              </a:rPr>
              <a:t>  </a:t>
            </a:r>
            <a:r>
              <a:rPr lang="en-GB" dirty="0">
                <a:ea typeface="+mn-ea"/>
              </a:rPr>
              <a:t>bit – left of left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&lt;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C48DB-FF65-DF48-AC29-C68571AD5C7B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382963"/>
            <a:ext cx="34163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Compute each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First bit is the sign bit of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Second bit is 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min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Third bit is the sign bit of x</a:t>
            </a:r>
            <a:r>
              <a:rPr lang="en-GB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x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Forth bit is x – x</a:t>
            </a:r>
            <a:r>
              <a:rPr lang="en-GB" baseline="-33000">
                <a:latin typeface="Calibri" charset="0"/>
              </a:rPr>
              <a:t>min</a:t>
            </a:r>
            <a:r>
              <a:rPr lang="en-GB">
                <a:latin typeface="Calibri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0609E-7C73-9C40-AE16-CC4B63ECBF00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32746</TotalTime>
  <Words>637</Words>
  <Application>Microsoft Macintosh PowerPoint</Application>
  <PresentationFormat>On-screen Show (4:3)</PresentationFormat>
  <Paragraphs>144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Graphics Pipeline Clipping</vt:lpstr>
      <vt:lpstr>Graphics Pipeline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185</cp:revision>
  <cp:lastPrinted>2010-10-04T14:32:16Z</cp:lastPrinted>
  <dcterms:created xsi:type="dcterms:W3CDTF">1996-09-30T18:28:10Z</dcterms:created>
  <dcterms:modified xsi:type="dcterms:W3CDTF">2014-11-05T14:35:34Z</dcterms:modified>
</cp:coreProperties>
</file>