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23"/>
  </p:notesMasterIdLst>
  <p:sldIdLst>
    <p:sldId id="256" r:id="rId3"/>
    <p:sldId id="264" r:id="rId4"/>
    <p:sldId id="265" r:id="rId5"/>
    <p:sldId id="266" r:id="rId6"/>
    <p:sldId id="267" r:id="rId7"/>
    <p:sldId id="270" r:id="rId8"/>
    <p:sldId id="272" r:id="rId9"/>
    <p:sldId id="273" r:id="rId10"/>
    <p:sldId id="274" r:id="rId11"/>
    <p:sldId id="279" r:id="rId12"/>
    <p:sldId id="298" r:id="rId13"/>
    <p:sldId id="276" r:id="rId14"/>
    <p:sldId id="277" r:id="rId15"/>
    <p:sldId id="278" r:id="rId16"/>
    <p:sldId id="280" r:id="rId17"/>
    <p:sldId id="281" r:id="rId18"/>
    <p:sldId id="283" r:id="rId19"/>
    <p:sldId id="284" r:id="rId20"/>
    <p:sldId id="282" r:id="rId21"/>
    <p:sldId id="286" r:id="rId22"/>
  </p:sldIdLst>
  <p:sldSz cx="10080625" cy="7559675"/>
  <p:notesSz cx="7772400" cy="10058400"/>
  <p:defaultTextStyle>
    <a:defPPr>
      <a:defRPr lang="en-GB"/>
    </a:defPPr>
    <a:lvl1pPr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431620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647431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863242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1079052" indent="-215812" algn="l" defTabSz="45701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2285052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742063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3199073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3656083" algn="l" defTabSz="45701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6" autoAdjust="0"/>
    <p:restoredTop sz="90929"/>
  </p:normalViewPr>
  <p:slideViewPr>
    <p:cSldViewPr>
      <p:cViewPr varScale="1">
        <p:scale>
          <a:sx n="82" d="100"/>
          <a:sy n="82" d="100"/>
        </p:scale>
        <p:origin x="-624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642" indent="-285632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524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59953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6547" indent="-228506" algn="l" defTabSz="4570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052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10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DC915-2F2E-0A44-B33B-0974494E3510}" type="slidenum">
              <a:rPr lang="en-US"/>
              <a:pPr/>
              <a:t>12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13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B8C0-D510-7044-A732-80ACC58872A2}" type="slidenum">
              <a:rPr lang="en-US"/>
              <a:pPr/>
              <a:t>14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2AFE-5434-114C-B9C8-F9181E62C31F}" type="slidenum">
              <a:rPr lang="en-US"/>
              <a:pPr/>
              <a:t>15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18605-FC5E-1B4A-8C81-2D0608E743FA}" type="slidenum">
              <a:rPr lang="en-US"/>
              <a:pPr/>
              <a:t>16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94893-EF6D-E14F-A32D-BD1D133A8826}" type="slidenum">
              <a:rPr lang="en-US"/>
              <a:pPr/>
              <a:t>17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9B97B-1627-9144-B629-CDD022E7904D}" type="slidenum">
              <a:rPr lang="en-US"/>
              <a:pPr/>
              <a:t>18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73F87-FBE5-1C4C-9563-65A2DB0853BE}" type="slidenum">
              <a:rPr lang="en-US"/>
              <a:pPr/>
              <a:t>19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6B4BB-8418-3742-A089-4492DF7ED913}" type="slidenum">
              <a:rPr lang="en-US"/>
              <a:pPr/>
              <a:t>20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9BF-74F4-5246-A5F0-B60EC70F6672}" type="slidenum">
              <a:rPr lang="en-US"/>
              <a:pPr/>
              <a:t>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676A6-6EAF-0447-A905-16ADF418C03B}" type="slidenum">
              <a:rPr lang="en-US"/>
              <a:pPr/>
              <a:t>3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C248-3E37-E44F-8194-DFC3C74ACD81}" type="slidenum">
              <a:rPr lang="en-US"/>
              <a:pPr/>
              <a:t>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F1FB9-CB94-5F4B-946E-757323EC9845}" type="slidenum">
              <a:rPr lang="en-US"/>
              <a:pPr/>
              <a:t>5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9C839-3806-3D4F-BE08-65DBA0BC00CF}" type="slidenum">
              <a:rPr lang="en-US"/>
              <a:pPr/>
              <a:t>6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D0B-4B41-4D40-8082-7076302BB5F2}" type="slidenum">
              <a:rPr lang="en-US"/>
              <a:pPr/>
              <a:t>7</a:t>
            </a:fld>
            <a:endParaRPr lang="en-US"/>
          </a:p>
        </p:txBody>
      </p:sp>
      <p:sp>
        <p:nvSpPr>
          <p:cNvPr id="544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3B09C-B446-B14F-BFB5-5F4F61976200}" type="slidenum">
              <a:rPr lang="en-US"/>
              <a:pPr/>
              <a:t>8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E022-AA89-2944-AE22-2B362D35D594}" type="slidenum">
              <a:rPr lang="en-US"/>
              <a:pPr/>
              <a:t>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50386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0" indent="-377900" algn="l" defTabSz="50386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50392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50392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  <a:tab pos="9406798" algn="l"/>
              </a:tabLst>
            </a:pPr>
            <a:r>
              <a:rPr lang="en-GB" dirty="0" smtClean="0"/>
              <a:t>Basic Ray Tracing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Intersection of ray with </a:t>
            </a:r>
            <a:r>
              <a:rPr lang="en-US" sz="2600" dirty="0" err="1"/>
              <a:t>barycentric</a:t>
            </a:r>
            <a:r>
              <a:rPr lang="en-US" sz="2600" dirty="0"/>
              <a:t> </a:t>
            </a:r>
            <a:r>
              <a:rPr lang="en-US" sz="2600" dirty="0"/>
              <a:t>triangle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In </a:t>
            </a:r>
            <a:r>
              <a:rPr lang="en-US" sz="2200" dirty="0"/>
              <a:t>triangle if </a:t>
            </a:r>
            <a:r>
              <a:rPr lang="en-US" sz="2200" dirty="0">
                <a:sym typeface="Symbol" charset="0"/>
              </a:rPr>
              <a:t> &gt; 0,  &gt; 0, +  &lt; 1</a:t>
            </a:r>
          </a:p>
          <a:p>
            <a:pPr lvl="1">
              <a:lnSpc>
                <a:spcPct val="90000"/>
              </a:lnSpc>
            </a:pPr>
            <a:endParaRPr lang="en-US" sz="2200" dirty="0"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>
                <a:latin typeface="Courier" charset="0"/>
              </a:rPr>
              <a:t>boolean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raytri</a:t>
            </a:r>
            <a:r>
              <a:rPr lang="en-US" sz="2000" dirty="0">
                <a:latin typeface="Courier" charset="0"/>
              </a:rPr>
              <a:t> (ray r, vector </a:t>
            </a:r>
            <a:r>
              <a:rPr lang="en-US" sz="2000" dirty="0">
                <a:latin typeface="Courier" charset="0"/>
              </a:rPr>
              <a:t>p0, </a:t>
            </a:r>
            <a:r>
              <a:rPr lang="en-US" sz="2000" dirty="0">
                <a:latin typeface="Courier" charset="0"/>
              </a:rPr>
              <a:t>vector </a:t>
            </a:r>
            <a:r>
              <a:rPr lang="en-US" sz="2000" dirty="0">
                <a:latin typeface="Courier" charset="0"/>
              </a:rPr>
              <a:t>p1, </a:t>
            </a:r>
            <a:r>
              <a:rPr lang="en-US" sz="2000" dirty="0">
                <a:latin typeface="Courier" charset="0"/>
              </a:rPr>
              <a:t>vector </a:t>
            </a:r>
            <a:r>
              <a:rPr lang="en-US" sz="2000" dirty="0">
                <a:latin typeface="Courier" charset="0"/>
              </a:rPr>
              <a:t>p2, </a:t>
            </a:r>
            <a:r>
              <a:rPr lang="en-US" sz="2000" dirty="0">
                <a:latin typeface="Courier" charset="0"/>
              </a:rPr>
              <a:t>interval [t</a:t>
            </a:r>
            <a:r>
              <a:rPr lang="en-US" sz="2000" baseline="-25000" dirty="0">
                <a:latin typeface="Courier" charset="0"/>
              </a:rPr>
              <a:t>0</a:t>
            </a:r>
            <a:r>
              <a:rPr lang="en-US" sz="2000" dirty="0">
                <a:latin typeface="Courier" charset="0"/>
              </a:rPr>
              <a:t>,t</a:t>
            </a:r>
            <a:r>
              <a:rPr lang="en-US" sz="2000" baseline="-25000" dirty="0">
                <a:latin typeface="Courier" charset="0"/>
              </a:rPr>
              <a:t>1</a:t>
            </a:r>
            <a:r>
              <a:rPr lang="en-US" sz="2000" dirty="0">
                <a:latin typeface="Courier" charset="0"/>
              </a:rPr>
              <a:t>] ) {</a:t>
            </a:r>
            <a:r>
              <a:rPr lang="en-US" sz="2000" dirty="0">
                <a:solidFill>
                  <a:schemeClr val="tx2"/>
                </a:solidFill>
                <a:latin typeface="Courier" charset="0"/>
              </a:rPr>
              <a:t>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compute 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if (( t &lt; t</a:t>
            </a:r>
            <a:r>
              <a:rPr lang="en-US" sz="2000" baseline="-25000" dirty="0">
                <a:latin typeface="Courier" charset="0"/>
              </a:rPr>
              <a:t>0</a:t>
            </a:r>
            <a:r>
              <a:rPr lang="en-US" sz="2000" dirty="0">
                <a:latin typeface="Courier" charset="0"/>
              </a:rPr>
              <a:t> ) or (t &gt; t</a:t>
            </a:r>
            <a:r>
              <a:rPr lang="en-US" sz="2000" baseline="-25000" dirty="0">
                <a:latin typeface="Courier" charset="0"/>
              </a:rPr>
              <a:t>1</a:t>
            </a:r>
            <a:r>
              <a:rPr lang="en-US" sz="2000" dirty="0">
                <a:latin typeface="Courier" charset="0"/>
              </a:rPr>
              <a:t>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compute </a:t>
            </a:r>
            <a:r>
              <a:rPr lang="en-US" sz="2000" dirty="0">
                <a:latin typeface="Courier" charset="0"/>
                <a:sym typeface="Symbol" charset="0"/>
              </a:rPr>
              <a:t>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if ((</a:t>
            </a:r>
            <a:r>
              <a:rPr lang="en-US" sz="2000" dirty="0">
                <a:latin typeface="Courier" charset="0"/>
                <a:sym typeface="Symbol" charset="0"/>
              </a:rPr>
              <a:t></a:t>
            </a:r>
            <a:r>
              <a:rPr lang="en-US" sz="2000" dirty="0">
                <a:latin typeface="Courier" charset="0"/>
              </a:rPr>
              <a:t> &lt; 0 ) or (</a:t>
            </a:r>
            <a:r>
              <a:rPr lang="en-US" sz="2000" dirty="0">
                <a:latin typeface="Courier" charset="0"/>
                <a:sym typeface="Symbol" charset="0"/>
              </a:rPr>
              <a:t></a:t>
            </a:r>
            <a:r>
              <a:rPr lang="en-US" sz="2000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compute </a:t>
            </a:r>
            <a:r>
              <a:rPr lang="en-US" sz="2000" dirty="0">
                <a:latin typeface="Courier" charset="0"/>
                <a:sym typeface="Symbol" charset="0"/>
              </a:rPr>
              <a:t>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if ((</a:t>
            </a:r>
            <a:r>
              <a:rPr lang="en-US" sz="2000" dirty="0">
                <a:latin typeface="Courier" charset="0"/>
                <a:sym typeface="Symbol" charset="0"/>
              </a:rPr>
              <a:t></a:t>
            </a:r>
            <a:r>
              <a:rPr lang="en-US" sz="2000" dirty="0">
                <a:latin typeface="Courier" charset="0"/>
              </a:rPr>
              <a:t> &lt; 0 ) or (</a:t>
            </a:r>
            <a:r>
              <a:rPr lang="en-US" sz="2000" dirty="0">
                <a:latin typeface="Courier" charset="0"/>
                <a:sym typeface="Symbol" charset="0"/>
              </a:rPr>
              <a:t></a:t>
            </a:r>
            <a:r>
              <a:rPr lang="en-US" sz="2000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return ( false )</a:t>
            </a:r>
            <a:r>
              <a:rPr lang="en-US" sz="2200" dirty="0">
                <a:latin typeface="Courier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latin typeface="Courier" charset="0"/>
              </a:rPr>
              <a:t>   return true</a:t>
            </a:r>
            <a:endParaRPr lang="en-US" sz="2000" dirty="0">
              <a:latin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}</a:t>
            </a:r>
          </a:p>
          <a:p>
            <a:pPr lvl="1">
              <a:lnSpc>
                <a:spcPct val="90000"/>
              </a:lnSpc>
            </a:pPr>
            <a:endParaRPr lang="en-US" sz="2200" dirty="0">
              <a:sym typeface="Symbol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2027237"/>
            <a:ext cx="455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Ray-Polygon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Given ray and plane containing polygon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What is ray/plane intersection?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Is intersection point inside polygon</a:t>
            </a:r>
          </a:p>
          <a:p>
            <a:pPr lvl="1"/>
            <a:r>
              <a:rPr lang="en-US" dirty="0" smtClean="0"/>
              <a:t>Is point inside all edges? (convex polygons only)</a:t>
            </a:r>
          </a:p>
          <a:p>
            <a:pPr lvl="1"/>
            <a:r>
              <a:rPr lang="en-US" dirty="0" smtClean="0"/>
              <a:t>Count edge crossings from point to infinity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3627437"/>
            <a:ext cx="4076700" cy="419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5" y="4135437"/>
            <a:ext cx="2057400" cy="711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2713037"/>
            <a:ext cx="2921000" cy="355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2259207"/>
            <a:ext cx="1714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in Polygon?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 smtClean="0"/>
              <a:t>1 crossing = </a:t>
            </a:r>
            <a:r>
              <a:rPr lang="en-US" dirty="0"/>
              <a:t>inside</a:t>
            </a:r>
          </a:p>
          <a:p>
            <a:pPr lvl="1"/>
            <a:r>
              <a:rPr lang="en-US" dirty="0"/>
              <a:t>0</a:t>
            </a:r>
            <a:r>
              <a:rPr lang="en-US" dirty="0" smtClean="0"/>
              <a:t>, 2 crossings = </a:t>
            </a:r>
            <a:r>
              <a:rPr lang="en-US" dirty="0"/>
              <a:t>outside</a:t>
            </a:r>
          </a:p>
        </p:txBody>
      </p:sp>
      <p:pic>
        <p:nvPicPr>
          <p:cNvPr id="3" name="Content Placeholder 2" descr="tri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8" r="-26018"/>
          <a:stretch>
            <a:fillRect/>
          </a:stretch>
        </p:blipFill>
        <p:spPr>
          <a:xfrm>
            <a:off x="5124450" y="1763713"/>
            <a:ext cx="4452938" cy="4989512"/>
          </a:xfrm>
        </p:spPr>
      </p:pic>
    </p:spTree>
    <p:extLst>
      <p:ext uri="{BB962C8B-B14F-4D97-AF65-F5344CB8AC3E}">
        <p14:creationId xmlns:p14="http://schemas.microsoft.com/office/powerpoint/2010/main" val="16698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  <p:bldP spid="374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concave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Odd crossings </a:t>
            </a:r>
            <a:r>
              <a:rPr lang="en-US" dirty="0" smtClean="0"/>
              <a:t>= inside</a:t>
            </a:r>
            <a:endParaRPr lang="en-US" dirty="0"/>
          </a:p>
          <a:p>
            <a:pPr lvl="1"/>
            <a:r>
              <a:rPr lang="en-US" dirty="0"/>
              <a:t>Even crossings </a:t>
            </a:r>
            <a:r>
              <a:rPr lang="en-US" dirty="0" smtClean="0"/>
              <a:t>= outside</a:t>
            </a:r>
            <a:endParaRPr lang="en-US" dirty="0"/>
          </a:p>
        </p:txBody>
      </p:sp>
      <p:pic>
        <p:nvPicPr>
          <p:cNvPr id="3" name="Content Placeholder 2" descr="poly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4" r="-26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73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happens?</a:t>
            </a:r>
          </a:p>
        </p:txBody>
      </p:sp>
      <p:pic>
        <p:nvPicPr>
          <p:cNvPr id="2" name="Content Placeholder 1" descr="sta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41" r="-33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39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Characteristics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Good</a:t>
            </a:r>
          </a:p>
          <a:p>
            <a:pPr lvl="1"/>
            <a:r>
              <a:rPr lang="en-US"/>
              <a:t>Simple to implement</a:t>
            </a:r>
          </a:p>
          <a:p>
            <a:pPr lvl="1"/>
            <a:r>
              <a:rPr lang="en-US"/>
              <a:t>Minimal memory required</a:t>
            </a:r>
          </a:p>
          <a:p>
            <a:pPr lvl="1"/>
            <a:r>
              <a:rPr lang="en-US"/>
              <a:t>Easy to extend</a:t>
            </a:r>
          </a:p>
          <a:p>
            <a:r>
              <a:rPr lang="en-US"/>
              <a:t>Bad</a:t>
            </a:r>
          </a:p>
          <a:p>
            <a:pPr lvl="1"/>
            <a:r>
              <a:rPr lang="en-US"/>
              <a:t>Aliasing</a:t>
            </a:r>
          </a:p>
          <a:p>
            <a:pPr lvl="1"/>
            <a:r>
              <a:rPr lang="en-US"/>
              <a:t>Computationally intensive</a:t>
            </a:r>
          </a:p>
          <a:p>
            <a:pPr lvl="2"/>
            <a:r>
              <a:rPr lang="en-US"/>
              <a:t>Intersections expensive (75-90% of rendering time)</a:t>
            </a:r>
          </a:p>
          <a:p>
            <a:pPr lvl="2"/>
            <a:r>
              <a:rPr lang="en-US"/>
              <a:t>Lots of rays</a:t>
            </a:r>
          </a:p>
        </p:txBody>
      </p:sp>
    </p:spTree>
    <p:extLst>
      <p:ext uri="{BB962C8B-B14F-4D97-AF65-F5344CB8AC3E}">
        <p14:creationId xmlns:p14="http://schemas.microsoft.com/office/powerpoint/2010/main" val="11793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Concepts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Terms</a:t>
            </a:r>
          </a:p>
          <a:p>
            <a:pPr lvl="1"/>
            <a:r>
              <a:rPr lang="en-US"/>
              <a:t>Illumination: calculating light intensity at a point (object space; equation) based loosely on physical laws</a:t>
            </a:r>
          </a:p>
          <a:p>
            <a:pPr lvl="1"/>
            <a:r>
              <a:rPr lang="en-US"/>
              <a:t>Shading: algorithm for calculating intensities at pixels (image space; algorithm) </a:t>
            </a:r>
          </a:p>
          <a:p>
            <a:r>
              <a:rPr lang="en-US"/>
              <a:t>Objects</a:t>
            </a:r>
          </a:p>
          <a:p>
            <a:pPr lvl="1"/>
            <a:r>
              <a:rPr lang="en-US"/>
              <a:t>Light sources: light-emitting</a:t>
            </a:r>
          </a:p>
          <a:p>
            <a:pPr lvl="1"/>
            <a:r>
              <a:rPr lang="en-US"/>
              <a:t>Other objects: light-reflecting</a:t>
            </a:r>
          </a:p>
          <a:p>
            <a:r>
              <a:rPr lang="en-US"/>
              <a:t>Light sources</a:t>
            </a:r>
          </a:p>
          <a:p>
            <a:pPr lvl="1"/>
            <a:r>
              <a:rPr lang="en-US"/>
              <a:t>Point (special case: at infinity)</a:t>
            </a:r>
          </a:p>
          <a:p>
            <a:pPr lvl="1"/>
            <a:r>
              <a:rPr lang="en-US"/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13177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Lambert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of reflected light related to orientation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ambe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2713040"/>
            <a:ext cx="22098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Lambert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Specifically: the radiant energy from any small surface area </a:t>
            </a:r>
            <a:r>
              <a:rPr lang="en-US" dirty="0" err="1"/>
              <a:t>dA</a:t>
            </a:r>
            <a:r>
              <a:rPr lang="en-US" dirty="0"/>
              <a:t> in any direction </a:t>
            </a:r>
            <a:r>
              <a:rPr lang="en-US" dirty="0">
                <a:sym typeface="Symbol" charset="0"/>
              </a:rPr>
              <a:t></a:t>
            </a:r>
            <a:r>
              <a:rPr lang="en-US" dirty="0"/>
              <a:t> relative to the surface normal is proportional to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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9343832" y="3198864"/>
            <a:ext cx="203468" cy="33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50" tIns="50377" rIns="100750" bIns="50377">
            <a:spAutoFit/>
          </a:bodyPr>
          <a:lstStyle/>
          <a:p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3" y="3779837"/>
            <a:ext cx="2679700" cy="762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3" y="4618037"/>
            <a:ext cx="3111500" cy="355600"/>
          </a:xfrm>
          <a:prstGeom prst="rect">
            <a:avLst/>
          </a:prstGeom>
        </p:spPr>
      </p:pic>
      <p:pic>
        <p:nvPicPr>
          <p:cNvPr id="4" name="Picture 3" descr="lambert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" y="4118571"/>
            <a:ext cx="5338810" cy="27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light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773116" y="5608637"/>
            <a:ext cx="8568531" cy="160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    = </a:t>
            </a:r>
            <a:r>
              <a:rPr lang="en-US" dirty="0"/>
              <a:t>intensity of ambient </a:t>
            </a:r>
            <a:r>
              <a:rPr lang="en-US" dirty="0" smtClean="0"/>
              <a:t>light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= </a:t>
            </a:r>
            <a:r>
              <a:rPr lang="en-US" dirty="0"/>
              <a:t>reflection coefficient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smtClean="0"/>
              <a:t>    </a:t>
            </a:r>
            <a:r>
              <a:rPr lang="en-US" dirty="0" smtClean="0"/>
              <a:t>= </a:t>
            </a:r>
            <a:r>
              <a:rPr lang="en-US" dirty="0"/>
              <a:t>reflected intensity</a:t>
            </a:r>
          </a:p>
        </p:txBody>
      </p:sp>
      <p:pic>
        <p:nvPicPr>
          <p:cNvPr id="564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73" y="1679928"/>
            <a:ext cx="7896490" cy="34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4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56544" r="24942" b="18848"/>
          <a:stretch>
            <a:fillRect/>
          </a:stretch>
        </p:blipFill>
        <p:spPr bwMode="auto">
          <a:xfrm>
            <a:off x="3444214" y="3779842"/>
            <a:ext cx="3706730" cy="8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" y="5706974"/>
            <a:ext cx="419100" cy="444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6142037"/>
            <a:ext cx="609600" cy="444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2" y="6764337"/>
            <a:ext cx="2476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 Problem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Rendering: converting a model to an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Visibility</a:t>
            </a:r>
            <a:r>
              <a:rPr lang="en-US" dirty="0"/>
              <a:t>: deciding which objects (or parts) will appear in the image</a:t>
            </a:r>
          </a:p>
          <a:p>
            <a:pPr lvl="1"/>
            <a:r>
              <a:rPr lang="en-US" dirty="0"/>
              <a:t>Object-</a:t>
            </a:r>
            <a:r>
              <a:rPr lang="en-US" dirty="0" smtClean="0"/>
              <a:t>order</a:t>
            </a:r>
          </a:p>
          <a:p>
            <a:pPr lvl="2"/>
            <a:r>
              <a:rPr lang="en-US" dirty="0" smtClean="0"/>
              <a:t>OpenGL (later)</a:t>
            </a:r>
            <a:endParaRPr lang="en-US" dirty="0"/>
          </a:p>
          <a:p>
            <a:pPr lvl="1"/>
            <a:r>
              <a:rPr lang="en-US" dirty="0"/>
              <a:t>Image-order </a:t>
            </a:r>
            <a:endParaRPr lang="en-US" dirty="0" smtClean="0"/>
          </a:p>
          <a:p>
            <a:pPr lvl="2"/>
            <a:r>
              <a:rPr lang="en-US" dirty="0" smtClean="0"/>
              <a:t>Ray Tracing (now)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0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Model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Adding </a:t>
            </a:r>
            <a:r>
              <a:rPr lang="en-US" dirty="0" smtClean="0">
                <a:sym typeface="Symbol" charset="0"/>
              </a:rPr>
              <a:t>color:</a:t>
            </a: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 smtClean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For any wavelength </a:t>
            </a:r>
            <a:r>
              <a:rPr lang="en-US" dirty="0" smtClean="0">
                <a:sym typeface="Symbol" charset="0"/>
              </a:rPr>
              <a:t>:</a:t>
            </a:r>
            <a:endParaRPr lang="en-US" dirty="0">
              <a:sym typeface="Symbol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2090737"/>
            <a:ext cx="6286500" cy="1003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3703637"/>
            <a:ext cx="6858000" cy="1600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6218236"/>
            <a:ext cx="6553200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3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Scene</a:t>
            </a:r>
          </a:p>
          <a:p>
            <a:pPr lvl="1"/>
            <a:r>
              <a:rPr lang="en-US" dirty="0"/>
              <a:t>Viewpoint</a:t>
            </a:r>
          </a:p>
          <a:p>
            <a:pPr lvl="1"/>
            <a:r>
              <a:rPr lang="en-US" dirty="0" err="1"/>
              <a:t>Viewplane</a:t>
            </a:r>
            <a:endParaRPr lang="en-US" dirty="0"/>
          </a:p>
          <a:p>
            <a:r>
              <a:rPr lang="en-US" dirty="0"/>
              <a:t>Cast ray from viewpoint through pixels into scene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04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1722441"/>
            <a:ext cx="3892345" cy="25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5" name="Picture 5" descr="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6" y="4465640"/>
            <a:ext cx="38826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5" name="Content Placeholder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87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0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Algorithm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Given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List of polygons { P</a:t>
            </a:r>
            <a:r>
              <a:rPr lang="en-US" sz="2200" baseline="-10000" dirty="0">
                <a:latin typeface="Courier" charset="0"/>
              </a:rPr>
              <a:t>1</a:t>
            </a:r>
            <a:r>
              <a:rPr lang="en-US" sz="2200" dirty="0">
                <a:latin typeface="Courier" charset="0"/>
              </a:rPr>
              <a:t>, P</a:t>
            </a:r>
            <a:r>
              <a:rPr lang="en-US" sz="2200" baseline="-10000" dirty="0">
                <a:latin typeface="Courier" charset="0"/>
              </a:rPr>
              <a:t>2</a:t>
            </a:r>
            <a:r>
              <a:rPr lang="en-US" sz="2200" dirty="0">
                <a:latin typeface="Courier" charset="0"/>
              </a:rPr>
              <a:t>, ..., </a:t>
            </a:r>
            <a:r>
              <a:rPr lang="en-US" sz="2200" dirty="0" err="1">
                <a:latin typeface="Courier" charset="0"/>
              </a:rPr>
              <a:t>P</a:t>
            </a:r>
            <a:r>
              <a:rPr lang="en-US" sz="2200" baseline="-10000" dirty="0" err="1">
                <a:latin typeface="Courier" charset="0"/>
              </a:rPr>
              <a:t>n</a:t>
            </a:r>
            <a:r>
              <a:rPr lang="en-US" sz="2200" dirty="0">
                <a:latin typeface="Courier" charset="0"/>
              </a:rPr>
              <a:t> }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An array of </a:t>
            </a:r>
            <a:r>
              <a:rPr lang="en-US" sz="2200" dirty="0">
                <a:latin typeface="Courier" charset="0"/>
              </a:rPr>
              <a:t>intensity[ </a:t>
            </a:r>
            <a:r>
              <a:rPr lang="en-US" sz="2200" dirty="0">
                <a:latin typeface="Courier" charset="0"/>
              </a:rPr>
              <a:t>x, y ]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{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For each pixel (x, y) {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form a ray R in object space through the camera position C and the pixel (x, y)</a:t>
            </a:r>
          </a:p>
          <a:p>
            <a:pPr lvl="2">
              <a:buFontTx/>
              <a:buNone/>
            </a:pPr>
            <a:r>
              <a:rPr lang="en-US" dirty="0" smtClean="0">
                <a:latin typeface="Courier" charset="0"/>
              </a:rPr>
              <a:t>Intensity[ </a:t>
            </a:r>
            <a:r>
              <a:rPr lang="en-US" dirty="0">
                <a:latin typeface="Courier" charset="0"/>
              </a:rPr>
              <a:t>x, y ] = trace ( R )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}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Display array Intensity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}</a:t>
            </a:r>
          </a:p>
          <a:p>
            <a:pPr>
              <a:buFontTx/>
              <a:buNone/>
            </a:pPr>
            <a:endParaRPr lang="en-US" sz="2200" dirty="0">
              <a:latin typeface="Courier" charset="0"/>
            </a:endParaRPr>
          </a:p>
          <a:p>
            <a:pPr>
              <a:buFontTx/>
              <a:buNone/>
            </a:pPr>
            <a:endParaRPr lang="en-US" sz="22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Algorithm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Function </a:t>
            </a:r>
            <a:r>
              <a:rPr lang="en-US" sz="2200" dirty="0">
                <a:latin typeface="Courier" charset="0"/>
              </a:rPr>
              <a:t>trace ( Ray )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{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for each polygon P in the scene 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c</a:t>
            </a:r>
            <a:r>
              <a:rPr lang="en-US" dirty="0" smtClean="0">
                <a:latin typeface="Courier" charset="0"/>
              </a:rPr>
              <a:t>alculate intersection </a:t>
            </a:r>
            <a:r>
              <a:rPr lang="en-US" dirty="0">
                <a:latin typeface="Courier" charset="0"/>
              </a:rPr>
              <a:t>of P and the ray R    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if ( The ray R hits no polygon ) 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    return ( background intensity )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else {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find the polygon P with the closest intersection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calculate intensity I at intersection point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return ( I ) // more to come here later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}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812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 Viewing Rays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Parametric ray</a:t>
            </a:r>
          </a:p>
          <a:p>
            <a:pPr marL="576022" lvl="1" indent="0">
              <a:lnSpc>
                <a:spcPct val="90000"/>
              </a:lnSpc>
              <a:buNone/>
            </a:pPr>
            <a:r>
              <a:rPr lang="en-US" sz="2200" b="1" dirty="0"/>
              <a:t> 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Camera frame</a:t>
            </a:r>
          </a:p>
          <a:p>
            <a:pPr marL="576022" lvl="1" indent="0">
              <a:lnSpc>
                <a:spcPct val="90000"/>
              </a:lnSpc>
              <a:buNone/>
            </a:pPr>
            <a:r>
              <a:rPr lang="en-US" sz="2200" dirty="0"/>
              <a:t>   : </a:t>
            </a:r>
            <a:r>
              <a:rPr lang="en-US" sz="2200" dirty="0"/>
              <a:t>eye point</a:t>
            </a:r>
          </a:p>
          <a:p>
            <a:pPr marL="576022" lvl="1" indent="0">
              <a:lnSpc>
                <a:spcPct val="90000"/>
              </a:lnSpc>
              <a:buNone/>
            </a:pPr>
            <a:r>
              <a:rPr lang="en-US" sz="2200" dirty="0"/>
              <a:t> </a:t>
            </a:r>
            <a:r>
              <a:rPr lang="en-US" sz="2200" dirty="0"/>
              <a:t>         : </a:t>
            </a:r>
            <a:r>
              <a:rPr lang="en-US" sz="2200" dirty="0"/>
              <a:t>basis </a:t>
            </a:r>
            <a:r>
              <a:rPr lang="en-US" sz="2200" dirty="0"/>
              <a:t>vectors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right</a:t>
            </a:r>
            <a:r>
              <a:rPr lang="en-US" sz="2200" dirty="0"/>
              <a:t>, up, </a:t>
            </a:r>
            <a:r>
              <a:rPr lang="en-US" sz="2200" b="1" dirty="0"/>
              <a:t>backward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Right hand rule!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600" dirty="0"/>
              <a:t>Screen position</a:t>
            </a:r>
          </a:p>
          <a:p>
            <a:pPr marL="576022" lvl="1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 marL="576022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  <a:p>
            <a:pPr marL="576022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  <a:endParaRPr lang="en-US" b="1" dirty="0"/>
          </a:p>
        </p:txBody>
      </p:sp>
      <p:pic>
        <p:nvPicPr>
          <p:cNvPr id="11" name="Content Placeholder 10" descr="rayview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31" b="-18531"/>
          <a:stretch>
            <a:fillRect/>
          </a:stretch>
        </p:blipFill>
        <p:spPr>
          <a:xfrm>
            <a:off x="5124450" y="1763713"/>
            <a:ext cx="4452938" cy="4989512"/>
          </a:xfr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2255837"/>
            <a:ext cx="2235200" cy="304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3" y="3081337"/>
            <a:ext cx="190500" cy="241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3429811"/>
            <a:ext cx="8001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6" y="4910137"/>
            <a:ext cx="33147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6" y="5265737"/>
            <a:ext cx="3403600" cy="342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6" y="5697537"/>
            <a:ext cx="2921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Intersections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ray parametrically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marL="576022" lvl="1" indent="0">
              <a:buNone/>
            </a:pPr>
            <a:r>
              <a:rPr lang="en-US" dirty="0" smtClean="0"/>
              <a:t> </a:t>
            </a:r>
          </a:p>
          <a:p>
            <a:pPr marL="576022" lvl="1" indent="0">
              <a:buNone/>
            </a:pPr>
            <a:endParaRPr lang="en-US" dirty="0"/>
          </a:p>
          <a:p>
            <a:r>
              <a:rPr lang="en-US" dirty="0" smtClean="0"/>
              <a:t>If                  </a:t>
            </a:r>
            <a:r>
              <a:rPr lang="en-US" dirty="0"/>
              <a:t>is center of projection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center of pixel, </a:t>
            </a:r>
            <a:r>
              <a:rPr lang="en-US" dirty="0" smtClean="0"/>
              <a:t>then</a:t>
            </a:r>
          </a:p>
          <a:p>
            <a:pPr marL="57602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: </a:t>
            </a:r>
            <a:r>
              <a:rPr lang="en-US" dirty="0"/>
              <a:t>points between those locations </a:t>
            </a:r>
            <a:endParaRPr lang="en-US" dirty="0" smtClean="0"/>
          </a:p>
          <a:p>
            <a:pPr marL="57602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: </a:t>
            </a:r>
            <a:r>
              <a:rPr lang="en-US" dirty="0"/>
              <a:t>points behind viewer </a:t>
            </a:r>
            <a:endParaRPr lang="en-US" dirty="0" smtClean="0"/>
          </a:p>
          <a:p>
            <a:pPr marL="57602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: </a:t>
            </a:r>
            <a:r>
              <a:rPr lang="en-US" dirty="0"/>
              <a:t>points beyond view window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60" y="3990163"/>
            <a:ext cx="1803400" cy="444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13" y="3963211"/>
            <a:ext cx="1803400" cy="444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6154737"/>
            <a:ext cx="800100" cy="292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5621337"/>
            <a:ext cx="812800" cy="292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5126037"/>
            <a:ext cx="14478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2332038"/>
            <a:ext cx="4965700" cy="406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2727307"/>
            <a:ext cx="4813300" cy="406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3" y="3155971"/>
            <a:ext cx="4762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5301"/>
            <a:ext cx="9069388" cy="54435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Sphere in vector form</a:t>
            </a:r>
          </a:p>
          <a:p>
            <a:pPr marL="57602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Ray</a:t>
            </a:r>
          </a:p>
          <a:p>
            <a:pPr marL="576022" lvl="1" indent="0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Intersection with implicit surface f(t) when</a:t>
            </a:r>
          </a:p>
          <a:p>
            <a:pPr marL="57602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7602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7602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76022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Normal at intersection p</a:t>
            </a:r>
          </a:p>
          <a:p>
            <a:pPr marL="576022" lvl="1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2255836"/>
            <a:ext cx="4914900" cy="457201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3144837"/>
            <a:ext cx="2171700" cy="482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5443537"/>
            <a:ext cx="5270500" cy="927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4576797"/>
            <a:ext cx="6985000" cy="419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5046697"/>
            <a:ext cx="4267200" cy="368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4214917"/>
            <a:ext cx="1384300" cy="355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3" y="7005637"/>
            <a:ext cx="1676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652</Words>
  <Application>Microsoft Macintosh PowerPoint</Application>
  <PresentationFormat>Custom</PresentationFormat>
  <Paragraphs>172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Basic Ray Tracing</vt:lpstr>
      <vt:lpstr>Visibility Problem</vt:lpstr>
      <vt:lpstr>Raytracing</vt:lpstr>
      <vt:lpstr>View</vt:lpstr>
      <vt:lpstr>Raytracing Algorithm</vt:lpstr>
      <vt:lpstr>Raytracing Algorithm</vt:lpstr>
      <vt:lpstr>Computing  Viewing Rays</vt:lpstr>
      <vt:lpstr>Calculating Intersections</vt:lpstr>
      <vt:lpstr>Ray-Sphere Intersection</vt:lpstr>
      <vt:lpstr>Ray-Triangle Intersection</vt:lpstr>
      <vt:lpstr>Ray-Polygon Intersection</vt:lpstr>
      <vt:lpstr>Point in Polygon?</vt:lpstr>
      <vt:lpstr>Point in Polygon?</vt:lpstr>
      <vt:lpstr>What happens?</vt:lpstr>
      <vt:lpstr>Raytracing Characteristics</vt:lpstr>
      <vt:lpstr>Basic Concepts</vt:lpstr>
      <vt:lpstr>Lambert’s Law</vt:lpstr>
      <vt:lpstr>Lambert’s Law</vt:lpstr>
      <vt:lpstr>Ambient light</vt:lpstr>
      <vt:lpstr>Combined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29</cp:revision>
  <dcterms:modified xsi:type="dcterms:W3CDTF">2012-11-09T00:46:54Z</dcterms:modified>
</cp:coreProperties>
</file>