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37"/>
  </p:notesMasterIdLst>
  <p:handoutMasterIdLst>
    <p:handoutMasterId r:id="rId38"/>
  </p:handoutMasterIdLst>
  <p:sldIdLst>
    <p:sldId id="256" r:id="rId2"/>
    <p:sldId id="407" r:id="rId3"/>
    <p:sldId id="404" r:id="rId4"/>
    <p:sldId id="408" r:id="rId5"/>
    <p:sldId id="405" r:id="rId6"/>
    <p:sldId id="406" r:id="rId7"/>
    <p:sldId id="410" r:id="rId8"/>
    <p:sldId id="411" r:id="rId9"/>
    <p:sldId id="413" r:id="rId10"/>
    <p:sldId id="414" r:id="rId11"/>
    <p:sldId id="415" r:id="rId12"/>
    <p:sldId id="416" r:id="rId13"/>
    <p:sldId id="418" r:id="rId14"/>
    <p:sldId id="344" r:id="rId15"/>
    <p:sldId id="341" r:id="rId16"/>
    <p:sldId id="342" r:id="rId17"/>
    <p:sldId id="339" r:id="rId18"/>
    <p:sldId id="420" r:id="rId19"/>
    <p:sldId id="421" r:id="rId20"/>
    <p:sldId id="422" r:id="rId21"/>
    <p:sldId id="345" r:id="rId22"/>
    <p:sldId id="419" r:id="rId23"/>
    <p:sldId id="433" r:id="rId24"/>
    <p:sldId id="434" r:id="rId25"/>
    <p:sldId id="435" r:id="rId26"/>
    <p:sldId id="423" r:id="rId27"/>
    <p:sldId id="424" r:id="rId28"/>
    <p:sldId id="425" r:id="rId29"/>
    <p:sldId id="426" r:id="rId30"/>
    <p:sldId id="427" r:id="rId31"/>
    <p:sldId id="429" r:id="rId32"/>
    <p:sldId id="428" r:id="rId33"/>
    <p:sldId id="430" r:id="rId34"/>
    <p:sldId id="431" r:id="rId35"/>
    <p:sldId id="432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A6DA"/>
    <a:srgbClr val="6FBBDC"/>
    <a:srgbClr val="568BDE"/>
    <a:srgbClr val="439A27"/>
    <a:srgbClr val="6CD558"/>
    <a:srgbClr val="000000"/>
    <a:srgbClr val="FFFF00"/>
    <a:srgbClr val="489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0" autoAdjust="0"/>
    <p:restoredTop sz="92868" autoAdjust="0"/>
  </p:normalViewPr>
  <p:slideViewPr>
    <p:cSldViewPr>
      <p:cViewPr varScale="1">
        <p:scale>
          <a:sx n="83" d="100"/>
          <a:sy n="83" d="100"/>
        </p:scale>
        <p:origin x="-9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0218C1-A199-EA4C-88A9-920106DC80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352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8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8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22E1C01-D767-0D4C-BC05-06D8ABBDDA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86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1DAA19-33E8-FE44-B892-7E059575193A}" type="slidenum">
              <a:rPr lang="en-US"/>
              <a:pPr/>
              <a:t>1</a:t>
            </a:fld>
            <a:endParaRPr lang="en-US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0514B2-37D1-284E-8A37-2A9209207577}" type="slidenum">
              <a:rPr lang="en-US"/>
              <a:pPr/>
              <a:t>15</a:t>
            </a:fld>
            <a:endParaRPr 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7BC91-CD4F-AC43-96D3-6EB10443C3BE}" type="slidenum">
              <a:rPr lang="en-US"/>
              <a:pPr/>
              <a:t>16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717784-94FC-5647-A294-1AF6635EF002}" type="slidenum">
              <a:rPr lang="en-US"/>
              <a:pPr/>
              <a:t>17</a:t>
            </a:fld>
            <a:endParaRPr 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87C8A7-54E2-B245-9FBE-6D4E1CEBBA64}" type="slidenum">
              <a:rPr lang="en-US"/>
              <a:pPr/>
              <a:t>21</a:t>
            </a:fld>
            <a:endParaRPr 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B27409-0941-614B-AFB3-2E653D148DC8}" type="slidenum">
              <a:rPr lang="en-GB"/>
              <a:pPr/>
              <a:t>22</a:t>
            </a:fld>
            <a:endParaRPr lang="en-GB"/>
          </a:p>
        </p:txBody>
      </p:sp>
      <p:sp>
        <p:nvSpPr>
          <p:cNvPr id="686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8EEF88-83BF-1742-98DC-BC536F1C5CBC}" type="slidenum">
              <a:rPr lang="en-GB"/>
              <a:pPr/>
              <a:t>3</a:t>
            </a:fld>
            <a:endParaRPr lang="en-GB"/>
          </a:p>
        </p:txBody>
      </p:sp>
      <p:sp>
        <p:nvSpPr>
          <p:cNvPr id="634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6740315-5B4D-4742-926E-8641CF8B2DB2}" type="slidenum">
              <a:rPr lang="en-GB"/>
              <a:pPr/>
              <a:t>7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4DC9FC-A291-6946-A0A9-E66059667E1D}" type="slidenum">
              <a:rPr lang="en-GB"/>
              <a:pPr/>
              <a:t>8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39F5001-CCEC-5640-992D-FFA79D5A2816}" type="slidenum">
              <a:rPr lang="en-GB"/>
              <a:pPr/>
              <a:t>10</a:t>
            </a:fld>
            <a:endParaRPr lang="en-GB"/>
          </a:p>
        </p:txBody>
      </p:sp>
      <p:sp>
        <p:nvSpPr>
          <p:cNvPr id="624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2F0E8C-9DA2-7144-B795-335BD81519AD}" type="slidenum">
              <a:rPr lang="en-GB"/>
              <a:pPr/>
              <a:t>11</a:t>
            </a:fld>
            <a:endParaRPr lang="en-GB"/>
          </a:p>
        </p:txBody>
      </p:sp>
      <p:sp>
        <p:nvSpPr>
          <p:cNvPr id="645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5D14BE-3B50-9F43-BB0A-8B80ECD21373}" type="slidenum">
              <a:rPr lang="en-GB"/>
              <a:pPr/>
              <a:t>12</a:t>
            </a:fld>
            <a:endParaRPr lang="en-GB"/>
          </a:p>
        </p:txBody>
      </p:sp>
      <p:sp>
        <p:nvSpPr>
          <p:cNvPr id="655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AB0C54B-052E-3F4A-89D2-5AF6BBE161A8}" type="slidenum">
              <a:rPr lang="en-GB"/>
              <a:pPr/>
              <a:t>13</a:t>
            </a:fld>
            <a:endParaRPr lang="en-GB"/>
          </a:p>
        </p:txBody>
      </p:sp>
      <p:sp>
        <p:nvSpPr>
          <p:cNvPr id="675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121FFC-FAF3-1449-B849-F4A96E10EA27}" type="slidenum">
              <a:rPr lang="en-US"/>
              <a:pPr/>
              <a:t>14</a:t>
            </a:fld>
            <a:endParaRPr 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8A475-3670-E647-9775-0F5C7117E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21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7C18-9DB5-DB4A-8C56-5466286CA1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735E7-3A18-4D4B-9789-08D161DA68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26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72E9D-D459-0944-AA40-5BE678FA65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8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F016C-6055-4443-97ED-347B663DD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9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0D98-A9A2-BA41-BCAF-799BE6442C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87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CF14A-92EC-7645-B051-CCA7871CB5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36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131C9-D858-3046-9436-036E426F56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4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90C08-D53A-4D4C-8F8E-3B84FC4CA2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01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FBED8-DE9E-8444-81D0-F6E3F2BAD9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0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CE3C5-9F54-A042-8A4A-A2A03DAC7F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FC4A11-FD00-CF48-AFB6-F95FA3F763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3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1.emf"/><Relationship Id="rId7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3.emf"/><Relationship Id="rId6" Type="http://schemas.openxmlformats.org/officeDocument/2006/relationships/image" Target="../media/image28.emf"/><Relationship Id="rId7" Type="http://schemas.openxmlformats.org/officeDocument/2006/relationships/image" Target="../media/image27.emf"/><Relationship Id="rId8" Type="http://schemas.openxmlformats.org/officeDocument/2006/relationships/image" Target="../media/image2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Advanced Effects</a:t>
            </a: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CMSC 435/634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5D27CBA-87C4-1742-AF80-5633F908B7E0}" type="slidenum">
              <a:rPr lang="en-GB"/>
              <a:pPr/>
              <a:t>10</a:t>
            </a:fld>
            <a:endParaRPr lang="en-GB"/>
          </a:p>
        </p:txBody>
      </p:sp>
      <p:sp>
        <p:nvSpPr>
          <p:cNvPr id="256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273629"/>
            <a:ext cx="8709120" cy="114636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 smtClean="0"/>
              <a:t>Rasterized Distant Reflection</a:t>
            </a:r>
            <a:endParaRPr lang="en-GB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1448"/>
            <a:ext cx="8228160" cy="4529276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Look up </a:t>
            </a:r>
            <a:r>
              <a:rPr lang="en-GB" dirty="0" smtClean="0"/>
              <a:t>reflection direction in </a:t>
            </a:r>
            <a:r>
              <a:rPr lang="en-GB" i="1" dirty="0" smtClean="0"/>
              <a:t>reflection</a:t>
            </a:r>
            <a:r>
              <a:rPr lang="en-GB" dirty="0" smtClean="0"/>
              <a:t> or </a:t>
            </a:r>
            <a:r>
              <a:rPr lang="en-GB" i="1" dirty="0" smtClean="0"/>
              <a:t>environment</a:t>
            </a:r>
            <a:r>
              <a:rPr lang="en-GB" dirty="0" smtClean="0"/>
              <a:t> map</a:t>
            </a:r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914400" y="2667000"/>
            <a:ext cx="6995280" cy="3967778"/>
            <a:chOff x="326" y="1152"/>
            <a:chExt cx="5696" cy="345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6" y="1152"/>
              <a:ext cx="3105" cy="20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18" y="2536"/>
              <a:ext cx="3105" cy="20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914023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912A6B6-40AB-0A44-A885-07B68FB41799}" type="slidenum">
              <a:rPr lang="en-GB"/>
              <a:pPr/>
              <a:t>11</a:t>
            </a:fld>
            <a:endParaRPr lang="en-GB"/>
          </a:p>
        </p:txBody>
      </p:sp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273629"/>
            <a:ext cx="8709120" cy="114636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/>
              <a:t>Environment Mapping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1448"/>
            <a:ext cx="8228160" cy="4529276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Surround scene with maps simulating surrounding detail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7680" y="2818376"/>
            <a:ext cx="5408640" cy="361045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81559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1B0DC250-D275-7440-B1D1-2E515865E32E}" type="slidenum">
              <a:rPr lang="en-GB"/>
              <a:pPr/>
              <a:t>12</a:t>
            </a:fld>
            <a:endParaRPr lang="en-GB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273629"/>
            <a:ext cx="8709120" cy="1146360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/>
              <a:t>Ray Tracing vs. Environment Mapping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0" y="1601448"/>
            <a:ext cx="4014720" cy="4447187"/>
          </a:xfrm>
          <a:ln/>
        </p:spPr>
        <p:txBody>
          <a:bodyPr/>
          <a:lstStyle/>
          <a:p>
            <a:pPr algn="ctr"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dirty="0"/>
              <a:t>Ray Tracing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1360" y="1601448"/>
            <a:ext cx="4014720" cy="4447187"/>
          </a:xfrm>
          <a:ln/>
        </p:spPr>
        <p:txBody>
          <a:bodyPr/>
          <a:lstStyle/>
          <a:p>
            <a:pPr algn="ctr"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n-GB" dirty="0"/>
              <a:t>Environment Mapping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80" y="2302802"/>
            <a:ext cx="8245440" cy="29307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56815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12922D6-AD34-5848-8382-6D2AA73081C6}" type="slidenum">
              <a:rPr lang="en-GB"/>
              <a:pPr/>
              <a:t>13</a:t>
            </a:fld>
            <a:endParaRPr lang="en-GB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273629"/>
            <a:ext cx="8709120" cy="1146360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/>
              <a:t>Ray Tracing vs. Environment Mapping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244160" y="1601448"/>
            <a:ext cx="3317760" cy="4447187"/>
          </a:xfrm>
          <a:ln/>
        </p:spPr>
        <p:txBody>
          <a:bodyPr/>
          <a:lstStyle/>
          <a:p>
            <a:pPr algn="ctr"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/>
              <a:t>Ray Tracing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354560" y="1601448"/>
            <a:ext cx="3732480" cy="4447187"/>
          </a:xfrm>
          <a:ln/>
        </p:spPr>
        <p:txBody>
          <a:bodyPr/>
          <a:lstStyle/>
          <a:p>
            <a:pPr algn="ctr"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/>
              <a:t>Environment Mapping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64320" y="2209800"/>
            <a:ext cx="6613920" cy="4441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62159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pic>
        <p:nvPicPr>
          <p:cNvPr id="462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5400"/>
            <a:ext cx="6119813" cy="531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1600200" cy="914400"/>
          </a:xfrm>
        </p:spPr>
        <p:txBody>
          <a:bodyPr/>
          <a:lstStyle/>
          <a:p>
            <a:r>
              <a:rPr lang="en-US"/>
              <a:t>Side</a:t>
            </a:r>
          </a:p>
        </p:txBody>
      </p:sp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6527800" cy="652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1828800" cy="914400"/>
          </a:xfrm>
        </p:spPr>
        <p:txBody>
          <a:bodyPr/>
          <a:lstStyle/>
          <a:p>
            <a:r>
              <a:rPr lang="en-US"/>
              <a:t>Top</a:t>
            </a:r>
          </a:p>
        </p:txBody>
      </p:sp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6200"/>
            <a:ext cx="6680200" cy="66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/>
          </a:p>
          <a:p>
            <a:r>
              <a:rPr lang="en-US" dirty="0" smtClean="0"/>
              <a:t>  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2514600" cy="279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22" y="2688643"/>
            <a:ext cx="292100" cy="3302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3638160"/>
            <a:ext cx="330200" cy="2794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24200"/>
            <a:ext cx="2819400" cy="3429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68475"/>
            <a:ext cx="3327400" cy="3302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521200"/>
            <a:ext cx="4013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63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   term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2514600" cy="2794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038600"/>
            <a:ext cx="4584700" cy="2108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22480"/>
            <a:ext cx="228600" cy="279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22" y="2688643"/>
            <a:ext cx="292100" cy="330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24200"/>
            <a:ext cx="28194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91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Ray Tracing</a:t>
            </a:r>
          </a:p>
          <a:p>
            <a:pPr lvl="1"/>
            <a:r>
              <a:rPr lang="en-US" dirty="0" smtClean="0"/>
              <a:t>Shoot more rays</a:t>
            </a:r>
          </a:p>
          <a:p>
            <a:r>
              <a:rPr lang="en-US" dirty="0" smtClean="0"/>
              <a:t>Rasterization</a:t>
            </a:r>
          </a:p>
          <a:p>
            <a:pPr lvl="1"/>
            <a:r>
              <a:rPr lang="en-US" dirty="0" smtClean="0"/>
              <a:t>Render more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533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Refraction Vector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Snell’s Law</a:t>
            </a:r>
          </a:p>
          <a:p>
            <a:pPr lvl="1"/>
            <a:endParaRPr lang="en-US" dirty="0"/>
          </a:p>
          <a:p>
            <a:r>
              <a:rPr lang="en-US" dirty="0" smtClean="0"/>
              <a:t>In terms of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terms of    and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Content Placeholder 7" descr="refract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002" b="-9002"/>
          <a:stretch>
            <a:fillRect/>
          </a:stretch>
        </p:blipFill>
        <p:spPr/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2514600" cy="2794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22" y="2688643"/>
            <a:ext cx="292100" cy="330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124200"/>
            <a:ext cx="2819400" cy="3429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65600"/>
            <a:ext cx="3822700" cy="7874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78" y="3612760"/>
            <a:ext cx="228600" cy="2794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70" y="3639158"/>
            <a:ext cx="1905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7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3505200" cy="1447800"/>
          </a:xfrm>
        </p:spPr>
        <p:txBody>
          <a:bodyPr/>
          <a:lstStyle/>
          <a:p>
            <a:r>
              <a:rPr lang="en-US"/>
              <a:t>Refraction by Wavelength</a:t>
            </a:r>
          </a:p>
        </p:txBody>
      </p:sp>
      <p:pic>
        <p:nvPicPr>
          <p:cNvPr id="463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38" y="228600"/>
            <a:ext cx="483552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F7ECC50-F4C4-CE49-B3E6-E383919E9F97}" type="slidenum">
              <a:rPr lang="en-GB"/>
              <a:pPr/>
              <a:t>22</a:t>
            </a:fld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273629"/>
            <a:ext cx="8709120" cy="1146360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/>
              <a:t>Refraction Mapping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1448"/>
            <a:ext cx="8228160" cy="4529276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Perturb refraction rays through transparent surface by disruption of surface normal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2971800"/>
            <a:ext cx="5478924" cy="3657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29481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blending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much makes it through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opacity</a:t>
            </a:r>
          </a:p>
          <a:p>
            <a:pPr lvl="1"/>
            <a:r>
              <a:rPr lang="en-US" dirty="0" smtClean="0"/>
              <a:t>How much of foreground color 0-1</a:t>
            </a:r>
          </a:p>
          <a:p>
            <a:r>
              <a:rPr lang="en-US" dirty="0" smtClean="0"/>
              <a:t>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transparency</a:t>
            </a:r>
          </a:p>
          <a:p>
            <a:pPr lvl="1"/>
            <a:r>
              <a:rPr lang="en-US" dirty="0" smtClean="0"/>
              <a:t>How much of background color</a:t>
            </a:r>
          </a:p>
          <a:p>
            <a:r>
              <a:rPr lang="en-US" dirty="0" smtClean="0"/>
              <a:t>Foreground*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+ Background*(1-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144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Refinements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vs.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per color (</a:t>
            </a:r>
            <a:r>
              <a:rPr lang="en-US" dirty="0" err="1" smtClean="0"/>
              <a:t>RenderMan</a:t>
            </a:r>
            <a:r>
              <a:rPr lang="en-US" dirty="0" smtClean="0"/>
              <a:t>)</a:t>
            </a:r>
          </a:p>
          <a:p>
            <a:r>
              <a:rPr lang="en-US" dirty="0" smtClean="0"/>
              <a:t>Multiple layers</a:t>
            </a:r>
          </a:p>
          <a:p>
            <a:pPr lvl="1"/>
            <a:r>
              <a:rPr lang="en-US" dirty="0" smtClean="0"/>
              <a:t>Front to back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Back to front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083588"/>
              </p:ext>
            </p:extLst>
          </p:nvPr>
        </p:nvGraphicFramePr>
        <p:xfrm>
          <a:off x="1371600" y="3276600"/>
          <a:ext cx="6096000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800"/>
                <a:gridCol w="1981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baseline="-25000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(1-a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 + (1-a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) 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baseline="-25000" dirty="0" smtClean="0"/>
                        <a:t>2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(1-a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) (1-a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 + (1-a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) 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/>
                        <a:t>c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+ (1-a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) (1-a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) a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 c</a:t>
                      </a:r>
                      <a:r>
                        <a:rPr lang="en-US" baseline="-25000" dirty="0" smtClean="0"/>
                        <a:t>3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(1-a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) (1-a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) (1-a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317415"/>
              </p:ext>
            </p:extLst>
          </p:nvPr>
        </p:nvGraphicFramePr>
        <p:xfrm>
          <a:off x="1371600" y="4876800"/>
          <a:ext cx="6096000" cy="11125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114800"/>
                <a:gridCol w="1981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baseline="-25000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(c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 (1-a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) + c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(c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baseline="-25000" dirty="0" smtClean="0"/>
                        <a:t>3</a:t>
                      </a:r>
                      <a:r>
                        <a:rPr lang="en-US" baseline="0" dirty="0" smtClean="0"/>
                        <a:t> (1-a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) + c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baseline="0" dirty="0" smtClean="0"/>
                        <a:t>) (1-a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) + c</a:t>
                      </a:r>
                      <a:r>
                        <a:rPr lang="en-US" baseline="-25000" dirty="0" smtClean="0"/>
                        <a:t>1</a:t>
                      </a:r>
                      <a:r>
                        <a:rPr lang="en-US" baseline="0" dirty="0" smtClean="0"/>
                        <a:t> a</a:t>
                      </a:r>
                      <a:r>
                        <a:rPr lang="en-US" baseline="-25000" dirty="0" smtClean="0"/>
                        <a:t>1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666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 and </a:t>
            </a:r>
            <a:r>
              <a:rPr lang="en-US" dirty="0">
                <a:latin typeface="Symbol" charset="2"/>
                <a:cs typeface="Symbol" charset="2"/>
              </a:rPr>
              <a:t>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Refraction = what direction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 = how much</a:t>
            </a:r>
          </a:p>
          <a:p>
            <a:pPr lvl="1"/>
            <a:r>
              <a:rPr lang="en-US" dirty="0" smtClean="0"/>
              <a:t>Can use Fresnel</a:t>
            </a:r>
          </a:p>
          <a:p>
            <a:r>
              <a:rPr lang="en-US" dirty="0" smtClean="0"/>
              <a:t>Rasterization </a:t>
            </a:r>
            <a:r>
              <a:rPr lang="en-US" smtClean="0"/>
              <a:t>often just </a:t>
            </a:r>
            <a:r>
              <a:rPr lang="en-US" dirty="0" smtClean="0">
                <a:latin typeface="Symbol" charset="2"/>
                <a:cs typeface="Symbol" charset="2"/>
              </a:rPr>
              <a:t>a</a:t>
            </a:r>
            <a:r>
              <a:rPr lang="en-US" dirty="0" smtClean="0">
                <a:cs typeface="Symbol" charset="2"/>
              </a:rPr>
              <a:t> without refraction</a:t>
            </a:r>
            <a:endParaRPr lang="en-US" dirty="0">
              <a:cs typeface="Symbol" charset="2"/>
            </a:endParaRPr>
          </a:p>
          <a:p>
            <a:pPr lvl="1"/>
            <a:r>
              <a:rPr lang="en-US" dirty="0" smtClean="0">
                <a:cs typeface="Symbol" charset="2"/>
              </a:rPr>
              <a:t>Render opaque stuff</a:t>
            </a:r>
            <a:r>
              <a:rPr lang="en-US" dirty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(any order)</a:t>
            </a:r>
          </a:p>
          <a:p>
            <a:pPr lvl="1"/>
            <a:r>
              <a:rPr lang="en-US" dirty="0" smtClean="0">
                <a:cs typeface="Symbol" charset="2"/>
              </a:rPr>
              <a:t>Layer transparent stuff over opaque back-to-front</a:t>
            </a:r>
          </a:p>
        </p:txBody>
      </p:sp>
    </p:spTree>
    <p:extLst>
      <p:ext uri="{BB962C8B-B14F-4D97-AF65-F5344CB8AC3E}">
        <p14:creationId xmlns:p14="http://schemas.microsoft.com/office/powerpoint/2010/main" val="2203458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Things move while the shutter is open</a:t>
            </a:r>
            <a:endParaRPr lang="en-US" dirty="0"/>
          </a:p>
        </p:txBody>
      </p:sp>
      <p:pic>
        <p:nvPicPr>
          <p:cNvPr id="4" name="Picture 3" descr="mo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56" y="2561574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7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Motion Blur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Include information on object motion</a:t>
            </a:r>
          </a:p>
          <a:p>
            <a:r>
              <a:rPr lang="en-US" dirty="0" smtClean="0"/>
              <a:t>Spread multiple rays per pixel across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26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Rasterized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Blend frames at different times</a:t>
            </a:r>
          </a:p>
          <a:p>
            <a:pPr lvl="1"/>
            <a:r>
              <a:rPr lang="en-US" dirty="0" smtClean="0"/>
              <a:t>Need a lot to avoid </a:t>
            </a:r>
            <a:r>
              <a:rPr lang="en-US" dirty="0" err="1" smtClean="0"/>
              <a:t>strobing</a:t>
            </a:r>
            <a:endParaRPr lang="en-US" dirty="0" smtClean="0"/>
          </a:p>
          <a:p>
            <a:r>
              <a:rPr lang="en-US" dirty="0" smtClean="0"/>
              <a:t>Analytically elongate and fade objects</a:t>
            </a:r>
          </a:p>
          <a:p>
            <a:r>
              <a:rPr lang="en-US" dirty="0" smtClean="0"/>
              <a:t>Rasterize motion vectors and post-process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13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of Field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2968" b="-22968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3068" b="-23068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0" y="6483267"/>
            <a:ext cx="6067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+mn-lt"/>
              </a:rPr>
              <a:t>Soler</a:t>
            </a:r>
            <a:r>
              <a:rPr lang="en-US" sz="1800" dirty="0" smtClean="0">
                <a:latin typeface="+mn-lt"/>
              </a:rPr>
              <a:t> et al., Fourier Depth of Field, ACM TOG v28n2, April 2009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922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0C084BF-1686-D542-A34C-8C051B6F23AC}" type="slidenum">
              <a:rPr lang="en-GB"/>
              <a:pPr/>
              <a:t>3</a:t>
            </a:fld>
            <a:endParaRPr lang="en-GB"/>
          </a:p>
        </p:txBody>
      </p:sp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313954"/>
            <a:ext cx="8709120" cy="1064272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 smtClean="0"/>
              <a:t>Shadows</a:t>
            </a:r>
            <a:endParaRPr lang="en-GB" dirty="0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1448"/>
            <a:ext cx="8228160" cy="4447187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Are p or q in shadow?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Can they “see” the light?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1760" y="2971800"/>
            <a:ext cx="2579040" cy="3005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236710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705600" y="2438400"/>
            <a:ext cx="1219200" cy="266700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752600" y="2743200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</p:cNvCxnSpPr>
          <p:nvPr/>
        </p:nvCxnSpPr>
        <p:spPr>
          <a:xfrm flipH="1">
            <a:off x="1743364" y="2438400"/>
            <a:ext cx="5571836" cy="15678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</p:cNvCxnSpPr>
          <p:nvPr/>
        </p:nvCxnSpPr>
        <p:spPr>
          <a:xfrm flipH="1" flipV="1">
            <a:off x="1752600" y="3276600"/>
            <a:ext cx="4953000" cy="13080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</p:cNvCxnSpPr>
          <p:nvPr/>
        </p:nvCxnSpPr>
        <p:spPr>
          <a:xfrm flipH="1" flipV="1">
            <a:off x="1753419" y="3146323"/>
            <a:ext cx="5561781" cy="19590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48000" y="3581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295400" y="3124200"/>
            <a:ext cx="391792" cy="857045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51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705600" y="2438400"/>
            <a:ext cx="1219200" cy="266700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343400" y="2819400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6" idx="0"/>
            <a:endCxn id="10" idx="2"/>
          </p:cNvCxnSpPr>
          <p:nvPr/>
        </p:nvCxnSpPr>
        <p:spPr>
          <a:xfrm flipH="1">
            <a:off x="3048000" y="2438400"/>
            <a:ext cx="4267200" cy="11811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1"/>
            <a:endCxn id="10" idx="5"/>
          </p:cNvCxnSpPr>
          <p:nvPr/>
        </p:nvCxnSpPr>
        <p:spPr>
          <a:xfrm flipH="1" flipV="1">
            <a:off x="3113041" y="3646441"/>
            <a:ext cx="3592559" cy="9381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2"/>
            <a:endCxn id="10" idx="3"/>
          </p:cNvCxnSpPr>
          <p:nvPr/>
        </p:nvCxnSpPr>
        <p:spPr>
          <a:xfrm flipH="1" flipV="1">
            <a:off x="3059159" y="3646441"/>
            <a:ext cx="4256041" cy="14589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048000" y="3581400"/>
            <a:ext cx="76200" cy="762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rot="10800000" flipV="1">
            <a:off x="4156242" y="3231147"/>
            <a:ext cx="391792" cy="857045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2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5200" y="1447800"/>
            <a:ext cx="0" cy="449580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Lens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705600" y="2438400"/>
            <a:ext cx="1219200" cy="266700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752600" y="2743200"/>
            <a:ext cx="0" cy="1828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1741714" y="2438400"/>
            <a:ext cx="5573486" cy="1580243"/>
            <a:chOff x="1741714" y="2438400"/>
            <a:chExt cx="5573486" cy="1580243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0"/>
            </p:cNvCxnSpPr>
            <p:nvPr/>
          </p:nvCxnSpPr>
          <p:spPr>
            <a:xfrm flipH="1">
              <a:off x="1741714" y="3352800"/>
              <a:ext cx="1344386" cy="6477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0" idx="4"/>
            </p:cNvCxnSpPr>
            <p:nvPr/>
          </p:nvCxnSpPr>
          <p:spPr>
            <a:xfrm flipH="1">
              <a:off x="1759857" y="3886200"/>
              <a:ext cx="1326243" cy="13244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1743364" y="2438400"/>
              <a:ext cx="5571836" cy="156787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1752600" y="3211871"/>
            <a:ext cx="4953000" cy="1372760"/>
            <a:chOff x="1752600" y="3211871"/>
            <a:chExt cx="4953000" cy="1372760"/>
          </a:xfrm>
        </p:grpSpPr>
        <p:cxnSp>
          <p:nvCxnSpPr>
            <p:cNvPr id="44" name="Straight Connector 43"/>
            <p:cNvCxnSpPr>
              <a:stCxn id="6" idx="1"/>
              <a:endCxn id="10" idx="0"/>
            </p:cNvCxnSpPr>
            <p:nvPr/>
          </p:nvCxnSpPr>
          <p:spPr>
            <a:xfrm flipH="1" flipV="1">
              <a:off x="3086100" y="3352800"/>
              <a:ext cx="3619500" cy="12318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10" idx="0"/>
            </p:cNvCxnSpPr>
            <p:nvPr/>
          </p:nvCxnSpPr>
          <p:spPr>
            <a:xfrm flipH="1" flipV="1">
              <a:off x="1753419" y="3211871"/>
              <a:ext cx="1332681" cy="1409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6" idx="1"/>
              <a:endCxn id="10" idx="4"/>
            </p:cNvCxnSpPr>
            <p:nvPr/>
          </p:nvCxnSpPr>
          <p:spPr>
            <a:xfrm flipH="1" flipV="1">
              <a:off x="3086100" y="3886200"/>
              <a:ext cx="3619500" cy="6984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10" idx="4"/>
            </p:cNvCxnSpPr>
            <p:nvPr/>
          </p:nvCxnSpPr>
          <p:spPr>
            <a:xfrm flipH="1" flipV="1">
              <a:off x="1752600" y="3352800"/>
              <a:ext cx="1333500" cy="533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1"/>
            </p:cNvCxnSpPr>
            <p:nvPr/>
          </p:nvCxnSpPr>
          <p:spPr>
            <a:xfrm flipH="1" flipV="1">
              <a:off x="1752600" y="3276600"/>
              <a:ext cx="4953000" cy="130803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1737360" y="3129280"/>
            <a:ext cx="5577840" cy="1976120"/>
            <a:chOff x="1737360" y="3129280"/>
            <a:chExt cx="5577840" cy="197612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0" idx="4"/>
            </p:cNvCxnSpPr>
            <p:nvPr/>
          </p:nvCxnSpPr>
          <p:spPr>
            <a:xfrm flipH="1" flipV="1">
              <a:off x="1737360" y="3149600"/>
              <a:ext cx="1348740" cy="736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10" idx="0"/>
            </p:cNvCxnSpPr>
            <p:nvPr/>
          </p:nvCxnSpPr>
          <p:spPr>
            <a:xfrm flipH="1" flipV="1">
              <a:off x="1737360" y="3129280"/>
              <a:ext cx="1348740" cy="2235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1753419" y="3146323"/>
              <a:ext cx="5561781" cy="195907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2971800" y="3352800"/>
            <a:ext cx="228600" cy="5334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/>
          <p:cNvSpPr/>
          <p:nvPr/>
        </p:nvSpPr>
        <p:spPr>
          <a:xfrm flipV="1">
            <a:off x="1295400" y="3124200"/>
            <a:ext cx="391792" cy="857045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62428" y="1295400"/>
            <a:ext cx="1629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1589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5200" y="1447800"/>
            <a:ext cx="0" cy="4495800"/>
          </a:xfrm>
          <a:prstGeom prst="line">
            <a:avLst/>
          </a:prstGeom>
          <a:ln>
            <a:solidFill>
              <a:schemeClr val="accent2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Model</a:t>
            </a:r>
            <a:endParaRPr lang="en-US" dirty="0"/>
          </a:p>
        </p:txBody>
      </p:sp>
      <p:sp>
        <p:nvSpPr>
          <p:cNvPr id="6" name="Up Arrow 5"/>
          <p:cNvSpPr/>
          <p:nvPr/>
        </p:nvSpPr>
        <p:spPr>
          <a:xfrm>
            <a:off x="6705600" y="2438400"/>
            <a:ext cx="1219200" cy="2667000"/>
          </a:xfrm>
          <a:prstGeom prst="upArrow">
            <a:avLst>
              <a:gd name="adj1" fmla="val 16567"/>
              <a:gd name="adj2" fmla="val 176036"/>
            </a:avLst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7315200" y="1981200"/>
            <a:ext cx="0" cy="3657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3086100" y="2438400"/>
            <a:ext cx="4229100" cy="1447800"/>
            <a:chOff x="3086100" y="2438400"/>
            <a:chExt cx="4229100" cy="1447800"/>
          </a:xfrm>
        </p:grpSpPr>
        <p:cxnSp>
          <p:nvCxnSpPr>
            <p:cNvPr id="17" name="Straight Connector 16"/>
            <p:cNvCxnSpPr>
              <a:stCxn id="6" idx="0"/>
              <a:endCxn id="10" idx="0"/>
            </p:cNvCxnSpPr>
            <p:nvPr/>
          </p:nvCxnSpPr>
          <p:spPr>
            <a:xfrm flipH="1">
              <a:off x="3086100" y="2438400"/>
              <a:ext cx="4229100" cy="914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6" idx="0"/>
              <a:endCxn id="10" idx="4"/>
            </p:cNvCxnSpPr>
            <p:nvPr/>
          </p:nvCxnSpPr>
          <p:spPr>
            <a:xfrm flipH="1">
              <a:off x="3086100" y="2438400"/>
              <a:ext cx="42291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0"/>
            </p:cNvCxnSpPr>
            <p:nvPr/>
          </p:nvCxnSpPr>
          <p:spPr>
            <a:xfrm flipH="1">
              <a:off x="3124200" y="2438400"/>
              <a:ext cx="41910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086100" y="3352800"/>
            <a:ext cx="4234646" cy="1405444"/>
            <a:chOff x="3086100" y="3352800"/>
            <a:chExt cx="4234646" cy="1405444"/>
          </a:xfrm>
        </p:grpSpPr>
        <p:cxnSp>
          <p:nvCxnSpPr>
            <p:cNvPr id="44" name="Straight Connector 43"/>
            <p:cNvCxnSpPr>
              <a:endCxn id="10" idx="0"/>
            </p:cNvCxnSpPr>
            <p:nvPr/>
          </p:nvCxnSpPr>
          <p:spPr>
            <a:xfrm flipH="1" flipV="1">
              <a:off x="3086100" y="3352800"/>
              <a:ext cx="4229100" cy="139435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10" idx="4"/>
            </p:cNvCxnSpPr>
            <p:nvPr/>
          </p:nvCxnSpPr>
          <p:spPr>
            <a:xfrm flipH="1" flipV="1">
              <a:off x="3086100" y="3886200"/>
              <a:ext cx="4234646" cy="8720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3091249" y="3640438"/>
              <a:ext cx="4227495" cy="111467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086100" y="3352800"/>
            <a:ext cx="4229100" cy="1752600"/>
            <a:chOff x="3086100" y="3352800"/>
            <a:chExt cx="4229100" cy="1752600"/>
          </a:xfrm>
        </p:grpSpPr>
        <p:cxnSp>
          <p:nvCxnSpPr>
            <p:cNvPr id="35" name="Straight Connector 34"/>
            <p:cNvCxnSpPr>
              <a:stCxn id="6" idx="2"/>
              <a:endCxn id="10" idx="4"/>
            </p:cNvCxnSpPr>
            <p:nvPr/>
          </p:nvCxnSpPr>
          <p:spPr>
            <a:xfrm flipH="1" flipV="1">
              <a:off x="3086100" y="3886200"/>
              <a:ext cx="4229100" cy="12192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6" idx="2"/>
              <a:endCxn id="10" idx="0"/>
            </p:cNvCxnSpPr>
            <p:nvPr/>
          </p:nvCxnSpPr>
          <p:spPr>
            <a:xfrm flipH="1" flipV="1">
              <a:off x="3086100" y="3352800"/>
              <a:ext cx="4229100" cy="17526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flipH="1" flipV="1">
              <a:off x="3124200" y="3657600"/>
              <a:ext cx="4191000" cy="1447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/>
          <p:cNvSpPr/>
          <p:nvPr/>
        </p:nvSpPr>
        <p:spPr>
          <a:xfrm>
            <a:off x="2971800" y="3352800"/>
            <a:ext cx="228600" cy="533400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62428" y="1295400"/>
            <a:ext cx="1629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Focal Plane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978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DOF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image plane out to focal plane</a:t>
            </a:r>
          </a:p>
          <a:p>
            <a:r>
              <a:rPr lang="en-US" dirty="0" smtClean="0"/>
              <a:t>Jitter start position within lens aperture</a:t>
            </a:r>
          </a:p>
          <a:p>
            <a:pPr lvl="1"/>
            <a:r>
              <a:rPr lang="en-US" dirty="0" smtClean="0"/>
              <a:t>Smaller aperture = closer to pinhole</a:t>
            </a:r>
          </a:p>
          <a:p>
            <a:pPr lvl="1"/>
            <a:r>
              <a:rPr lang="en-US" dirty="0" smtClean="0"/>
              <a:t>Larger aperture = more DOF blur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621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Rasterized DOF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Blend images from jittered </a:t>
            </a:r>
            <a:r>
              <a:rPr lang="en-US" dirty="0" err="1" smtClean="0"/>
              <a:t>viewponts</a:t>
            </a:r>
            <a:endParaRPr lang="en-US" dirty="0" smtClean="0"/>
          </a:p>
          <a:p>
            <a:pPr lvl="1"/>
            <a:r>
              <a:rPr lang="en-US" dirty="0" smtClean="0"/>
              <a:t>Need lots to avoid artifacts</a:t>
            </a:r>
          </a:p>
          <a:p>
            <a:r>
              <a:rPr lang="en-US" dirty="0" smtClean="0"/>
              <a:t>Render, blur, merge</a:t>
            </a:r>
          </a:p>
          <a:p>
            <a:pPr lvl="1"/>
            <a:r>
              <a:rPr lang="en-US" dirty="0" smtClean="0"/>
              <a:t>Use depth to decide how much blur</a:t>
            </a:r>
          </a:p>
          <a:p>
            <a:pPr lvl="1"/>
            <a:r>
              <a:rPr lang="en-US" dirty="0" smtClean="0"/>
              <a:t>Doesn’t get occlusion quite 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57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Shadows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Rays from </a:t>
            </a:r>
            <a:r>
              <a:rPr lang="en-GB" i="1" dirty="0" smtClean="0"/>
              <a:t>p</a:t>
            </a:r>
            <a:r>
              <a:rPr lang="en-GB" dirty="0" smtClean="0"/>
              <a:t>/</a:t>
            </a:r>
            <a:r>
              <a:rPr lang="en-GB" i="1" dirty="0" smtClean="0"/>
              <a:t>q</a:t>
            </a:r>
            <a:r>
              <a:rPr lang="en-GB" dirty="0" smtClean="0"/>
              <a:t> to </a:t>
            </a:r>
            <a:r>
              <a:rPr lang="en-GB" i="1" dirty="0" smtClean="0"/>
              <a:t>l</a:t>
            </a:r>
            <a:r>
              <a:rPr lang="en-GB" dirty="0" smtClean="0"/>
              <a:t> known as shadow rays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“Bias” ray start to avoid self shadowing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1760" y="2971800"/>
            <a:ext cx="2579040" cy="300559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002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Shadows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shadows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Find an intersection</a:t>
            </a:r>
          </a:p>
          <a:p>
            <a:r>
              <a:rPr lang="en-US" dirty="0" smtClean="0"/>
              <a:t>For each light</a:t>
            </a:r>
          </a:p>
          <a:p>
            <a:pPr lvl="1"/>
            <a:r>
              <a:rPr lang="en-US" dirty="0" smtClean="0"/>
              <a:t>Compute lighting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Shadows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Find an intersection</a:t>
            </a:r>
          </a:p>
          <a:p>
            <a:r>
              <a:rPr lang="en-US" dirty="0" smtClean="0"/>
              <a:t>For each light</a:t>
            </a:r>
          </a:p>
          <a:p>
            <a:pPr lvl="1"/>
            <a:r>
              <a:rPr lang="en-US" dirty="0" smtClean="0"/>
              <a:t>Cast a shadow ray</a:t>
            </a:r>
          </a:p>
          <a:p>
            <a:pPr lvl="1"/>
            <a:r>
              <a:rPr lang="en-US" dirty="0" smtClean="0"/>
              <a:t>If visible, compute lighting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094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Rasterization Shadows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Render </a:t>
            </a:r>
            <a:r>
              <a:rPr lang="en-US" i="1" dirty="0" smtClean="0"/>
              <a:t>Shadow Map</a:t>
            </a:r>
            <a:endParaRPr lang="en-US" dirty="0" smtClean="0"/>
          </a:p>
          <a:p>
            <a:pPr lvl="1"/>
            <a:r>
              <a:rPr lang="en-US" dirty="0" smtClean="0"/>
              <a:t>Image from the light</a:t>
            </a:r>
          </a:p>
          <a:p>
            <a:pPr lvl="1"/>
            <a:r>
              <a:rPr lang="en-US" dirty="0" smtClean="0"/>
              <a:t>Record depth of closest object </a:t>
            </a:r>
            <a:br>
              <a:rPr lang="en-US" dirty="0" smtClean="0"/>
            </a:br>
            <a:r>
              <a:rPr lang="en-US" dirty="0" smtClean="0"/>
              <a:t>along each ray</a:t>
            </a:r>
          </a:p>
          <a:p>
            <a:r>
              <a:rPr lang="en-US" dirty="0" smtClean="0"/>
              <a:t>Use a shadow map</a:t>
            </a:r>
          </a:p>
          <a:p>
            <a:pPr lvl="1"/>
            <a:r>
              <a:rPr lang="en-US" dirty="0" smtClean="0"/>
              <a:t>Render a pixel/fragment</a:t>
            </a:r>
          </a:p>
          <a:p>
            <a:pPr lvl="1"/>
            <a:r>
              <a:rPr lang="en-US" dirty="0" smtClean="0"/>
              <a:t>Transform to light p/</a:t>
            </a:r>
            <a:r>
              <a:rPr lang="en-US" dirty="0" err="1" smtClean="0"/>
              <a:t>rojection</a:t>
            </a:r>
            <a:endParaRPr lang="en-US" dirty="0" smtClean="0"/>
          </a:p>
          <a:p>
            <a:pPr lvl="1"/>
            <a:r>
              <a:rPr lang="en-US" dirty="0" smtClean="0"/>
              <a:t>Is pixel farther away</a:t>
            </a:r>
          </a:p>
          <a:p>
            <a:pPr lvl="1"/>
            <a:r>
              <a:rPr lang="en-US" dirty="0" smtClean="0"/>
              <a:t>Bias to avoid self shadowing</a:t>
            </a:r>
            <a:endParaRPr lang="en-U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192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2672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8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GB" smtClean="0"/>
              <a:t>The Dark Side of the Trees - Gilles Tran, Spheres - Martin K. B.</a:t>
            </a: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13794CB-B8B7-D248-8319-AF7E99739F4A}" type="slidenum">
              <a:rPr lang="en-GB"/>
              <a:pPr/>
              <a:t>7</a:t>
            </a:fld>
            <a:endParaRPr lang="en-GB"/>
          </a:p>
        </p:txBody>
      </p:sp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313954"/>
            <a:ext cx="8709120" cy="1064272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 smtClean="0"/>
              <a:t>Reflection</a:t>
            </a:r>
            <a:endParaRPr lang="en-GB" dirty="0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1448"/>
            <a:ext cx="8228160" cy="4447187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Mirror-like reflection of </a:t>
            </a:r>
            <a:r>
              <a:rPr lang="en-GB" dirty="0" smtClean="0"/>
              <a:t>light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Total </a:t>
            </a:r>
            <a:r>
              <a:rPr lang="en-GB" dirty="0" err="1" smtClean="0"/>
              <a:t>color</a:t>
            </a:r>
            <a:r>
              <a:rPr lang="en-GB" dirty="0" smtClean="0"/>
              <a:t> = diffuse + specular + reflection</a:t>
            </a:r>
            <a:endParaRPr lang="en-GB" dirty="0"/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>
            <a:off x="465121" y="2768995"/>
            <a:ext cx="8210880" cy="3479405"/>
            <a:chOff x="323" y="1700"/>
            <a:chExt cx="5702" cy="2416"/>
          </a:xfrm>
        </p:grpSpPr>
        <p:pic>
          <p:nvPicPr>
            <p:cNvPr id="30724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3" y="1700"/>
              <a:ext cx="199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30725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04" y="1700"/>
              <a:ext cx="3222" cy="241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3365631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30D61924-DE18-1642-97C6-7117DC551BAB}" type="slidenum">
              <a:rPr lang="en-GB"/>
              <a:pPr/>
              <a:t>8</a:t>
            </a:fld>
            <a:endParaRPr lang="en-GB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07360" y="313954"/>
            <a:ext cx="8709120" cy="1064272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GB" dirty="0" smtClean="0"/>
              <a:t>Ray Tracing Reflection</a:t>
            </a:r>
            <a:endParaRPr lang="en-GB" dirty="0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6481" y="1601448"/>
            <a:ext cx="8228160" cy="4447187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Viewer </a:t>
            </a:r>
            <a:r>
              <a:rPr lang="en-GB" dirty="0"/>
              <a:t>looking in direction </a:t>
            </a:r>
            <a:r>
              <a:rPr lang="en-GB" b="1" i="1" dirty="0"/>
              <a:t>d </a:t>
            </a:r>
            <a:r>
              <a:rPr lang="en-GB" i="1" dirty="0" smtClean="0"/>
              <a:t>sees whatever the viewer “below” the surface sees looking in direction</a:t>
            </a:r>
            <a:r>
              <a:rPr lang="en-GB" b="1" i="1" dirty="0" smtClean="0"/>
              <a:t> </a:t>
            </a:r>
            <a:r>
              <a:rPr lang="en-GB" b="1" i="1" dirty="0"/>
              <a:t>r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In the real world 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Energy loss on the bounce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/>
              <a:t>Loss different for different </a:t>
            </a:r>
            <a:r>
              <a:rPr lang="en-GB" dirty="0" err="1" smtClean="0"/>
              <a:t>colors</a:t>
            </a:r>
            <a:endParaRPr lang="en-GB" dirty="0" smtClean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New ray</a:t>
            </a:r>
          </a:p>
          <a:p>
            <a:pPr lvl="1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GB" dirty="0" smtClean="0"/>
              <a:t>Start on surface, in reflection direction</a:t>
            </a:r>
            <a:endParaRPr lang="en-GB" dirty="0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3200400"/>
            <a:ext cx="3461760" cy="23834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478779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Ray Traced 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 bounces or contribution</a:t>
            </a:r>
            <a:endParaRPr lang="en-US" dirty="0"/>
          </a:p>
        </p:txBody>
      </p:sp>
      <p:pic>
        <p:nvPicPr>
          <p:cNvPr id="4" name="Picture 4" descr="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90800"/>
            <a:ext cx="3148013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90800"/>
            <a:ext cx="3148013" cy="210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7" y="2590800"/>
            <a:ext cx="3148013" cy="210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16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16220</TotalTime>
  <Words>628</Words>
  <Application>Microsoft Macintosh PowerPoint</Application>
  <PresentationFormat>On-screen Show (4:3)</PresentationFormat>
  <Paragraphs>160</Paragraphs>
  <Slides>35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Advanced Effects</vt:lpstr>
      <vt:lpstr>General Approach</vt:lpstr>
      <vt:lpstr>Shadows</vt:lpstr>
      <vt:lpstr>Ray Traced Shadows</vt:lpstr>
      <vt:lpstr>Adding Shadows</vt:lpstr>
      <vt:lpstr>Rasterization Shadows</vt:lpstr>
      <vt:lpstr>Reflection</vt:lpstr>
      <vt:lpstr>Ray Tracing Reflection</vt:lpstr>
      <vt:lpstr>Ray Traced Reflection</vt:lpstr>
      <vt:lpstr>Rasterized Distant Reflection</vt:lpstr>
      <vt:lpstr>Environment Mapping</vt:lpstr>
      <vt:lpstr>Ray Tracing vs. Environment Mapping</vt:lpstr>
      <vt:lpstr>Ray Tracing vs. Environment Mapping</vt:lpstr>
      <vt:lpstr>Refraction</vt:lpstr>
      <vt:lpstr>Side</vt:lpstr>
      <vt:lpstr>Top</vt:lpstr>
      <vt:lpstr>PowerPoint Presentation</vt:lpstr>
      <vt:lpstr>Calculating Refraction Vector</vt:lpstr>
      <vt:lpstr>Calculating Refraction Vector</vt:lpstr>
      <vt:lpstr>Calculating Refraction Vector</vt:lpstr>
      <vt:lpstr>Refraction by Wavelength</vt:lpstr>
      <vt:lpstr>Refraction Mapping</vt:lpstr>
      <vt:lpstr>Alpha blending</vt:lpstr>
      <vt:lpstr>Refinements</vt:lpstr>
      <vt:lpstr>Refraction and a</vt:lpstr>
      <vt:lpstr>Motion Blur</vt:lpstr>
      <vt:lpstr>Ray Traced Motion Blur</vt:lpstr>
      <vt:lpstr>Rasterized Motion</vt:lpstr>
      <vt:lpstr>Depth of Field</vt:lpstr>
      <vt:lpstr>Pinhole Lens</vt:lpstr>
      <vt:lpstr>Lens Model</vt:lpstr>
      <vt:lpstr>Real Lens</vt:lpstr>
      <vt:lpstr>Lens Model</vt:lpstr>
      <vt:lpstr>Ray Traced DOF</vt:lpstr>
      <vt:lpstr>Rasterized DOF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CMSC 635 Advanced Computer Graphics</dc:title>
  <dc:creator> </dc:creator>
  <cp:lastModifiedBy>Marc Olano</cp:lastModifiedBy>
  <cp:revision>258</cp:revision>
  <cp:lastPrinted>2008-11-11T03:10:56Z</cp:lastPrinted>
  <dcterms:created xsi:type="dcterms:W3CDTF">1996-09-30T18:28:10Z</dcterms:created>
  <dcterms:modified xsi:type="dcterms:W3CDTF">2011-11-28T22:53:53Z</dcterms:modified>
</cp:coreProperties>
</file>