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31" r:id="rId2"/>
    <p:sldId id="566" r:id="rId3"/>
    <p:sldId id="565" r:id="rId4"/>
    <p:sldId id="567" r:id="rId5"/>
    <p:sldId id="568" r:id="rId6"/>
    <p:sldId id="548" r:id="rId7"/>
    <p:sldId id="557" r:id="rId8"/>
    <p:sldId id="556" r:id="rId9"/>
    <p:sldId id="549" r:id="rId10"/>
    <p:sldId id="550" r:id="rId11"/>
    <p:sldId id="551" r:id="rId12"/>
    <p:sldId id="558" r:id="rId13"/>
    <p:sldId id="559" r:id="rId14"/>
    <p:sldId id="552" r:id="rId15"/>
    <p:sldId id="553" r:id="rId16"/>
    <p:sldId id="554" r:id="rId17"/>
    <p:sldId id="563" r:id="rId18"/>
    <p:sldId id="564" r:id="rId19"/>
    <p:sldId id="560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FFFF99"/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3640" autoAdjust="0"/>
  </p:normalViewPr>
  <p:slideViewPr>
    <p:cSldViewPr showGuides="1">
      <p:cViewPr varScale="1">
        <p:scale>
          <a:sx n="60" d="100"/>
          <a:sy n="60" d="100"/>
        </p:scale>
        <p:origin x="84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098094DC-C952-4A70-8E10-07EDC9ADCC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6C69296E-CAA7-4038-AF68-2E2E3EFBA5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0452" name="Rectangle 4">
            <a:extLst>
              <a:ext uri="{FF2B5EF4-FFF2-40B4-BE49-F238E27FC236}">
                <a16:creationId xmlns:a16="http://schemas.microsoft.com/office/drawing/2014/main" id="{94B29601-8341-4E5C-B060-16F8EE22D5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0453" name="Rectangle 5">
            <a:extLst>
              <a:ext uri="{FF2B5EF4-FFF2-40B4-BE49-F238E27FC236}">
                <a16:creationId xmlns:a16="http://schemas.microsoft.com/office/drawing/2014/main" id="{07D34AE9-9066-4457-96C1-7838F820EA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DA804A-3635-407B-A90F-B79A2529B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D12D5-9DBC-4FE5-8146-236FBAFEFB8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794E9-BD9E-4631-87B1-4C68FCBB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3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794E9-BD9E-4631-87B1-4C68FCBBE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9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794E9-BD9E-4631-87B1-4C68FCBBE8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794E9-BD9E-4631-87B1-4C68FCBBE8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4C77D6-EF91-4B57-B98A-16777E9BC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E32AF6-B952-4A6B-B3C5-1A114C76E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3B4D8F-CB3D-4A58-BB9A-4E8551B7C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167D1-40CB-45D1-9ED6-FABF11919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026494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8737F3-821F-4848-8C49-48B431D40D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BA6261-028A-4CBF-A5D1-CE87E6AA9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C077B9-A116-461E-8404-3857515FD9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7560-157A-431A-B4F6-571901995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546702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94719C-0041-4054-A8AD-0C3B85B7E2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E4EBA4-DAA1-43C5-9CD8-D00BDC07E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3505BF-769A-4687-9337-F22C46F96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8553-BB7D-4D7A-A271-C94876DAF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840415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5F31E6-743E-4A45-8BBA-5608F7877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720B39-9A80-4AD8-81FC-BFB7F350A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C31D32-5F35-4A0B-AF0C-C46531283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9DF32-BE1F-438A-888A-75B8F5E7F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919775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1312FC-587F-44F5-B968-DE686B4C5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7CBCD8-259B-4F56-9D96-CCD0DF5F9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631837-F0FE-4E6A-A338-4B59533D2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30CEA-485A-478B-8625-524FD38AB3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914808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FCC945-9179-4DCB-90E0-C0189573C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637FDD-09F3-4F3A-B6FE-DF33E5218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06190-D924-4C9C-A440-8E1857AB9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C0C64-0052-4511-B044-062A8D28F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604586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97ED6B-C57D-41E8-8237-C5E3DF5E8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9F5F7C-2AEE-40B3-A4B5-4055E0517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F94791-5B5B-4760-8211-CCB051E4C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755F-2C67-4AD1-8D17-DFC8597DE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138329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167E09-A0C6-4264-8F48-4DCF3B868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9EBEC9-C99D-4219-B8EA-0963B2129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00A46D-4ED3-4C48-A889-D429B2C8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997D-73C1-4A4C-9959-2D3F57F6D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352003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81344F-99CD-44EC-BE5C-60F84D08E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19AC57-6027-48DE-851A-D690E2541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8BE044-0F03-40B5-BA13-F29FBAC331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0845-9714-4ED0-92CC-4E45F97A5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255924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4B6B2B-214E-4DB9-A685-E77136611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BD3930-EF0C-4B57-AF9D-929C30F12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91389B-86DC-41B1-850B-2C82C7376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660AB-39FD-4DCA-BA98-0F02589CD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28019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AE152-89C6-4332-830E-73F8E4FB8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67E1F-3118-4CB4-988E-ACD64326D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1E9EB0-0D4A-4DF9-B647-2F128DDE09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30E84-C92A-4112-838A-3DBE39DB1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612950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530F9-A8A7-45C8-9FDD-D46729DC8C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7EE2F9-270D-4F62-B777-F77764833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2225C-E27A-4439-9885-09CCD8087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64EA-B45C-4018-9771-AB09CEAF7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745769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15D3B2-5905-41DC-9CEF-AD6756210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DBB792-8F46-4AF6-8DE0-1C15384EB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DC69DC-3594-476F-830D-2EF5F704ED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BE8832-FAB8-41E6-BBB9-98B2C78DE5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764946-0237-46DA-B961-D8A104D750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331449-5924-4E89-A872-25510DFB0F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~lomonaco" TargetMode="External"/><Relationship Id="rId2" Type="http://schemas.openxmlformats.org/officeDocument/2006/relationships/hyperlink" Target="mailto:Lomonaco@UMB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0.bin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image" Target="../media/image2.wmf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oleObject" Target="../embeddings/oleObject1.bin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e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emf"/><Relationship Id="rId3" Type="http://schemas.openxmlformats.org/officeDocument/2006/relationships/image" Target="../media/image26.wmf"/><Relationship Id="rId7" Type="http://schemas.openxmlformats.org/officeDocument/2006/relationships/image" Target="../media/image28.emf"/><Relationship Id="rId12" Type="http://schemas.openxmlformats.org/officeDocument/2006/relationships/oleObject" Target="../embeddings/oleObject30.bin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e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ext Box 2">
            <a:extLst>
              <a:ext uri="{FF2B5EF4-FFF2-40B4-BE49-F238E27FC236}">
                <a16:creationId xmlns:a16="http://schemas.microsoft.com/office/drawing/2014/main" id="{AD32BDB6-7D48-46B1-81F5-F7530FC42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60659"/>
            <a:ext cx="8534400" cy="20145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Samuel J. Lomonaco, Jr.</a:t>
            </a:r>
            <a:endParaRPr lang="en-US" altLang="en-US" sz="3600" b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eaLnBrk="1" hangingPunct="1">
              <a:defRPr/>
            </a:pPr>
            <a:r>
              <a:rPr lang="en-US" alt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Dept. of Computer Science &amp; Electrical Engineering</a:t>
            </a:r>
          </a:p>
          <a:p>
            <a:pPr algn="ctr" eaLnBrk="1" hangingPunct="1">
              <a:defRPr/>
            </a:pPr>
            <a:r>
              <a:rPr lang="en-US" alt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University of Maryland, Baltimore County</a:t>
            </a:r>
          </a:p>
          <a:p>
            <a:pPr algn="ctr" eaLnBrk="1" hangingPunct="1">
              <a:defRPr/>
            </a:pPr>
            <a:r>
              <a:rPr lang="en-US" alt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Baltimore, MD  21250</a:t>
            </a:r>
          </a:p>
          <a:p>
            <a:pPr algn="ctr" eaLnBrk="1" hangingPunct="1">
              <a:defRPr/>
            </a:pPr>
            <a:r>
              <a:rPr lang="en-US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Email: 	      </a:t>
            </a:r>
            <a:r>
              <a:rPr lang="en-US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hlinkClick r:id="rId2"/>
              </a:rPr>
              <a:t>Lomonaco@UMBC.EDU</a:t>
            </a:r>
            <a:br>
              <a:rPr lang="en-US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en-US" alt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WebPage</a:t>
            </a:r>
            <a:r>
              <a:rPr lang="en-US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:   </a:t>
            </a:r>
            <a:r>
              <a:rPr lang="en-US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hlinkClick r:id="rId3"/>
              </a:rPr>
              <a:t>http://www.csee.umbc.edu/~lomonaco</a:t>
            </a:r>
            <a:endParaRPr lang="en-US" altLang="en-US" b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AD4C3EE1-53DE-4A9D-BE0F-C60CD8B6B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7432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0"/>
          </a:p>
        </p:txBody>
      </p:sp>
      <p:sp>
        <p:nvSpPr>
          <p:cNvPr id="327686" name="Text Box 6">
            <a:extLst>
              <a:ext uri="{FF2B5EF4-FFF2-40B4-BE49-F238E27FC236}">
                <a16:creationId xmlns:a16="http://schemas.microsoft.com/office/drawing/2014/main" id="{C15DD8B4-2736-4F2A-8682-ADE6D6A2D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217381"/>
            <a:ext cx="8534400" cy="1200329"/>
          </a:xfrm>
          <a:prstGeom prst="rect">
            <a:avLst/>
          </a:prstGeom>
          <a:solidFill>
            <a:srgbClr val="FFFF99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Simon’s	 Algorithm</a:t>
            </a:r>
          </a:p>
        </p:txBody>
      </p:sp>
      <p:pic>
        <p:nvPicPr>
          <p:cNvPr id="3079" name="Picture 7" descr="images">
            <a:extLst>
              <a:ext uri="{FF2B5EF4-FFF2-40B4-BE49-F238E27FC236}">
                <a16:creationId xmlns:a16="http://schemas.microsoft.com/office/drawing/2014/main" id="{1FC2374B-B955-49A6-914B-7BD5D0000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8EADD"/>
              </a:clrFrom>
              <a:clrTo>
                <a:srgbClr val="E8EAD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674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E3AEFE-0F3F-4ECE-ACC2-12707A56A778}"/>
              </a:ext>
            </a:extLst>
          </p:cNvPr>
          <p:cNvSpPr txBox="1"/>
          <p:nvPr/>
        </p:nvSpPr>
        <p:spPr>
          <a:xfrm>
            <a:off x="952500" y="342682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All unitary transformations are reversible actions.  So, before continuing, we need to know how to implement a non-reversible Boolean function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0FFDBBD-0E7F-4A19-8257-5604EB8AB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250070"/>
              </p:ext>
            </p:extLst>
          </p:nvPr>
        </p:nvGraphicFramePr>
        <p:xfrm>
          <a:off x="2898849" y="2235200"/>
          <a:ext cx="36449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640" imgH="1193760" progId="Equation.DSMT4">
                  <p:embed/>
                </p:oleObj>
              </mc:Choice>
              <mc:Fallback>
                <p:oleObj name="Equation" r:id="rId2" imgW="364464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98849" y="2235200"/>
                        <a:ext cx="364490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FACDA4-40E1-41E4-BE80-B01BF789ED65}"/>
              </a:ext>
            </a:extLst>
          </p:cNvPr>
          <p:cNvSpPr txBox="1"/>
          <p:nvPr/>
        </p:nvSpPr>
        <p:spPr>
          <a:xfrm>
            <a:off x="952500" y="3397102"/>
            <a:ext cx="7658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This can be done by enlarging 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g</a:t>
            </a:r>
            <a:r>
              <a:rPr lang="en-US" dirty="0">
                <a:latin typeface="+mn-lt"/>
              </a:rPr>
              <a:t>  to the reversible function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198F52C-FC97-457C-AE4D-9D309DD69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58311"/>
              </p:ext>
            </p:extLst>
          </p:nvPr>
        </p:nvGraphicFramePr>
        <p:xfrm>
          <a:off x="1597099" y="4590902"/>
          <a:ext cx="6248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48160" imgH="1244520" progId="Equation.DSMT4">
                  <p:embed/>
                </p:oleObj>
              </mc:Choice>
              <mc:Fallback>
                <p:oleObj name="Equation" r:id="rId4" imgW="62481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7099" y="4590902"/>
                        <a:ext cx="62484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F35B2C2-1EF0-4523-AD1C-02587704C6D2}"/>
              </a:ext>
            </a:extLst>
          </p:cNvPr>
          <p:cNvSpPr txBox="1"/>
          <p:nvPr/>
        </p:nvSpPr>
        <p:spPr>
          <a:xfrm>
            <a:off x="1047750" y="5943600"/>
            <a:ext cx="765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 “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+</a:t>
            </a:r>
            <a:r>
              <a:rPr lang="en-US" dirty="0">
                <a:latin typeface="+mn-lt"/>
              </a:rPr>
              <a:t>” denotes bitwise addition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mod 2</a:t>
            </a:r>
            <a:r>
              <a:rPr lang="en-US" dirty="0">
                <a:latin typeface="+mn-lt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47603275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10AD85D-C3ED-4554-8172-8E8E3450EC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81147"/>
              </p:ext>
            </p:extLst>
          </p:nvPr>
        </p:nvGraphicFramePr>
        <p:xfrm>
          <a:off x="1676400" y="1905000"/>
          <a:ext cx="56007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00520" imgH="1117440" progId="Equation.DSMT4">
                  <p:embed/>
                </p:oleObj>
              </mc:Choice>
              <mc:Fallback>
                <p:oleObj name="Equation" r:id="rId2" imgW="56005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76400" y="1905000"/>
                        <a:ext cx="56007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D54C86-67F3-4381-B3DA-F5C2E550FE5A}"/>
              </a:ext>
            </a:extLst>
          </p:cNvPr>
          <p:cNvSpPr txBox="1"/>
          <p:nvPr/>
        </p:nvSpPr>
        <p:spPr>
          <a:xfrm>
            <a:off x="914400" y="609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Thus, the Boolean function 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f</a:t>
            </a:r>
            <a:r>
              <a:rPr lang="en-US" dirty="0">
                <a:latin typeface="+mn-lt"/>
              </a:rPr>
              <a:t>  can be implemented as the unitary transformation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440155-6EE7-4123-9501-0164B70BC278}"/>
              </a:ext>
            </a:extLst>
          </p:cNvPr>
          <p:cNvSpPr txBox="1"/>
          <p:nvPr/>
        </p:nvSpPr>
        <p:spPr>
          <a:xfrm>
            <a:off x="990600" y="5638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Exercise:  Find the inverse of the above unitary transformation.  Hint: Compute        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D907662-5403-4467-A5B1-62A6156A4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541610"/>
              </p:ext>
            </p:extLst>
          </p:nvPr>
        </p:nvGraphicFramePr>
        <p:xfrm>
          <a:off x="7696200" y="6085727"/>
          <a:ext cx="609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583920" progId="Equation.DSMT4">
                  <p:embed/>
                </p:oleObj>
              </mc:Choice>
              <mc:Fallback>
                <p:oleObj name="Equation" r:id="rId4" imgW="609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96200" y="6085727"/>
                        <a:ext cx="6096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B642CDE8-627C-4486-9EE0-C3C49F157E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540" y="3200400"/>
            <a:ext cx="7678119" cy="212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8846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2A1872-F61F-4612-A617-EEDE532C0B2F}"/>
              </a:ext>
            </a:extLst>
          </p:cNvPr>
          <p:cNvSpPr txBox="1"/>
          <p:nvPr/>
        </p:nvSpPr>
        <p:spPr>
          <a:xfrm>
            <a:off x="838200" y="5334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In preparation for our description of Simon’s algorithm, we proceed to implement the oracle      as a unitary transformation         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BB1C8DC-0778-4D13-AC1F-81EC13A2A0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18986"/>
              </p:ext>
            </p:extLst>
          </p:nvPr>
        </p:nvGraphicFramePr>
        <p:xfrm>
          <a:off x="2127250" y="1486595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160" imgH="431640" progId="Equation.DSMT4">
                  <p:embed/>
                </p:oleObj>
              </mc:Choice>
              <mc:Fallback>
                <p:oleObj name="Equation" r:id="rId2" imgW="317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27250" y="1486595"/>
                        <a:ext cx="317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ABD2DD0-31A4-4CC9-AAEF-CF4998064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927264"/>
              </p:ext>
            </p:extLst>
          </p:nvPr>
        </p:nvGraphicFramePr>
        <p:xfrm>
          <a:off x="7391400" y="1435795"/>
          <a:ext cx="49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00" imgH="533160" progId="Equation.DSMT4">
                  <p:embed/>
                </p:oleObj>
              </mc:Choice>
              <mc:Fallback>
                <p:oleObj name="Equation" r:id="rId4" imgW="4950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91400" y="1435795"/>
                        <a:ext cx="495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4BE440-624F-487E-87BC-B46DD965B44E}"/>
              </a:ext>
            </a:extLst>
          </p:cNvPr>
          <p:cNvSpPr txBox="1"/>
          <p:nvPr/>
        </p:nvSpPr>
        <p:spPr>
          <a:xfrm>
            <a:off x="861237" y="229757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Let         be the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baseline="30000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- D Hilbert space with orthonormal basis                         , and let 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U</a:t>
            </a:r>
            <a:r>
              <a:rPr lang="en-US" baseline="-2500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 denote the unitary transformation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5511B11-9C07-4A1C-A95C-10B63E09E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995522"/>
              </p:ext>
            </p:extLst>
          </p:nvPr>
        </p:nvGraphicFramePr>
        <p:xfrm>
          <a:off x="1774825" y="2347396"/>
          <a:ext cx="571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533160" progId="Equation.DSMT4">
                  <p:embed/>
                </p:oleObj>
              </mc:Choice>
              <mc:Fallback>
                <p:oleObj name="Equation" r:id="rId6" imgW="571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74825" y="2347396"/>
                        <a:ext cx="571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49A48EF-3277-4E41-8D6E-F7297C6BB8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422667"/>
              </p:ext>
            </p:extLst>
          </p:nvPr>
        </p:nvGraphicFramePr>
        <p:xfrm>
          <a:off x="4267200" y="2667000"/>
          <a:ext cx="2095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95200" imgH="660240" progId="Equation.DSMT4">
                  <p:embed/>
                </p:oleObj>
              </mc:Choice>
              <mc:Fallback>
                <p:oleObj name="Equation" r:id="rId8" imgW="20952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667000"/>
                        <a:ext cx="20955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706B5F2-01E0-4880-8E0E-C85DB5EC4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913990"/>
              </p:ext>
            </p:extLst>
          </p:nvPr>
        </p:nvGraphicFramePr>
        <p:xfrm>
          <a:off x="1936750" y="3810000"/>
          <a:ext cx="5575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74960" imgH="1117440" progId="Equation.DSMT4">
                  <p:embed/>
                </p:oleObj>
              </mc:Choice>
              <mc:Fallback>
                <p:oleObj name="Equation" r:id="rId10" imgW="55749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36750" y="3810000"/>
                        <a:ext cx="55753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748D9CD-802B-4383-AC06-14DF273A96E0}"/>
              </a:ext>
            </a:extLst>
          </p:cNvPr>
          <p:cNvSpPr txBox="1"/>
          <p:nvPr/>
        </p:nvSpPr>
        <p:spPr>
          <a:xfrm>
            <a:off x="838200" y="5029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 “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+</a:t>
            </a:r>
            <a:r>
              <a:rPr lang="en-US" dirty="0">
                <a:latin typeface="+mn-lt"/>
              </a:rPr>
              <a:t>” denotes vector addition in       .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37F1E36-60DB-4128-9CFD-BBFB7E9EA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049475"/>
              </p:ext>
            </p:extLst>
          </p:nvPr>
        </p:nvGraphicFramePr>
        <p:xfrm>
          <a:off x="7315200" y="5017766"/>
          <a:ext cx="50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07960" imgH="533160" progId="Equation.DSMT4">
                  <p:embed/>
                </p:oleObj>
              </mc:Choice>
              <mc:Fallback>
                <p:oleObj name="Equation" r:id="rId12" imgW="507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15200" y="5017766"/>
                        <a:ext cx="50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579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0449AA-BD75-4369-9F96-85BC1418B619}"/>
              </a:ext>
            </a:extLst>
          </p:cNvPr>
          <p:cNvSpPr txBox="1"/>
          <p:nvPr/>
        </p:nvSpPr>
        <p:spPr>
          <a:xfrm>
            <a:off x="2514600" y="76200"/>
            <a:ext cx="44196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E3C3C-5B42-48BE-BBCE-DA233E4419D8}"/>
              </a:ext>
            </a:extLst>
          </p:cNvPr>
          <p:cNvSpPr txBox="1"/>
          <p:nvPr/>
        </p:nvSpPr>
        <p:spPr>
          <a:xfrm>
            <a:off x="381000" y="140083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0.  Initialize by preparing the state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4A3476-49FC-4DDD-8C2C-6940B3C4A6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06923"/>
              </p:ext>
            </p:extLst>
          </p:nvPr>
        </p:nvGraphicFramePr>
        <p:xfrm>
          <a:off x="2362200" y="1981200"/>
          <a:ext cx="3924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24000" imgH="571320" progId="Equation.DSMT4">
                  <p:embed/>
                </p:oleObj>
              </mc:Choice>
              <mc:Fallback>
                <p:oleObj name="Equation" r:id="rId2" imgW="39240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2200" y="1981200"/>
                        <a:ext cx="3924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8753EE-3273-49E5-BE3C-3F7A50810330}"/>
              </a:ext>
            </a:extLst>
          </p:cNvPr>
          <p:cNvSpPr txBox="1"/>
          <p:nvPr/>
        </p:nvSpPr>
        <p:spPr>
          <a:xfrm>
            <a:off x="416442" y="2798177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1.  Apply the Hadamard transform               to obtain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5F154DB-165A-445B-A92B-A4DECF719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55233"/>
              </p:ext>
            </p:extLst>
          </p:nvPr>
        </p:nvGraphicFramePr>
        <p:xfrm>
          <a:off x="7198242" y="2826530"/>
          <a:ext cx="172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920" imgH="431640" progId="Equation.DSMT4">
                  <p:embed/>
                </p:oleObj>
              </mc:Choice>
              <mc:Fallback>
                <p:oleObj name="Equation" r:id="rId4" imgW="1726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8242" y="2826530"/>
                        <a:ext cx="17272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2F4C13F-9A52-4FFD-A63D-067BAFF12B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61586"/>
              </p:ext>
            </p:extLst>
          </p:nvPr>
        </p:nvGraphicFramePr>
        <p:xfrm>
          <a:off x="1508642" y="3638036"/>
          <a:ext cx="65024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502320" imgH="1155600" progId="Equation.DSMT4">
                  <p:embed/>
                </p:oleObj>
              </mc:Choice>
              <mc:Fallback>
                <p:oleObj name="Equation" r:id="rId6" imgW="65023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08642" y="3638036"/>
                        <a:ext cx="65024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6149167-12C8-4D93-B1EA-E73526052168}"/>
              </a:ext>
            </a:extLst>
          </p:cNvPr>
          <p:cNvSpPr txBox="1"/>
          <p:nvPr/>
        </p:nvSpPr>
        <p:spPr>
          <a:xfrm>
            <a:off x="428847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2. Apply 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U</a:t>
            </a:r>
            <a:r>
              <a:rPr lang="en-US" baseline="-2500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dirty="0">
                <a:latin typeface="+mn-lt"/>
              </a:rPr>
              <a:t>  to obtain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8D26B21-5454-44FA-BED9-4288CF5400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293379"/>
              </p:ext>
            </p:extLst>
          </p:nvPr>
        </p:nvGraphicFramePr>
        <p:xfrm>
          <a:off x="2184991" y="5422900"/>
          <a:ext cx="53721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71920" imgH="1155600" progId="Equation.DSMT4">
                  <p:embed/>
                </p:oleObj>
              </mc:Choice>
              <mc:Fallback>
                <p:oleObj name="Equation" r:id="rId8" imgW="53719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84991" y="5422900"/>
                        <a:ext cx="53721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14605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7CCB9A-CBFB-4F25-B62B-A175AB216778}"/>
              </a:ext>
            </a:extLst>
          </p:cNvPr>
          <p:cNvSpPr txBox="1"/>
          <p:nvPr/>
        </p:nvSpPr>
        <p:spPr>
          <a:xfrm>
            <a:off x="1029586" y="1143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2. Apply 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U</a:t>
            </a:r>
            <a:r>
              <a:rPr lang="en-US" baseline="-2500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dirty="0">
                <a:latin typeface="+mn-lt"/>
              </a:rPr>
              <a:t>  to obtain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7A8DA9F-A273-4E19-A166-5B5EB13140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287744"/>
              </p:ext>
            </p:extLst>
          </p:nvPr>
        </p:nvGraphicFramePr>
        <p:xfrm>
          <a:off x="2553586" y="1689100"/>
          <a:ext cx="53721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71920" imgH="1155600" progId="Equation.DSMT4">
                  <p:embed/>
                </p:oleObj>
              </mc:Choice>
              <mc:Fallback>
                <p:oleObj name="Equation" r:id="rId2" imgW="5371920" imgH="1155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8D26B21-5454-44FA-BED9-4288CF5400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53586" y="1689100"/>
                        <a:ext cx="53721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23E374-1DB5-443C-9A43-A67389B9E100}"/>
              </a:ext>
            </a:extLst>
          </p:cNvPr>
          <p:cNvSpPr txBox="1"/>
          <p:nvPr/>
        </p:nvSpPr>
        <p:spPr>
          <a:xfrm>
            <a:off x="1676400" y="76200"/>
            <a:ext cx="59436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39EA0-7AD5-4E5A-97CE-CE8075542C98}"/>
              </a:ext>
            </a:extLst>
          </p:cNvPr>
          <p:cNvSpPr txBox="1"/>
          <p:nvPr/>
        </p:nvSpPr>
        <p:spPr>
          <a:xfrm>
            <a:off x="914400" y="3540761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2’. Measure the right register to obtain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EF0AED4-A89D-494C-A977-38C22318F3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920729"/>
              </p:ext>
            </p:extLst>
          </p:nvPr>
        </p:nvGraphicFramePr>
        <p:xfrm>
          <a:off x="1846964" y="4084360"/>
          <a:ext cx="5715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5000" imgH="1002960" progId="Equation.DSMT4">
                  <p:embed/>
                </p:oleObj>
              </mc:Choice>
              <mc:Fallback>
                <p:oleObj name="Equation" r:id="rId4" imgW="571500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6964" y="4084360"/>
                        <a:ext cx="57150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BB3D15-4A5E-4524-B73C-E98F4629379C}"/>
              </a:ext>
            </a:extLst>
          </p:cNvPr>
          <p:cNvSpPr txBox="1"/>
          <p:nvPr/>
        </p:nvSpPr>
        <p:spPr>
          <a:xfrm>
            <a:off x="2286000" y="508766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j</a:t>
            </a:r>
            <a:r>
              <a:rPr lang="en-US" baseline="-25000" dirty="0">
                <a:solidFill>
                  <a:srgbClr val="C00000"/>
                </a:solidFill>
                <a:latin typeface="+mn-lt"/>
              </a:rPr>
              <a:t>0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&lt; j</a:t>
            </a:r>
            <a:r>
              <a:rPr lang="en-US" baseline="-25000" dirty="0">
                <a:solidFill>
                  <a:srgbClr val="C00000"/>
                </a:solidFill>
                <a:latin typeface="+mn-lt"/>
              </a:rPr>
              <a:t>0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+a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3526953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6E2BE-4AD6-4E63-93A6-9F988C2122E3}"/>
              </a:ext>
            </a:extLst>
          </p:cNvPr>
          <p:cNvSpPr txBox="1"/>
          <p:nvPr/>
        </p:nvSpPr>
        <p:spPr>
          <a:xfrm>
            <a:off x="1676400" y="76200"/>
            <a:ext cx="59436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ECBF1C-52F6-4520-AA2A-AEE10CC4E8B1}"/>
              </a:ext>
            </a:extLst>
          </p:cNvPr>
          <p:cNvSpPr txBox="1"/>
          <p:nvPr/>
        </p:nvSpPr>
        <p:spPr>
          <a:xfrm>
            <a:off x="685800" y="838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2’. Measure the right register to obtain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2BA8500-8DE0-487B-AFEF-765BAC941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450336"/>
              </p:ext>
            </p:extLst>
          </p:nvPr>
        </p:nvGraphicFramePr>
        <p:xfrm>
          <a:off x="1676400" y="1361420"/>
          <a:ext cx="5943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43600" imgH="1002960" progId="Equation.DSMT4">
                  <p:embed/>
                </p:oleObj>
              </mc:Choice>
              <mc:Fallback>
                <p:oleObj name="Equation" r:id="rId2" imgW="5943600" imgH="1002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EF0AED4-A89D-494C-A977-38C22318F3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76400" y="1361420"/>
                        <a:ext cx="5943600" cy="1003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19DC943-7695-422B-95E1-4561C07044D3}"/>
              </a:ext>
            </a:extLst>
          </p:cNvPr>
          <p:cNvSpPr txBox="1"/>
          <p:nvPr/>
        </p:nvSpPr>
        <p:spPr>
          <a:xfrm>
            <a:off x="609600" y="236472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3. Apply the Hadamard transform to the left register qubits to obtain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9DBF38C-A600-43C6-AAAD-403A232860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807824"/>
              </p:ext>
            </p:extLst>
          </p:nvPr>
        </p:nvGraphicFramePr>
        <p:xfrm>
          <a:off x="762000" y="3539174"/>
          <a:ext cx="81518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05840" imgH="3149280" progId="Equation.DSMT4">
                  <p:embed/>
                </p:oleObj>
              </mc:Choice>
              <mc:Fallback>
                <p:oleObj name="Equation" r:id="rId4" imgW="91058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3539174"/>
                        <a:ext cx="8151813" cy="2819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83726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1DB484-6062-4EBB-AA77-BAA849C8AFFD}"/>
              </a:ext>
            </a:extLst>
          </p:cNvPr>
          <p:cNvSpPr txBox="1"/>
          <p:nvPr/>
        </p:nvSpPr>
        <p:spPr>
          <a:xfrm>
            <a:off x="1676400" y="76200"/>
            <a:ext cx="59436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51948-E7BF-48DA-9552-2359FBA0B864}"/>
              </a:ext>
            </a:extLst>
          </p:cNvPr>
          <p:cNvSpPr txBox="1"/>
          <p:nvPr/>
        </p:nvSpPr>
        <p:spPr>
          <a:xfrm>
            <a:off x="457200" y="838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3. Apply the Hadamard transform to the left register qubits to obtain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55C8C04-C7E5-4A79-9803-E6EC479A54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406186"/>
              </p:ext>
            </p:extLst>
          </p:nvPr>
        </p:nvGraphicFramePr>
        <p:xfrm>
          <a:off x="609600" y="2012654"/>
          <a:ext cx="81518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05840" imgH="3149280" progId="Equation.DSMT4">
                  <p:embed/>
                </p:oleObj>
              </mc:Choice>
              <mc:Fallback>
                <p:oleObj name="Equation" r:id="rId3" imgW="9105840" imgH="3149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9DBF38C-A600-43C6-AAAD-403A232860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012654"/>
                        <a:ext cx="8151813" cy="2819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5AC2BF-ED18-4A5B-A0B0-8CCD002793B5}"/>
              </a:ext>
            </a:extLst>
          </p:cNvPr>
          <p:cNvSpPr txBox="1"/>
          <p:nvPr/>
        </p:nvSpPr>
        <p:spPr>
          <a:xfrm>
            <a:off x="533400" y="4953000"/>
            <a:ext cx="8228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But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88BDB9-A7D8-42DD-9F72-E0593DFB2F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747176"/>
              </p:ext>
            </p:extLst>
          </p:nvPr>
        </p:nvGraphicFramePr>
        <p:xfrm>
          <a:off x="1752600" y="5334000"/>
          <a:ext cx="4775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775040" imgH="1066680" progId="Equation.DSMT4">
                  <p:embed/>
                </p:oleObj>
              </mc:Choice>
              <mc:Fallback>
                <p:oleObj name="Equation" r:id="rId5" imgW="477504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5334000"/>
                        <a:ext cx="47752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03B31E5D-AFEF-4B67-B987-6FA46F80D94B}"/>
              </a:ext>
            </a:extLst>
          </p:cNvPr>
          <p:cNvSpPr/>
          <p:nvPr/>
        </p:nvSpPr>
        <p:spPr bwMode="auto">
          <a:xfrm>
            <a:off x="3733800" y="5029200"/>
            <a:ext cx="4572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2917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A51948-E7BF-48DA-9552-2359FBA0B864}"/>
              </a:ext>
            </a:extLst>
          </p:cNvPr>
          <p:cNvSpPr txBox="1"/>
          <p:nvPr/>
        </p:nvSpPr>
        <p:spPr>
          <a:xfrm>
            <a:off x="794931" y="838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3. Apply the Hadamard transform to the left register qubits to obtain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36325E1-A1FD-49F8-ADC2-FBD980A4F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083456"/>
              </p:ext>
            </p:extLst>
          </p:nvPr>
        </p:nvGraphicFramePr>
        <p:xfrm>
          <a:off x="1593850" y="1696092"/>
          <a:ext cx="62611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60760" imgH="1473120" progId="Equation.DSMT4">
                  <p:embed/>
                </p:oleObj>
              </mc:Choice>
              <mc:Fallback>
                <p:oleObj name="Equation" r:id="rId3" imgW="626076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3850" y="1696092"/>
                        <a:ext cx="6261100" cy="1473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CD0E99F-5DF4-4328-93C2-F1A79D9C2E36}"/>
              </a:ext>
            </a:extLst>
          </p:cNvPr>
          <p:cNvSpPr txBox="1"/>
          <p:nvPr/>
        </p:nvSpPr>
        <p:spPr>
          <a:xfrm>
            <a:off x="1676400" y="76200"/>
            <a:ext cx="59436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 (Cont.)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26FF7B-F06D-4A2E-9F23-E287693FE911}"/>
              </a:ext>
            </a:extLst>
          </p:cNvPr>
          <p:cNvSpPr txBox="1"/>
          <p:nvPr/>
        </p:nvSpPr>
        <p:spPr>
          <a:xfrm>
            <a:off x="794931" y="3262945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4. Measure the left register to obtain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1666BDD-B680-4C3A-A79C-663DC0C322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841909"/>
              </p:ext>
            </p:extLst>
          </p:nvPr>
        </p:nvGraphicFramePr>
        <p:xfrm>
          <a:off x="3060700" y="3824773"/>
          <a:ext cx="302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22560" imgH="558720" progId="Equation.DSMT4">
                  <p:embed/>
                </p:oleObj>
              </mc:Choice>
              <mc:Fallback>
                <p:oleObj name="Equation" r:id="rId5" imgW="30225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0700" y="3824773"/>
                        <a:ext cx="3022600" cy="55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934C226-C0A7-4C07-901E-24884EBE9E63}"/>
              </a:ext>
            </a:extLst>
          </p:cNvPr>
          <p:cNvSpPr txBox="1"/>
          <p:nvPr/>
        </p:nvSpPr>
        <p:spPr>
          <a:xfrm>
            <a:off x="794931" y="45720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         is a binary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-tuple such that        _                is a linear equation over                </a:t>
            </a:r>
            <a:r>
              <a:rPr lang="en-US" dirty="0" err="1">
                <a:latin typeface="+mn-lt"/>
              </a:rPr>
              <a:t>satified</a:t>
            </a:r>
            <a:r>
              <a:rPr lang="en-US" dirty="0">
                <a:latin typeface="+mn-lt"/>
              </a:rPr>
              <a:t> by unknown          .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F1569BF-D361-4F82-9D06-D165E066C8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83063"/>
              </p:ext>
            </p:extLst>
          </p:nvPr>
        </p:nvGraphicFramePr>
        <p:xfrm>
          <a:off x="794931" y="5082523"/>
          <a:ext cx="160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00200" imgH="482400" progId="Equation.DSMT4">
                  <p:embed/>
                </p:oleObj>
              </mc:Choice>
              <mc:Fallback>
                <p:oleObj name="Equation" r:id="rId7" imgW="1600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4931" y="5082523"/>
                        <a:ext cx="16002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D35FD96-4489-4B2A-8D7E-20755496F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650395"/>
              </p:ext>
            </p:extLst>
          </p:nvPr>
        </p:nvGraphicFramePr>
        <p:xfrm>
          <a:off x="2090331" y="4566453"/>
          <a:ext cx="596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880" imgH="482400" progId="Equation.DSMT4">
                  <p:embed/>
                </p:oleObj>
              </mc:Choice>
              <mc:Fallback>
                <p:oleObj name="Equation" r:id="rId9" imgW="596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90331" y="4566453"/>
                        <a:ext cx="5969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5AB3D3C-A29B-40D4-938F-A8D9E0818E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13217"/>
              </p:ext>
            </p:extLst>
          </p:nvPr>
        </p:nvGraphicFramePr>
        <p:xfrm>
          <a:off x="6821524" y="5062961"/>
          <a:ext cx="622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22080" imgH="482400" progId="Equation.DSMT4">
                  <p:embed/>
                </p:oleObj>
              </mc:Choice>
              <mc:Fallback>
                <p:oleObj name="Equation" r:id="rId11" imgW="622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21524" y="5062961"/>
                        <a:ext cx="622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9575576-E200-4BCA-882E-391716ED9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313339"/>
              </p:ext>
            </p:extLst>
          </p:nvPr>
        </p:nvGraphicFramePr>
        <p:xfrm>
          <a:off x="4522381" y="5545561"/>
          <a:ext cx="46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342720" progId="Equation.DSMT4">
                  <p:embed/>
                </p:oleObj>
              </mc:Choice>
              <mc:Fallback>
                <p:oleObj name="Equation" r:id="rId13" imgW="4698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22381" y="5545561"/>
                        <a:ext cx="469900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2300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381039-D99D-485E-9AA6-38EC39A926D4}"/>
              </a:ext>
            </a:extLst>
          </p:cNvPr>
          <p:cNvSpPr txBox="1"/>
          <p:nvPr/>
        </p:nvSpPr>
        <p:spPr>
          <a:xfrm>
            <a:off x="1676400" y="76200"/>
            <a:ext cx="59436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597FA7-A439-4DFA-898E-CAF1FC174B4E}"/>
              </a:ext>
            </a:extLst>
          </p:cNvPr>
          <p:cNvSpPr txBox="1"/>
          <p:nvPr/>
        </p:nvSpPr>
        <p:spPr>
          <a:xfrm>
            <a:off x="762000" y="1066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4. Measure the left register to obtain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E430D0-F74B-47A1-8386-71EFCDE62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111447"/>
              </p:ext>
            </p:extLst>
          </p:nvPr>
        </p:nvGraphicFramePr>
        <p:xfrm>
          <a:off x="3027769" y="1628628"/>
          <a:ext cx="302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558720" progId="Equation.DSMT4">
                  <p:embed/>
                </p:oleObj>
              </mc:Choice>
              <mc:Fallback>
                <p:oleObj name="Equation" r:id="rId2" imgW="3022560" imgH="5587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1666BDD-B680-4C3A-A79C-663DC0C322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27769" y="1628628"/>
                        <a:ext cx="3022600" cy="55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0E7C771-4B43-4BC2-92F3-231FBF51DAE0}"/>
              </a:ext>
            </a:extLst>
          </p:cNvPr>
          <p:cNvSpPr txBox="1"/>
          <p:nvPr/>
        </p:nvSpPr>
        <p:spPr>
          <a:xfrm>
            <a:off x="762000" y="2375855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         is a binary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-tuple such that        _                is a linear equation over                </a:t>
            </a:r>
            <a:r>
              <a:rPr lang="en-US" dirty="0" err="1">
                <a:latin typeface="+mn-lt"/>
              </a:rPr>
              <a:t>satified</a:t>
            </a:r>
            <a:r>
              <a:rPr lang="en-US" dirty="0">
                <a:latin typeface="+mn-lt"/>
              </a:rPr>
              <a:t> by unknown          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DB72816-E3AE-4EF5-B033-E059839D7F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963466"/>
              </p:ext>
            </p:extLst>
          </p:nvPr>
        </p:nvGraphicFramePr>
        <p:xfrm>
          <a:off x="762000" y="2886378"/>
          <a:ext cx="160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482400" progId="Equation.DSMT4">
                  <p:embed/>
                </p:oleObj>
              </mc:Choice>
              <mc:Fallback>
                <p:oleObj name="Equation" r:id="rId4" imgW="1600200" imgH="4824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F1569BF-D361-4F82-9D06-D165E066C8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2886378"/>
                        <a:ext cx="16002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C4B2CAC-CE11-435D-B535-94431A7D1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810049"/>
              </p:ext>
            </p:extLst>
          </p:nvPr>
        </p:nvGraphicFramePr>
        <p:xfrm>
          <a:off x="2057400" y="2370308"/>
          <a:ext cx="596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482400" progId="Equation.DSMT4">
                  <p:embed/>
                </p:oleObj>
              </mc:Choice>
              <mc:Fallback>
                <p:oleObj name="Equation" r:id="rId6" imgW="596880" imgH="4824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3D35FD96-4489-4B2A-8D7E-20755496F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7400" y="2370308"/>
                        <a:ext cx="5969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7D5894C-6AAD-4B8C-969D-55AC29C1A7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96936"/>
              </p:ext>
            </p:extLst>
          </p:nvPr>
        </p:nvGraphicFramePr>
        <p:xfrm>
          <a:off x="6788593" y="2866816"/>
          <a:ext cx="622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22080" imgH="482400" progId="Equation.DSMT4">
                  <p:embed/>
                </p:oleObj>
              </mc:Choice>
              <mc:Fallback>
                <p:oleObj name="Equation" r:id="rId8" imgW="622080" imgH="4824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5AB3D3C-A29B-40D4-938F-A8D9E0818E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593" y="2866816"/>
                        <a:ext cx="622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65C8F66-D704-499C-A082-4048B42AEE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238294"/>
              </p:ext>
            </p:extLst>
          </p:nvPr>
        </p:nvGraphicFramePr>
        <p:xfrm>
          <a:off x="4489450" y="3349416"/>
          <a:ext cx="46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342720" progId="Equation.DSMT4">
                  <p:embed/>
                </p:oleObj>
              </mc:Choice>
              <mc:Fallback>
                <p:oleObj name="Equation" r:id="rId10" imgW="469800" imgH="3427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D9575576-E200-4BCA-882E-391716ED98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89450" y="3349416"/>
                        <a:ext cx="469900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9F80207-F8D1-4358-AED7-283FFCE038E0}"/>
              </a:ext>
            </a:extLst>
          </p:cNvPr>
          <p:cNvSpPr txBox="1"/>
          <p:nvPr/>
        </p:nvSpPr>
        <p:spPr>
          <a:xfrm>
            <a:off x="762000" y="44958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Step 5.  Repeat Steps 0 through 4 until enough linear equations have been obtained to solve the system of equations for the unknown period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dirty="0">
                <a:latin typeface="+mn-lt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49589650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429B90-ED9B-4252-9178-A32742592227}"/>
              </a:ext>
            </a:extLst>
          </p:cNvPr>
          <p:cNvSpPr txBox="1"/>
          <p:nvPr/>
        </p:nvSpPr>
        <p:spPr>
          <a:xfrm>
            <a:off x="685800" y="112024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9900"/>
                </a:solidFill>
                <a:latin typeface="+mn-lt"/>
              </a:rPr>
              <a:t>Exercise:</a:t>
            </a:r>
            <a:r>
              <a:rPr lang="en-US" dirty="0">
                <a:latin typeface="+mn-lt"/>
              </a:rPr>
              <a:t>  Given the oracle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E26A09-166C-4E19-9616-2F01C6031F8C}"/>
              </a:ext>
            </a:extLst>
          </p:cNvPr>
          <p:cNvGrpSpPr/>
          <p:nvPr/>
        </p:nvGrpSpPr>
        <p:grpSpPr>
          <a:xfrm>
            <a:off x="2590800" y="1752600"/>
            <a:ext cx="3009900" cy="2459038"/>
            <a:chOff x="3067050" y="3276600"/>
            <a:chExt cx="3009900" cy="2459038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3E5B3E61-FCF9-441B-A2A3-C6C902326E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2177728"/>
                </p:ext>
              </p:extLst>
            </p:nvPr>
          </p:nvGraphicFramePr>
          <p:xfrm>
            <a:off x="3067050" y="3363119"/>
            <a:ext cx="3009900" cy="228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009600" imgH="2286000" progId="Equation.DSMT4">
                    <p:embed/>
                  </p:oleObj>
                </mc:Choice>
                <mc:Fallback>
                  <p:oleObj name="Equation" r:id="rId2" imgW="3009600" imgH="2286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067050" y="3363119"/>
                          <a:ext cx="3009900" cy="2286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4377FAA6-96C3-43AF-9ED8-BAC1617B211F}"/>
                </a:ext>
              </a:extLst>
            </p:cNvPr>
            <p:cNvSpPr/>
            <p:nvPr/>
          </p:nvSpPr>
          <p:spPr bwMode="auto">
            <a:xfrm>
              <a:off x="3657600" y="3276600"/>
              <a:ext cx="381000" cy="2459038"/>
            </a:xfrm>
            <a:prstGeom prst="leftBrace">
              <a:avLst/>
            </a:prstGeom>
            <a:noFill/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9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3B8D071-3C95-4254-93E9-AA21C1DED24E}"/>
              </a:ext>
            </a:extLst>
          </p:cNvPr>
          <p:cNvSpPr txBox="1"/>
          <p:nvPr/>
        </p:nvSpPr>
        <p:spPr>
          <a:xfrm>
            <a:off x="2133600" y="181550"/>
            <a:ext cx="47244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65F2-8EAD-452B-8213-8B571D747A9E}"/>
              </a:ext>
            </a:extLst>
          </p:cNvPr>
          <p:cNvSpPr txBox="1"/>
          <p:nvPr/>
        </p:nvSpPr>
        <p:spPr>
          <a:xfrm>
            <a:off x="685800" y="4343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Find in (the standard basis) the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16X16</a:t>
            </a:r>
            <a:r>
              <a:rPr lang="en-US" dirty="0">
                <a:latin typeface="+mn-lt"/>
              </a:rPr>
              <a:t> matrix for the unitary transformation           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E079AA-04D9-448F-AC0B-E8F50A81C4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275890"/>
              </p:ext>
            </p:extLst>
          </p:nvPr>
        </p:nvGraphicFramePr>
        <p:xfrm>
          <a:off x="6019800" y="4858655"/>
          <a:ext cx="736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533160" progId="Equation.DSMT4">
                  <p:embed/>
                </p:oleObj>
              </mc:Choice>
              <mc:Fallback>
                <p:oleObj name="Equation" r:id="rId4" imgW="7365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9800" y="4858655"/>
                        <a:ext cx="736600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46743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6CEB6C-6EEA-45B3-A7CE-587FB45460BC}"/>
              </a:ext>
            </a:extLst>
          </p:cNvPr>
          <p:cNvSpPr txBox="1"/>
          <p:nvPr/>
        </p:nvSpPr>
        <p:spPr>
          <a:xfrm>
            <a:off x="1981200" y="87794"/>
            <a:ext cx="4648200" cy="584775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+mn-lt"/>
              </a:rPr>
              <a:t>Evolution of an idea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9CA539-3FDA-485F-BFBC-1C17139C66FE}"/>
              </a:ext>
            </a:extLst>
          </p:cNvPr>
          <p:cNvSpPr txBox="1"/>
          <p:nvPr/>
        </p:nvSpPr>
        <p:spPr>
          <a:xfrm>
            <a:off x="838200" y="762000"/>
            <a:ext cx="7596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Deutsch: Quantum Turing Machine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Meyers found that QTM was flawed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4DCDBC-4691-471A-83DB-6E42E4157A20}"/>
              </a:ext>
            </a:extLst>
          </p:cNvPr>
          <p:cNvSpPr txBox="1"/>
          <p:nvPr/>
        </p:nvSpPr>
        <p:spPr>
          <a:xfrm>
            <a:off x="838200" y="1750416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900"/>
                </a:solidFill>
                <a:latin typeface="+mn-lt"/>
              </a:rPr>
              <a:t>Deutsch-</a:t>
            </a:r>
            <a:r>
              <a:rPr lang="en-US" sz="2400" dirty="0" err="1">
                <a:solidFill>
                  <a:srgbClr val="009900"/>
                </a:solidFill>
                <a:latin typeface="+mn-lt"/>
              </a:rPr>
              <a:t>Jozsa</a:t>
            </a:r>
            <a:r>
              <a:rPr lang="en-US" sz="2400" dirty="0">
                <a:solidFill>
                  <a:srgbClr val="009900"/>
                </a:solidFill>
                <a:latin typeface="+mn-lt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F0404-9B54-4308-9E3D-77DF4D13A65D}"/>
              </a:ext>
            </a:extLst>
          </p:cNvPr>
          <p:cNvSpPr txBox="1"/>
          <p:nvPr/>
        </p:nvSpPr>
        <p:spPr>
          <a:xfrm>
            <a:off x="838200" y="244861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Bernstein-</a:t>
            </a:r>
            <a:r>
              <a:rPr lang="en-US" sz="2400" dirty="0" err="1">
                <a:latin typeface="+mn-lt"/>
              </a:rPr>
              <a:t>Vazirani</a:t>
            </a:r>
            <a:r>
              <a:rPr lang="en-US" sz="2400" dirty="0">
                <a:latin typeface="+mn-lt"/>
              </a:rPr>
              <a:t>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26CD3D-1EA7-4A9C-857D-B687F9ADC5DA}"/>
              </a:ext>
            </a:extLst>
          </p:cNvPr>
          <p:cNvSpPr txBox="1"/>
          <p:nvPr/>
        </p:nvSpPr>
        <p:spPr>
          <a:xfrm>
            <a:off x="838200" y="3088491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900"/>
                </a:solidFill>
                <a:latin typeface="+mn-lt"/>
              </a:rPr>
              <a:t>Simon’s Algorithm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900"/>
                </a:solidFill>
                <a:latin typeface="+mn-lt"/>
              </a:rPr>
              <a:t>First Q algorithm exponentially faster classical algorithms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DA9483-B3F5-4A35-AF4B-DE507D9A3CD6}"/>
              </a:ext>
            </a:extLst>
          </p:cNvPr>
          <p:cNvSpPr txBox="1"/>
          <p:nvPr/>
        </p:nvSpPr>
        <p:spPr>
          <a:xfrm>
            <a:off x="838200" y="4525349"/>
            <a:ext cx="820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Shor’s algorithm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He recognized Simon’s period find method could be applied to other problems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6516B8-E4B2-4E20-BD3C-029CB1AD4117}"/>
              </a:ext>
            </a:extLst>
          </p:cNvPr>
          <p:cNvSpPr txBox="1"/>
          <p:nvPr/>
        </p:nvSpPr>
        <p:spPr>
          <a:xfrm>
            <a:off x="838200" y="5903893"/>
            <a:ext cx="8130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9900"/>
                </a:solidFill>
                <a:latin typeface="+mn-lt"/>
              </a:rPr>
              <a:t>Kitaev</a:t>
            </a:r>
            <a:r>
              <a:rPr lang="en-US" dirty="0">
                <a:solidFill>
                  <a:srgbClr val="009900"/>
                </a:solidFill>
                <a:latin typeface="+mn-lt"/>
              </a:rPr>
              <a:t>: Quantum Hidden subgroup algorithms</a:t>
            </a:r>
          </a:p>
        </p:txBody>
      </p:sp>
    </p:spTree>
    <p:extLst>
      <p:ext uri="{BB962C8B-B14F-4D97-AF65-F5344CB8AC3E}">
        <p14:creationId xmlns:p14="http://schemas.microsoft.com/office/powerpoint/2010/main" val="101913821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ext Box 2">
            <a:extLst>
              <a:ext uri="{FF2B5EF4-FFF2-40B4-BE49-F238E27FC236}">
                <a16:creationId xmlns:a16="http://schemas.microsoft.com/office/drawing/2014/main" id="{3F27FD06-04A8-4AA1-801F-7774DAA56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71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CC0000"/>
              </a:buClr>
              <a:buSzPct val="200000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Moreover, 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5CE42663-0CCF-45AC-9EBF-30EB96235D32}"/>
              </a:ext>
            </a:extLst>
          </p:cNvPr>
          <p:cNvGrpSpPr>
            <a:grpSpLocks/>
          </p:cNvGrpSpPr>
          <p:nvPr/>
        </p:nvGrpSpPr>
        <p:grpSpPr bwMode="auto">
          <a:xfrm>
            <a:off x="0" y="230372"/>
            <a:ext cx="8991600" cy="2540000"/>
            <a:chOff x="0" y="816"/>
            <a:chExt cx="5664" cy="1600"/>
          </a:xfrm>
        </p:grpSpPr>
        <p:grpSp>
          <p:nvGrpSpPr>
            <p:cNvPr id="82958" name="Group 4">
              <a:extLst>
                <a:ext uri="{FF2B5EF4-FFF2-40B4-BE49-F238E27FC236}">
                  <a16:creationId xmlns:a16="http://schemas.microsoft.com/office/drawing/2014/main" id="{26D67573-4194-4798-80AD-FCBCA6F280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16"/>
              <a:ext cx="5664" cy="1600"/>
              <a:chOff x="0" y="816"/>
              <a:chExt cx="5664" cy="1600"/>
            </a:xfrm>
          </p:grpSpPr>
          <p:sp>
            <p:nvSpPr>
              <p:cNvPr id="336901" name="Oval 5">
                <a:extLst>
                  <a:ext uri="{FF2B5EF4-FFF2-40B4-BE49-F238E27FC236}">
                    <a16:creationId xmlns:a16="http://schemas.microsoft.com/office/drawing/2014/main" id="{D5045F28-A4B6-4D45-985E-32EDEDA23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3072" cy="1344"/>
              </a:xfrm>
              <a:prstGeom prst="ellipse">
                <a:avLst/>
              </a:prstGeom>
              <a:solidFill>
                <a:schemeClr val="bg1"/>
              </a:solidFill>
              <a:ln w="38100" algn="ctr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rgbClr val="CC0000"/>
                  </a:buClr>
                  <a:buSzPct val="200000"/>
                  <a:buFontTx/>
                  <a:buChar char="•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graphicFrame>
            <p:nvGraphicFramePr>
              <p:cNvPr id="82964" name="Object 6">
                <a:extLst>
                  <a:ext uri="{FF2B5EF4-FFF2-40B4-BE49-F238E27FC236}">
                    <a16:creationId xmlns:a16="http://schemas.microsoft.com/office/drawing/2014/main" id="{32962088-7520-4E69-920E-BD3579114AF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1296"/>
              <a:ext cx="456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723586" imgH="558558" progId="Equation.DSMT4">
                      <p:embed/>
                    </p:oleObj>
                  </mc:Choice>
                  <mc:Fallback>
                    <p:oleObj name="Equation" r:id="rId2" imgW="723586" imgH="558558" progId="Equation.DSMT4">
                      <p:embed/>
                      <p:pic>
                        <p:nvPicPr>
                          <p:cNvPr id="82964" name="Object 6">
                            <a:extLst>
                              <a:ext uri="{FF2B5EF4-FFF2-40B4-BE49-F238E27FC236}">
                                <a16:creationId xmlns:a16="http://schemas.microsoft.com/office/drawing/2014/main" id="{32962088-7520-4E69-920E-BD3579114AF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1296"/>
                            <a:ext cx="456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965" name="Object 7">
                <a:extLst>
                  <a:ext uri="{FF2B5EF4-FFF2-40B4-BE49-F238E27FC236}">
                    <a16:creationId xmlns:a16="http://schemas.microsoft.com/office/drawing/2014/main" id="{8F52C6B1-3685-40F5-AF2E-404878E9890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2016"/>
              <a:ext cx="43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685800" imgH="558800" progId="Equation.DSMT4">
                      <p:embed/>
                    </p:oleObj>
                  </mc:Choice>
                  <mc:Fallback>
                    <p:oleObj name="Equation" r:id="rId4" imgW="685800" imgH="558800" progId="Equation.DSMT4">
                      <p:embed/>
                      <p:pic>
                        <p:nvPicPr>
                          <p:cNvPr id="82965" name="Object 7">
                            <a:extLst>
                              <a:ext uri="{FF2B5EF4-FFF2-40B4-BE49-F238E27FC236}">
                                <a16:creationId xmlns:a16="http://schemas.microsoft.com/office/drawing/2014/main" id="{8F52C6B1-3685-40F5-AF2E-404878E9890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2016"/>
                            <a:ext cx="43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966" name="Object 8">
                <a:extLst>
                  <a:ext uri="{FF2B5EF4-FFF2-40B4-BE49-F238E27FC236}">
                    <a16:creationId xmlns:a16="http://schemas.microsoft.com/office/drawing/2014/main" id="{48EC67B1-70CC-4B4E-A6C3-AA29EF35596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88" y="2064"/>
              <a:ext cx="43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685800" imgH="558800" progId="Equation.DSMT4">
                      <p:embed/>
                    </p:oleObj>
                  </mc:Choice>
                  <mc:Fallback>
                    <p:oleObj name="Equation" r:id="rId6" imgW="685800" imgH="558800" progId="Equation.DSMT4">
                      <p:embed/>
                      <p:pic>
                        <p:nvPicPr>
                          <p:cNvPr id="82966" name="Object 8">
                            <a:extLst>
                              <a:ext uri="{FF2B5EF4-FFF2-40B4-BE49-F238E27FC236}">
                                <a16:creationId xmlns:a16="http://schemas.microsoft.com/office/drawing/2014/main" id="{48EC67B1-70CC-4B4E-A6C3-AA29EF35596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2064"/>
                            <a:ext cx="43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2967" name="Group 9">
                <a:extLst>
                  <a:ext uri="{FF2B5EF4-FFF2-40B4-BE49-F238E27FC236}">
                    <a16:creationId xmlns:a16="http://schemas.microsoft.com/office/drawing/2014/main" id="{0ED3C8E7-8755-415B-B5C8-20CA73C61A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1248"/>
                <a:ext cx="2208" cy="1131"/>
                <a:chOff x="384" y="1248"/>
                <a:chExt cx="2208" cy="1131"/>
              </a:xfrm>
            </p:grpSpPr>
            <p:sp>
              <p:nvSpPr>
                <p:cNvPr id="336906" name="Rectangle 10">
                  <a:extLst>
                    <a:ext uri="{FF2B5EF4-FFF2-40B4-BE49-F238E27FC236}">
                      <a16:creationId xmlns:a16="http://schemas.microsoft.com/office/drawing/2014/main" id="{39447A59-AC18-4CA2-AA17-FBFC61F3C2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4" y="1392"/>
                  <a:ext cx="640" cy="912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07" name="Line 11">
                  <a:extLst>
                    <a:ext uri="{FF2B5EF4-FFF2-40B4-BE49-F238E27FC236}">
                      <a16:creationId xmlns:a16="http://schemas.microsoft.com/office/drawing/2014/main" id="{B6610705-1D3E-4EE3-8237-536A72ABDA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25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08" name="Line 12">
                  <a:extLst>
                    <a:ext uri="{FF2B5EF4-FFF2-40B4-BE49-F238E27FC236}">
                      <a16:creationId xmlns:a16="http://schemas.microsoft.com/office/drawing/2014/main" id="{330209BC-333D-4B5A-8E79-F8772A9A91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2160"/>
                  <a:ext cx="25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09" name="Line 13">
                  <a:extLst>
                    <a:ext uri="{FF2B5EF4-FFF2-40B4-BE49-F238E27FC236}">
                      <a16:creationId xmlns:a16="http://schemas.microsoft.com/office/drawing/2014/main" id="{345CC5F6-64F5-4738-A174-01E825810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76" y="1440"/>
                  <a:ext cx="214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10" name="Line 14">
                  <a:extLst>
                    <a:ext uri="{FF2B5EF4-FFF2-40B4-BE49-F238E27FC236}">
                      <a16:creationId xmlns:a16="http://schemas.microsoft.com/office/drawing/2014/main" id="{60F394E9-706D-49E7-B463-8C9EB97534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54" y="2160"/>
                  <a:ext cx="25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graphicFrame>
              <p:nvGraphicFramePr>
                <p:cNvPr id="82973" name="Object 15">
                  <a:extLst>
                    <a:ext uri="{FF2B5EF4-FFF2-40B4-BE49-F238E27FC236}">
                      <a16:creationId xmlns:a16="http://schemas.microsoft.com/office/drawing/2014/main" id="{E56C77DD-63D4-49CA-93FA-98E8842D929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225" y="1536"/>
                <a:ext cx="427" cy="5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863225" imgH="609336" progId="Equation.DSMT4">
                        <p:embed/>
                      </p:oleObj>
                    </mc:Choice>
                    <mc:Fallback>
                      <p:oleObj name="Equation" r:id="rId7" imgW="863225" imgH="609336" progId="Equation.DSMT4">
                        <p:embed/>
                        <p:pic>
                          <p:nvPicPr>
                            <p:cNvPr id="82973" name="Object 15">
                              <a:extLst>
                                <a:ext uri="{FF2B5EF4-FFF2-40B4-BE49-F238E27FC236}">
                                  <a16:creationId xmlns:a16="http://schemas.microsoft.com/office/drawing/2014/main" id="{E56C77DD-63D4-49CA-93FA-98E8842D929C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25" y="1536"/>
                              <a:ext cx="427" cy="5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36912" name="Rectangle 16">
                  <a:extLst>
                    <a:ext uri="{FF2B5EF4-FFF2-40B4-BE49-F238E27FC236}">
                      <a16:creationId xmlns:a16="http://schemas.microsoft.com/office/drawing/2014/main" id="{D46B47B3-C691-4A38-BB54-5F4D2DF1CF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4" y="1296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336913" name="Rectangle 17">
                  <a:extLst>
                    <a:ext uri="{FF2B5EF4-FFF2-40B4-BE49-F238E27FC236}">
                      <a16:creationId xmlns:a16="http://schemas.microsoft.com/office/drawing/2014/main" id="{732E6D2E-2D6B-4E99-AF47-0F3F1E18F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4" y="1968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336914" name="Rectangle 18">
                  <a:extLst>
                    <a:ext uri="{FF2B5EF4-FFF2-40B4-BE49-F238E27FC236}">
                      <a16:creationId xmlns:a16="http://schemas.microsoft.com/office/drawing/2014/main" id="{5DC65022-DFE6-486F-B926-CFDC9311FA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1248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336915" name="Rectangle 19">
                  <a:extLst>
                    <a:ext uri="{FF2B5EF4-FFF2-40B4-BE49-F238E27FC236}">
                      <a16:creationId xmlns:a16="http://schemas.microsoft.com/office/drawing/2014/main" id="{BE3C86C2-6009-4337-90F2-13DF851BD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16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336916" name="Line 20">
                  <a:extLst>
                    <a:ext uri="{FF2B5EF4-FFF2-40B4-BE49-F238E27FC236}">
                      <a16:creationId xmlns:a16="http://schemas.microsoft.com/office/drawing/2014/main" id="{08F912E4-249B-4738-BEE4-BA9C27FFBE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144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17" name="Line 21">
                  <a:extLst>
                    <a:ext uri="{FF2B5EF4-FFF2-40B4-BE49-F238E27FC236}">
                      <a16:creationId xmlns:a16="http://schemas.microsoft.com/office/drawing/2014/main" id="{43D2841C-F8E0-460E-95D7-947C52B818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216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18" name="Line 22">
                  <a:extLst>
                    <a:ext uri="{FF2B5EF4-FFF2-40B4-BE49-F238E27FC236}">
                      <a16:creationId xmlns:a16="http://schemas.microsoft.com/office/drawing/2014/main" id="{E0B4D0DB-C286-4A2D-900F-B920EE8297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" y="1440"/>
                  <a:ext cx="167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36919" name="Line 23">
                  <a:extLst>
                    <a:ext uri="{FF2B5EF4-FFF2-40B4-BE49-F238E27FC236}">
                      <a16:creationId xmlns:a16="http://schemas.microsoft.com/office/drawing/2014/main" id="{4DE6D4E2-DD40-481E-8B7F-972D5FA11D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67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</p:grpSp>
        </p:grpSp>
        <p:grpSp>
          <p:nvGrpSpPr>
            <p:cNvPr id="82959" name="Group 24">
              <a:extLst>
                <a:ext uri="{FF2B5EF4-FFF2-40B4-BE49-F238E27FC236}">
                  <a16:creationId xmlns:a16="http://schemas.microsoft.com/office/drawing/2014/main" id="{3276C6BB-80D3-410B-AB30-9B1BD2E93B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200"/>
              <a:ext cx="2966" cy="560"/>
              <a:chOff x="2688" y="1200"/>
              <a:chExt cx="2966" cy="560"/>
            </a:xfrm>
          </p:grpSpPr>
          <p:graphicFrame>
            <p:nvGraphicFramePr>
              <p:cNvPr id="82960" name="Object 25">
                <a:extLst>
                  <a:ext uri="{FF2B5EF4-FFF2-40B4-BE49-F238E27FC236}">
                    <a16:creationId xmlns:a16="http://schemas.microsoft.com/office/drawing/2014/main" id="{B34BD841-9D68-44C5-A6C5-2A25A665C58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88" y="1200"/>
              <a:ext cx="1471" cy="5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4622800" imgH="1371600" progId="Equation.DSMT4">
                      <p:embed/>
                    </p:oleObj>
                  </mc:Choice>
                  <mc:Fallback>
                    <p:oleObj name="Equation" r:id="rId9" imgW="4622800" imgH="1371600" progId="Equation.DSMT4">
                      <p:embed/>
                      <p:pic>
                        <p:nvPicPr>
                          <p:cNvPr id="82960" name="Object 25">
                            <a:extLst>
                              <a:ext uri="{FF2B5EF4-FFF2-40B4-BE49-F238E27FC236}">
                                <a16:creationId xmlns:a16="http://schemas.microsoft.com/office/drawing/2014/main" id="{B34BD841-9D68-44C5-A6C5-2A25A665C58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1200"/>
                            <a:ext cx="1471" cy="5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961" name="Object 26">
                <a:extLst>
                  <a:ext uri="{FF2B5EF4-FFF2-40B4-BE49-F238E27FC236}">
                    <a16:creationId xmlns:a16="http://schemas.microsoft.com/office/drawing/2014/main" id="{F8D8B971-02F4-47D8-97EF-0345C56BDCA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320" y="1200"/>
              <a:ext cx="1334" cy="5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4572000" imgH="1371600" progId="Equation.DSMT4">
                      <p:embed/>
                    </p:oleObj>
                  </mc:Choice>
                  <mc:Fallback>
                    <p:oleObj name="Equation" r:id="rId11" imgW="4572000" imgH="1371600" progId="Equation.DSMT4">
                      <p:embed/>
                      <p:pic>
                        <p:nvPicPr>
                          <p:cNvPr id="82961" name="Object 26">
                            <a:extLst>
                              <a:ext uri="{FF2B5EF4-FFF2-40B4-BE49-F238E27FC236}">
                                <a16:creationId xmlns:a16="http://schemas.microsoft.com/office/drawing/2014/main" id="{F8D8B971-02F4-47D8-97EF-0345C56BDCA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1200"/>
                            <a:ext cx="1334" cy="5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962" name="Object 27">
                <a:extLst>
                  <a:ext uri="{FF2B5EF4-FFF2-40B4-BE49-F238E27FC236}">
                    <a16:creationId xmlns:a16="http://schemas.microsoft.com/office/drawing/2014/main" id="{AE79BCFB-CC36-452D-8197-30460916E59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032" y="1344"/>
              <a:ext cx="352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558558" imgH="406224" progId="Equation.DSMT4">
                      <p:embed/>
                    </p:oleObj>
                  </mc:Choice>
                  <mc:Fallback>
                    <p:oleObj name="Equation" r:id="rId13" imgW="558558" imgH="406224" progId="Equation.DSMT4">
                      <p:embed/>
                      <p:pic>
                        <p:nvPicPr>
                          <p:cNvPr id="82962" name="Object 27">
                            <a:extLst>
                              <a:ext uri="{FF2B5EF4-FFF2-40B4-BE49-F238E27FC236}">
                                <a16:creationId xmlns:a16="http://schemas.microsoft.com/office/drawing/2014/main" id="{AE79BCFB-CC36-452D-8197-30460916E59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2" y="1344"/>
                            <a:ext cx="352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36924" name="Object 28">
            <a:extLst>
              <a:ext uri="{FF2B5EF4-FFF2-40B4-BE49-F238E27FC236}">
                <a16:creationId xmlns:a16="http://schemas.microsoft.com/office/drawing/2014/main" id="{F49DAC62-9309-40D3-800F-5E1C1A8B6B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638800"/>
          <a:ext cx="69342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350500" imgH="1371600" progId="Equation.DSMT4">
                  <p:embed/>
                </p:oleObj>
              </mc:Choice>
              <mc:Fallback>
                <p:oleObj name="Equation" r:id="rId15" imgW="10350500" imgH="1371600" progId="Equation.DSMT4">
                  <p:embed/>
                  <p:pic>
                    <p:nvPicPr>
                      <p:cNvPr id="336924" name="Object 28">
                        <a:extLst>
                          <a:ext uri="{FF2B5EF4-FFF2-40B4-BE49-F238E27FC236}">
                            <a16:creationId xmlns:a16="http://schemas.microsoft.com/office/drawing/2014/main" id="{F49DAC62-9309-40D3-800F-5E1C1A8B6B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38800"/>
                        <a:ext cx="6934200" cy="1098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5" name="Object 29">
            <a:extLst>
              <a:ext uri="{FF2B5EF4-FFF2-40B4-BE49-F238E27FC236}">
                <a16:creationId xmlns:a16="http://schemas.microsoft.com/office/drawing/2014/main" id="{1831B64A-931B-4AB3-B9E9-330872553B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810000"/>
          <a:ext cx="68484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299700" imgH="1371600" progId="Equation.DSMT4">
                  <p:embed/>
                </p:oleObj>
              </mc:Choice>
              <mc:Fallback>
                <p:oleObj name="Equation" r:id="rId17" imgW="10299700" imgH="1371600" progId="Equation.DSMT4">
                  <p:embed/>
                  <p:pic>
                    <p:nvPicPr>
                      <p:cNvPr id="336925" name="Object 29">
                        <a:extLst>
                          <a:ext uri="{FF2B5EF4-FFF2-40B4-BE49-F238E27FC236}">
                            <a16:creationId xmlns:a16="http://schemas.microsoft.com/office/drawing/2014/main" id="{1831B64A-931B-4AB3-B9E9-330872553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6848475" cy="1066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0">
            <a:extLst>
              <a:ext uri="{FF2B5EF4-FFF2-40B4-BE49-F238E27FC236}">
                <a16:creationId xmlns:a16="http://schemas.microsoft.com/office/drawing/2014/main" id="{17F3445A-84B9-4C98-B96B-78E38738117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276600"/>
            <a:ext cx="8153400" cy="519113"/>
            <a:chOff x="192" y="2064"/>
            <a:chExt cx="5136" cy="327"/>
          </a:xfrm>
        </p:grpSpPr>
        <p:sp>
          <p:nvSpPr>
            <p:cNvPr id="336927" name="Text Box 31">
              <a:extLst>
                <a:ext uri="{FF2B5EF4-FFF2-40B4-BE49-F238E27FC236}">
                  <a16:creationId xmlns:a16="http://schemas.microsoft.com/office/drawing/2014/main" id="{D16B2522-232E-4AB1-97DC-5838E971E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064"/>
              <a:ext cx="513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Clr>
                  <a:srgbClr val="CC0000"/>
                </a:buClr>
                <a:buSzPct val="200000"/>
                <a:defRPr/>
              </a:pPr>
              <a:r>
                <a:rPr lang="en-US" sz="2400" u="sng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Case</a:t>
              </a:r>
              <a:r>
                <a:rPr lang="en-US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1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.    is </a:t>
              </a:r>
              <a:r>
                <a:rPr lang="en-US" u="sng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fair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, i.e., </a:t>
              </a:r>
              <a:r>
                <a:rPr lang="en-US" u="sng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balanced</a:t>
              </a:r>
            </a:p>
          </p:txBody>
        </p:sp>
        <p:graphicFrame>
          <p:nvGraphicFramePr>
            <p:cNvPr id="82957" name="Object 32">
              <a:extLst>
                <a:ext uri="{FF2B5EF4-FFF2-40B4-BE49-F238E27FC236}">
                  <a16:creationId xmlns:a16="http://schemas.microsoft.com/office/drawing/2014/main" id="{A54C8614-F667-4DA3-97F5-0A0449C4B0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2064"/>
            <a:ext cx="432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622030" imgH="469696" progId="Equation.DSMT4">
                    <p:embed/>
                  </p:oleObj>
                </mc:Choice>
                <mc:Fallback>
                  <p:oleObj name="Equation" r:id="rId19" imgW="622030" imgH="469696" progId="Equation.DSMT4">
                    <p:embed/>
                    <p:pic>
                      <p:nvPicPr>
                        <p:cNvPr id="82957" name="Object 32">
                          <a:extLst>
                            <a:ext uri="{FF2B5EF4-FFF2-40B4-BE49-F238E27FC236}">
                              <a16:creationId xmlns:a16="http://schemas.microsoft.com/office/drawing/2014/main" id="{A54C8614-F667-4DA3-97F5-0A0449C4B0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064"/>
                          <a:ext cx="432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0F879F22-4CE0-43A7-94FD-59B46C5D837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029200"/>
            <a:ext cx="8153400" cy="576263"/>
            <a:chOff x="192" y="3324"/>
            <a:chExt cx="5136" cy="363"/>
          </a:xfrm>
        </p:grpSpPr>
        <p:sp>
          <p:nvSpPr>
            <p:cNvPr id="336930" name="Text Box 34">
              <a:extLst>
                <a:ext uri="{FF2B5EF4-FFF2-40B4-BE49-F238E27FC236}">
                  <a16:creationId xmlns:a16="http://schemas.microsoft.com/office/drawing/2014/main" id="{F9ED0848-3FEF-43AF-A1A2-6098B5D28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513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Clr>
                  <a:srgbClr val="CC0000"/>
                </a:buClr>
                <a:buSzPct val="200000"/>
                <a:defRPr/>
              </a:pPr>
              <a:r>
                <a:rPr lang="en-US" sz="2400" u="sng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Case</a:t>
              </a:r>
              <a:r>
                <a:rPr lang="en-US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2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.    is </a:t>
              </a:r>
              <a:r>
                <a:rPr lang="en-US" u="sng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unfair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, i.e., </a:t>
              </a:r>
              <a:r>
                <a:rPr lang="en-US" u="sng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constant</a:t>
              </a:r>
            </a:p>
          </p:txBody>
        </p:sp>
        <p:graphicFrame>
          <p:nvGraphicFramePr>
            <p:cNvPr id="82955" name="Object 35">
              <a:extLst>
                <a:ext uri="{FF2B5EF4-FFF2-40B4-BE49-F238E27FC236}">
                  <a16:creationId xmlns:a16="http://schemas.microsoft.com/office/drawing/2014/main" id="{290B4216-95C3-4BA9-B62C-D0F4D56813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3324"/>
            <a:ext cx="440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622030" imgH="469696" progId="Equation.DSMT4">
                    <p:embed/>
                  </p:oleObj>
                </mc:Choice>
                <mc:Fallback>
                  <p:oleObj name="Equation" r:id="rId21" imgW="622030" imgH="469696" progId="Equation.DSMT4">
                    <p:embed/>
                    <p:pic>
                      <p:nvPicPr>
                        <p:cNvPr id="82955" name="Object 35">
                          <a:extLst>
                            <a:ext uri="{FF2B5EF4-FFF2-40B4-BE49-F238E27FC236}">
                              <a16:creationId xmlns:a16="http://schemas.microsoft.com/office/drawing/2014/main" id="{290B4216-95C3-4BA9-B62C-D0F4D568132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324"/>
                          <a:ext cx="440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6932" name="Oval 36">
            <a:extLst>
              <a:ext uri="{FF2B5EF4-FFF2-40B4-BE49-F238E27FC236}">
                <a16:creationId xmlns:a16="http://schemas.microsoft.com/office/drawing/2014/main" id="{0097CCB9-623E-4261-8053-F56A542F2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733800"/>
            <a:ext cx="914400" cy="1295400"/>
          </a:xfrm>
          <a:prstGeom prst="ellipse">
            <a:avLst/>
          </a:prstGeom>
          <a:noFill/>
          <a:ln w="38100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CC0000"/>
              </a:buClr>
              <a:buSzPct val="200000"/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36933" name="Oval 37">
            <a:extLst>
              <a:ext uri="{FF2B5EF4-FFF2-40B4-BE49-F238E27FC236}">
                <a16:creationId xmlns:a16="http://schemas.microsoft.com/office/drawing/2014/main" id="{5E74D31E-0537-468C-BA80-5126A9AE8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62600"/>
            <a:ext cx="914400" cy="1295400"/>
          </a:xfrm>
          <a:prstGeom prst="ellipse">
            <a:avLst/>
          </a:prstGeom>
          <a:noFill/>
          <a:ln w="38100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CC0000"/>
              </a:buClr>
              <a:buSzPct val="200000"/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6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6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32" grpId="0" animBg="1"/>
      <p:bldP spid="3369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505D40E1-8058-4432-9F8C-8B079501F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37" y="807226"/>
            <a:ext cx="8963572" cy="3276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F1F2E8-E4FD-4580-87CE-E76E3938DDBC}"/>
              </a:ext>
            </a:extLst>
          </p:cNvPr>
          <p:cNvSpPr txBox="1"/>
          <p:nvPr/>
        </p:nvSpPr>
        <p:spPr>
          <a:xfrm>
            <a:off x="2057400" y="76200"/>
            <a:ext cx="5029200" cy="646331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+mn-lt"/>
              </a:rPr>
              <a:t>Simon’s Algorithm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EAB667-9A61-4E54-87F8-5C45805695BE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218763"/>
            <a:ext cx="8991600" cy="2540000"/>
            <a:chOff x="0" y="816"/>
            <a:chExt cx="5664" cy="1600"/>
          </a:xfrm>
        </p:grpSpPr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4479A734-D188-4235-B1CD-7CDB18761A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16"/>
              <a:ext cx="5664" cy="1600"/>
              <a:chOff x="0" y="816"/>
              <a:chExt cx="5664" cy="1600"/>
            </a:xfrm>
          </p:grpSpPr>
          <p:sp>
            <p:nvSpPr>
              <p:cNvPr id="12" name="Oval 5">
                <a:extLst>
                  <a:ext uri="{FF2B5EF4-FFF2-40B4-BE49-F238E27FC236}">
                    <a16:creationId xmlns:a16="http://schemas.microsoft.com/office/drawing/2014/main" id="{064D9B23-D2D9-423A-AE4E-E8B8FF027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3072" cy="1344"/>
              </a:xfrm>
              <a:prstGeom prst="ellipse">
                <a:avLst/>
              </a:prstGeom>
              <a:solidFill>
                <a:schemeClr val="bg1"/>
              </a:solidFill>
              <a:ln w="38100" algn="ctr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rgbClr val="CC0000"/>
                  </a:buClr>
                  <a:buSzPct val="200000"/>
                  <a:buFontTx/>
                  <a:buChar char="•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graphicFrame>
            <p:nvGraphicFramePr>
              <p:cNvPr id="13" name="Object 6">
                <a:extLst>
                  <a:ext uri="{FF2B5EF4-FFF2-40B4-BE49-F238E27FC236}">
                    <a16:creationId xmlns:a16="http://schemas.microsoft.com/office/drawing/2014/main" id="{A5F8444C-E543-42E5-9AA5-740DEF136D9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1296"/>
              <a:ext cx="456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723586" imgH="558558" progId="Equation.DSMT4">
                      <p:embed/>
                    </p:oleObj>
                  </mc:Choice>
                  <mc:Fallback>
                    <p:oleObj name="Equation" r:id="rId3" imgW="723586" imgH="558558" progId="Equation.DSMT4">
                      <p:embed/>
                      <p:pic>
                        <p:nvPicPr>
                          <p:cNvPr id="82964" name="Object 6">
                            <a:extLst>
                              <a:ext uri="{FF2B5EF4-FFF2-40B4-BE49-F238E27FC236}">
                                <a16:creationId xmlns:a16="http://schemas.microsoft.com/office/drawing/2014/main" id="{32962088-7520-4E69-920E-BD3579114AF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1296"/>
                            <a:ext cx="456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7">
                <a:extLst>
                  <a:ext uri="{FF2B5EF4-FFF2-40B4-BE49-F238E27FC236}">
                    <a16:creationId xmlns:a16="http://schemas.microsoft.com/office/drawing/2014/main" id="{4DFDB2E4-153E-4E53-AFAA-D18A84DDB11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2016"/>
              <a:ext cx="43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685800" imgH="558800" progId="Equation.DSMT4">
                      <p:embed/>
                    </p:oleObj>
                  </mc:Choice>
                  <mc:Fallback>
                    <p:oleObj name="Equation" r:id="rId5" imgW="685800" imgH="558800" progId="Equation.DSMT4">
                      <p:embed/>
                      <p:pic>
                        <p:nvPicPr>
                          <p:cNvPr id="82965" name="Object 7">
                            <a:extLst>
                              <a:ext uri="{FF2B5EF4-FFF2-40B4-BE49-F238E27FC236}">
                                <a16:creationId xmlns:a16="http://schemas.microsoft.com/office/drawing/2014/main" id="{8F52C6B1-3685-40F5-AF2E-404878E9890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2016"/>
                            <a:ext cx="43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8">
                <a:extLst>
                  <a:ext uri="{FF2B5EF4-FFF2-40B4-BE49-F238E27FC236}">
                    <a16:creationId xmlns:a16="http://schemas.microsoft.com/office/drawing/2014/main" id="{1C40AD53-E7C0-4C75-9680-C5F2190ED21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88" y="2064"/>
              <a:ext cx="43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685800" imgH="558800" progId="Equation.DSMT4">
                      <p:embed/>
                    </p:oleObj>
                  </mc:Choice>
                  <mc:Fallback>
                    <p:oleObj name="Equation" r:id="rId7" imgW="685800" imgH="558800" progId="Equation.DSMT4">
                      <p:embed/>
                      <p:pic>
                        <p:nvPicPr>
                          <p:cNvPr id="82966" name="Object 8">
                            <a:extLst>
                              <a:ext uri="{FF2B5EF4-FFF2-40B4-BE49-F238E27FC236}">
                                <a16:creationId xmlns:a16="http://schemas.microsoft.com/office/drawing/2014/main" id="{48EC67B1-70CC-4B4E-A6C3-AA29EF35596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2064"/>
                            <a:ext cx="43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9">
                <a:extLst>
                  <a:ext uri="{FF2B5EF4-FFF2-40B4-BE49-F238E27FC236}">
                    <a16:creationId xmlns:a16="http://schemas.microsoft.com/office/drawing/2014/main" id="{D8551ABA-6E80-454B-ADFC-41E4381FAB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1248"/>
                <a:ext cx="2208" cy="1131"/>
                <a:chOff x="384" y="1248"/>
                <a:chExt cx="2208" cy="1131"/>
              </a:xfrm>
            </p:grpSpPr>
            <p:sp>
              <p:nvSpPr>
                <p:cNvPr id="17" name="Rectangle 10">
                  <a:extLst>
                    <a:ext uri="{FF2B5EF4-FFF2-40B4-BE49-F238E27FC236}">
                      <a16:creationId xmlns:a16="http://schemas.microsoft.com/office/drawing/2014/main" id="{1D6B41EF-53CD-4086-8D5F-E8009D02B7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4" y="1392"/>
                  <a:ext cx="640" cy="912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18" name="Line 11">
                  <a:extLst>
                    <a:ext uri="{FF2B5EF4-FFF2-40B4-BE49-F238E27FC236}">
                      <a16:creationId xmlns:a16="http://schemas.microsoft.com/office/drawing/2014/main" id="{8B4923D1-F4DC-493C-9ACC-2FABC9B4C1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25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19" name="Line 12">
                  <a:extLst>
                    <a:ext uri="{FF2B5EF4-FFF2-40B4-BE49-F238E27FC236}">
                      <a16:creationId xmlns:a16="http://schemas.microsoft.com/office/drawing/2014/main" id="{DB488822-4904-4D39-A05B-711DBE0079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2160"/>
                  <a:ext cx="25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20" name="Line 13">
                  <a:extLst>
                    <a:ext uri="{FF2B5EF4-FFF2-40B4-BE49-F238E27FC236}">
                      <a16:creationId xmlns:a16="http://schemas.microsoft.com/office/drawing/2014/main" id="{2B7D3215-E194-44B1-90D3-F801446301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76" y="1440"/>
                  <a:ext cx="214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21" name="Line 14">
                  <a:extLst>
                    <a:ext uri="{FF2B5EF4-FFF2-40B4-BE49-F238E27FC236}">
                      <a16:creationId xmlns:a16="http://schemas.microsoft.com/office/drawing/2014/main" id="{74ECF8A6-5AA3-4F9A-B6E9-96BCFAC6AD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54" y="2160"/>
                  <a:ext cx="25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graphicFrame>
              <p:nvGraphicFramePr>
                <p:cNvPr id="22" name="Object 15">
                  <a:extLst>
                    <a:ext uri="{FF2B5EF4-FFF2-40B4-BE49-F238E27FC236}">
                      <a16:creationId xmlns:a16="http://schemas.microsoft.com/office/drawing/2014/main" id="{AA107CCB-C9C3-4D14-AC0D-A5A3C5F1E9CB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225" y="1536"/>
                <a:ext cx="427" cy="5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8" imgW="863225" imgH="609336" progId="Equation.DSMT4">
                        <p:embed/>
                      </p:oleObj>
                    </mc:Choice>
                    <mc:Fallback>
                      <p:oleObj name="Equation" r:id="rId8" imgW="863225" imgH="609336" progId="Equation.DSMT4">
                        <p:embed/>
                        <p:pic>
                          <p:nvPicPr>
                            <p:cNvPr id="82973" name="Object 15">
                              <a:extLst>
                                <a:ext uri="{FF2B5EF4-FFF2-40B4-BE49-F238E27FC236}">
                                  <a16:creationId xmlns:a16="http://schemas.microsoft.com/office/drawing/2014/main" id="{E56C77DD-63D4-49CA-93FA-98E8842D929C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25" y="1536"/>
                              <a:ext cx="427" cy="5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3" name="Rectangle 16">
                  <a:extLst>
                    <a:ext uri="{FF2B5EF4-FFF2-40B4-BE49-F238E27FC236}">
                      <a16:creationId xmlns:a16="http://schemas.microsoft.com/office/drawing/2014/main" id="{1664D386-A9FB-42CA-A092-97F0DE124F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4" y="1296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24" name="Rectangle 17">
                  <a:extLst>
                    <a:ext uri="{FF2B5EF4-FFF2-40B4-BE49-F238E27FC236}">
                      <a16:creationId xmlns:a16="http://schemas.microsoft.com/office/drawing/2014/main" id="{9D686119-AA33-473C-B38F-926F4B5BA7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4" y="1968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25" name="Rectangle 18">
                  <a:extLst>
                    <a:ext uri="{FF2B5EF4-FFF2-40B4-BE49-F238E27FC236}">
                      <a16:creationId xmlns:a16="http://schemas.microsoft.com/office/drawing/2014/main" id="{9F7DC25B-5FFE-4C9A-8504-7CE9A8F3C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1248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26" name="Rectangle 19">
                  <a:extLst>
                    <a:ext uri="{FF2B5EF4-FFF2-40B4-BE49-F238E27FC236}">
                      <a16:creationId xmlns:a16="http://schemas.microsoft.com/office/drawing/2014/main" id="{C6ABBC7E-8DCF-42D8-A6D1-A72C72A2C5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16"/>
                  <a:ext cx="340" cy="363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defRPr/>
                  </a:pPr>
                  <a:r>
                    <a:rPr lang="en-US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27" name="Line 20">
                  <a:extLst>
                    <a:ext uri="{FF2B5EF4-FFF2-40B4-BE49-F238E27FC236}">
                      <a16:creationId xmlns:a16="http://schemas.microsoft.com/office/drawing/2014/main" id="{4576D51C-EA4B-4046-8331-4757678EB0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144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28" name="Line 21">
                  <a:extLst>
                    <a:ext uri="{FF2B5EF4-FFF2-40B4-BE49-F238E27FC236}">
                      <a16:creationId xmlns:a16="http://schemas.microsoft.com/office/drawing/2014/main" id="{33ADDA8D-BD6A-456B-95EE-3C6D0702E6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216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29" name="Line 22">
                  <a:extLst>
                    <a:ext uri="{FF2B5EF4-FFF2-40B4-BE49-F238E27FC236}">
                      <a16:creationId xmlns:a16="http://schemas.microsoft.com/office/drawing/2014/main" id="{6FB01EE1-635F-4236-8134-0EF99B64DB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" y="1440"/>
                  <a:ext cx="167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0" name="Line 23">
                  <a:extLst>
                    <a:ext uri="{FF2B5EF4-FFF2-40B4-BE49-F238E27FC236}">
                      <a16:creationId xmlns:a16="http://schemas.microsoft.com/office/drawing/2014/main" id="{AB7EBFC7-39B7-49E6-B3FB-96B5F2653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67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Clr>
                      <a:srgbClr val="CC0000"/>
                    </a:buClr>
                    <a:buSzPct val="200000"/>
                    <a:buFontTx/>
                    <a:buChar char="•"/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</p:grpSp>
        </p:grpSp>
        <p:grpSp>
          <p:nvGrpSpPr>
            <p:cNvPr id="8" name="Group 24">
              <a:extLst>
                <a:ext uri="{FF2B5EF4-FFF2-40B4-BE49-F238E27FC236}">
                  <a16:creationId xmlns:a16="http://schemas.microsoft.com/office/drawing/2014/main" id="{8E02A5EF-1502-435D-8B84-DA9867EDD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200"/>
              <a:ext cx="2966" cy="560"/>
              <a:chOff x="2688" y="1200"/>
              <a:chExt cx="2966" cy="560"/>
            </a:xfrm>
          </p:grpSpPr>
          <p:graphicFrame>
            <p:nvGraphicFramePr>
              <p:cNvPr id="9" name="Object 25">
                <a:extLst>
                  <a:ext uri="{FF2B5EF4-FFF2-40B4-BE49-F238E27FC236}">
                    <a16:creationId xmlns:a16="http://schemas.microsoft.com/office/drawing/2014/main" id="{21B1342B-9CC4-4DF6-B6CD-F3AE87A1E63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88" y="1200"/>
              <a:ext cx="1471" cy="5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4622800" imgH="1371600" progId="Equation.DSMT4">
                      <p:embed/>
                    </p:oleObj>
                  </mc:Choice>
                  <mc:Fallback>
                    <p:oleObj name="Equation" r:id="rId10" imgW="4622800" imgH="1371600" progId="Equation.DSMT4">
                      <p:embed/>
                      <p:pic>
                        <p:nvPicPr>
                          <p:cNvPr id="82960" name="Object 25">
                            <a:extLst>
                              <a:ext uri="{FF2B5EF4-FFF2-40B4-BE49-F238E27FC236}">
                                <a16:creationId xmlns:a16="http://schemas.microsoft.com/office/drawing/2014/main" id="{B34BD841-9D68-44C5-A6C5-2A25A665C58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1200"/>
                            <a:ext cx="1471" cy="5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26">
                <a:extLst>
                  <a:ext uri="{FF2B5EF4-FFF2-40B4-BE49-F238E27FC236}">
                    <a16:creationId xmlns:a16="http://schemas.microsoft.com/office/drawing/2014/main" id="{1E591ADB-622D-47B6-96ED-8921409BE3C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320" y="1200"/>
              <a:ext cx="1334" cy="5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4572000" imgH="1371600" progId="Equation.DSMT4">
                      <p:embed/>
                    </p:oleObj>
                  </mc:Choice>
                  <mc:Fallback>
                    <p:oleObj name="Equation" r:id="rId12" imgW="4572000" imgH="1371600" progId="Equation.DSMT4">
                      <p:embed/>
                      <p:pic>
                        <p:nvPicPr>
                          <p:cNvPr id="82961" name="Object 26">
                            <a:extLst>
                              <a:ext uri="{FF2B5EF4-FFF2-40B4-BE49-F238E27FC236}">
                                <a16:creationId xmlns:a16="http://schemas.microsoft.com/office/drawing/2014/main" id="{F8D8B971-02F4-47D8-97EF-0345C56BDCA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1200"/>
                            <a:ext cx="1334" cy="5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27">
                <a:extLst>
                  <a:ext uri="{FF2B5EF4-FFF2-40B4-BE49-F238E27FC236}">
                    <a16:creationId xmlns:a16="http://schemas.microsoft.com/office/drawing/2014/main" id="{616EFDCF-91F6-4545-B30A-9C0E9691B68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032" y="1344"/>
              <a:ext cx="352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558558" imgH="406224" progId="Equation.DSMT4">
                      <p:embed/>
                    </p:oleObj>
                  </mc:Choice>
                  <mc:Fallback>
                    <p:oleObj name="Equation" r:id="rId14" imgW="558558" imgH="406224" progId="Equation.DSMT4">
                      <p:embed/>
                      <p:pic>
                        <p:nvPicPr>
                          <p:cNvPr id="82962" name="Object 27">
                            <a:extLst>
                              <a:ext uri="{FF2B5EF4-FFF2-40B4-BE49-F238E27FC236}">
                                <a16:creationId xmlns:a16="http://schemas.microsoft.com/office/drawing/2014/main" id="{AE79BCFB-CC36-452D-8197-30460916E59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2" y="1344"/>
                            <a:ext cx="352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37065301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A869E3E2-8D31-41F7-9ADB-3BCC4A87F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8" b="3061"/>
          <a:stretch/>
        </p:blipFill>
        <p:spPr>
          <a:xfrm>
            <a:off x="745008" y="1066800"/>
            <a:ext cx="7653984" cy="57394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5E1BD0-C73E-4BDB-8262-B05899460C64}"/>
              </a:ext>
            </a:extLst>
          </p:cNvPr>
          <p:cNvSpPr txBox="1"/>
          <p:nvPr/>
        </p:nvSpPr>
        <p:spPr>
          <a:xfrm>
            <a:off x="193787" y="0"/>
            <a:ext cx="8915400" cy="584775"/>
          </a:xfrm>
          <a:prstGeom prst="rect">
            <a:avLst/>
          </a:prstGeom>
          <a:solidFill>
            <a:srgbClr val="FFFF99"/>
          </a:solidFill>
          <a:ln w="635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+mn-lt"/>
              </a:rPr>
              <a:t>Simon’s algorithm on optical workbench</a:t>
            </a:r>
          </a:p>
        </p:txBody>
      </p:sp>
    </p:spTree>
    <p:extLst>
      <p:ext uri="{BB962C8B-B14F-4D97-AF65-F5344CB8AC3E}">
        <p14:creationId xmlns:p14="http://schemas.microsoft.com/office/powerpoint/2010/main" val="2317473310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A167E9-ABCD-463C-9B00-97708AE83FE1}"/>
              </a:ext>
            </a:extLst>
          </p:cNvPr>
          <p:cNvSpPr txBox="1"/>
          <p:nvPr/>
        </p:nvSpPr>
        <p:spPr>
          <a:xfrm>
            <a:off x="387350" y="185409"/>
            <a:ext cx="8451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Let              be the field of two elements 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</a:t>
            </a:r>
            <a:r>
              <a:rPr lang="en-US" dirty="0">
                <a:latin typeface="+mn-lt"/>
              </a:rPr>
              <a:t>  and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dirty="0">
                <a:latin typeface="+mn-lt"/>
              </a:rPr>
              <a:t>, let        be the vector space of binary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-tuples, with inner product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EA16598-10CB-4A8A-8C8E-84A6F5603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998068"/>
              </p:ext>
            </p:extLst>
          </p:nvPr>
        </p:nvGraphicFramePr>
        <p:xfrm>
          <a:off x="1158536" y="172650"/>
          <a:ext cx="1127464" cy="58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680" imgH="330120" progId="Equation.DSMT4">
                  <p:embed/>
                </p:oleObj>
              </mc:Choice>
              <mc:Fallback>
                <p:oleObj name="Equation" r:id="rId3" imgW="634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8536" y="172650"/>
                        <a:ext cx="1127464" cy="585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84FF1AE-F4EF-4ADC-A566-6A44A2937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908357"/>
              </p:ext>
            </p:extLst>
          </p:nvPr>
        </p:nvGraphicFramePr>
        <p:xfrm>
          <a:off x="1066800" y="643801"/>
          <a:ext cx="50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960" imgH="533160" progId="Equation.DSMT4">
                  <p:embed/>
                </p:oleObj>
              </mc:Choice>
              <mc:Fallback>
                <p:oleObj name="Equation" r:id="rId5" imgW="507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643801"/>
                        <a:ext cx="50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C79641-FE71-4C2C-968E-5C67D10EED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997464"/>
              </p:ext>
            </p:extLst>
          </p:nvPr>
        </p:nvGraphicFramePr>
        <p:xfrm>
          <a:off x="711200" y="1430079"/>
          <a:ext cx="7721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21280" imgH="1104840" progId="Equation.DSMT4">
                  <p:embed/>
                </p:oleObj>
              </mc:Choice>
              <mc:Fallback>
                <p:oleObj name="Equation" r:id="rId7" imgW="7721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1200" y="1430079"/>
                        <a:ext cx="7721600" cy="11049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E7B973-0243-43CB-A0BE-29C3CCA45349}"/>
              </a:ext>
            </a:extLst>
          </p:cNvPr>
          <p:cNvSpPr txBox="1"/>
          <p:nvPr/>
        </p:nvSpPr>
        <p:spPr>
          <a:xfrm>
            <a:off x="376717" y="33528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+mn-lt"/>
              </a:rPr>
              <a:t>Simon’s</a:t>
            </a:r>
            <a:r>
              <a:rPr lang="en-US" dirty="0">
                <a:latin typeface="+mn-lt"/>
              </a:rPr>
              <a:t> </a:t>
            </a:r>
            <a:r>
              <a:rPr lang="en-US" u="sng" dirty="0">
                <a:latin typeface="+mn-lt"/>
              </a:rPr>
              <a:t>Problem</a:t>
            </a:r>
            <a:r>
              <a:rPr lang="en-US" dirty="0">
                <a:latin typeface="+mn-lt"/>
              </a:rPr>
              <a:t>:  </a:t>
            </a:r>
            <a:r>
              <a:rPr lang="en-US" dirty="0">
                <a:solidFill>
                  <a:srgbClr val="009900"/>
                </a:solidFill>
                <a:latin typeface="+mn-lt"/>
              </a:rPr>
              <a:t>Given a 2-to-1 function (called an oracle)                         with unknown period 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9900"/>
                </a:solidFill>
                <a:latin typeface="+mn-lt"/>
              </a:rPr>
              <a:t> , i.e., with element               such that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9FFDBC-4D6E-4311-B3E7-30BD5E6E6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968071"/>
              </p:ext>
            </p:extLst>
          </p:nvPr>
        </p:nvGraphicFramePr>
        <p:xfrm>
          <a:off x="2409308" y="3784623"/>
          <a:ext cx="226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60440" imgH="533160" progId="Equation.DSMT4">
                  <p:embed/>
                </p:oleObj>
              </mc:Choice>
              <mc:Fallback>
                <p:oleObj name="Equation" r:id="rId9" imgW="22604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09308" y="3784623"/>
                        <a:ext cx="2260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00B5E04-F8BC-420E-8307-0ACA10A4BE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535585"/>
              </p:ext>
            </p:extLst>
          </p:nvPr>
        </p:nvGraphicFramePr>
        <p:xfrm>
          <a:off x="3500328" y="4204395"/>
          <a:ext cx="127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9720" imgH="533160" progId="Equation.DSMT4">
                  <p:embed/>
                </p:oleObj>
              </mc:Choice>
              <mc:Fallback>
                <p:oleObj name="Equation" r:id="rId11" imgW="12697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00328" y="4204395"/>
                        <a:ext cx="1270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2741514-4CE2-47B1-A08C-E2C49C259F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31670"/>
              </p:ext>
            </p:extLst>
          </p:nvPr>
        </p:nvGraphicFramePr>
        <p:xfrm>
          <a:off x="2338867" y="4872328"/>
          <a:ext cx="4495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495680" imgH="571320" progId="Equation.DSMT4">
                  <p:embed/>
                </p:oleObj>
              </mc:Choice>
              <mc:Fallback>
                <p:oleObj name="Equation" r:id="rId13" imgW="44956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38867" y="4872328"/>
                        <a:ext cx="44958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E2DA56-C29C-474D-B6C6-31A49B913634}"/>
              </a:ext>
            </a:extLst>
          </p:cNvPr>
          <p:cNvSpPr txBox="1"/>
          <p:nvPr/>
        </p:nvSpPr>
        <p:spPr>
          <a:xfrm>
            <a:off x="452917" y="554384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9900"/>
                </a:solidFill>
                <a:latin typeface="+mn-lt"/>
              </a:rPr>
              <a:t>find the period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9900"/>
                </a:solidFill>
                <a:latin typeface="+mn-lt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01631623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2E6116-9645-4744-A3C0-4F06FD61BF22}"/>
              </a:ext>
            </a:extLst>
          </p:cNvPr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It has been proven that all classical algorithms for solving Simon’s algorithm have time complexity               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DB40AB6-4DF0-42A5-B36D-A9FD8C1E2F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888896"/>
              </p:ext>
            </p:extLst>
          </p:nvPr>
        </p:nvGraphicFramePr>
        <p:xfrm>
          <a:off x="4495800" y="1447800"/>
          <a:ext cx="140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660240" progId="Equation.DSMT4">
                  <p:embed/>
                </p:oleObj>
              </mc:Choice>
              <mc:Fallback>
                <p:oleObj name="Equation" r:id="rId2" imgW="14094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95800" y="1447800"/>
                        <a:ext cx="14097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3ACC2E-304E-454B-A477-77420997A523}"/>
              </a:ext>
            </a:extLst>
          </p:cNvPr>
          <p:cNvSpPr txBox="1"/>
          <p:nvPr/>
        </p:nvSpPr>
        <p:spPr>
          <a:xfrm>
            <a:off x="914400" y="2971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9900"/>
                </a:solidFill>
                <a:latin typeface="+mn-lt"/>
              </a:rPr>
              <a:t>Most amazingly, the quantum algorithm by Daniel Simon solves this problem in polytime!</a:t>
            </a:r>
          </a:p>
        </p:txBody>
      </p:sp>
    </p:spTree>
    <p:extLst>
      <p:ext uri="{BB962C8B-B14F-4D97-AF65-F5344CB8AC3E}">
        <p14:creationId xmlns:p14="http://schemas.microsoft.com/office/powerpoint/2010/main" val="17531153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30209-A8F7-4F9B-8765-EF2F399F4977}"/>
              </a:ext>
            </a:extLst>
          </p:cNvPr>
          <p:cNvSpPr txBox="1"/>
          <p:nvPr/>
        </p:nvSpPr>
        <p:spPr>
          <a:xfrm>
            <a:off x="609600" y="4572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Before we begin to describe Simon’s algorithm, we should mention that there are two different types of vector spaces involved in this algorithm, namely: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85ADB-0343-40E8-BC3D-1CF6BF5B0B29}"/>
              </a:ext>
            </a:extLst>
          </p:cNvPr>
          <p:cNvSpPr txBox="1"/>
          <p:nvPr/>
        </p:nvSpPr>
        <p:spPr>
          <a:xfrm>
            <a:off x="685800" y="2514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1) The         D  Hilbert space        over the complex numbers     , which is the state space for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 qubits, and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D12E61B-EEB3-4159-B812-39B060CC6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184896"/>
              </p:ext>
            </p:extLst>
          </p:nvPr>
        </p:nvGraphicFramePr>
        <p:xfrm>
          <a:off x="1892300" y="2514600"/>
          <a:ext cx="69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419040" progId="Equation.DSMT4">
                  <p:embed/>
                </p:oleObj>
              </mc:Choice>
              <mc:Fallback>
                <p:oleObj name="Equation" r:id="rId2" imgW="698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92300" y="2514600"/>
                        <a:ext cx="6985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5E9678-4D01-42FE-8183-51D781CF6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67513"/>
              </p:ext>
            </p:extLst>
          </p:nvPr>
        </p:nvGraphicFramePr>
        <p:xfrm>
          <a:off x="5492750" y="2552995"/>
          <a:ext cx="749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533160" progId="Equation.DSMT4">
                  <p:embed/>
                </p:oleObj>
              </mc:Choice>
              <mc:Fallback>
                <p:oleObj name="Equation" r:id="rId4" imgW="749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92750" y="2552995"/>
                        <a:ext cx="749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13592AB-779B-446E-9795-340491AD8E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138217"/>
              </p:ext>
            </p:extLst>
          </p:nvPr>
        </p:nvGraphicFramePr>
        <p:xfrm>
          <a:off x="3962400" y="3063358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330120" progId="Equation.DSMT4">
                  <p:embed/>
                </p:oleObj>
              </mc:Choice>
              <mc:Fallback>
                <p:oleObj name="Equation" r:id="rId6" imgW="3171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62400" y="3063358"/>
                        <a:ext cx="317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C3B435-9DAC-4837-B556-D194AC88549D}"/>
              </a:ext>
            </a:extLst>
          </p:cNvPr>
          <p:cNvSpPr txBox="1"/>
          <p:nvPr/>
        </p:nvSpPr>
        <p:spPr>
          <a:xfrm>
            <a:off x="685800" y="4114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2) The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-D vector space       , where the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 bit binary vectors in        are used to label the standard basis </a:t>
            </a:r>
            <a:r>
              <a:rPr lang="en-US" dirty="0" err="1">
                <a:latin typeface="+mn-lt"/>
              </a:rPr>
              <a:t>kets</a:t>
            </a:r>
            <a:r>
              <a:rPr lang="en-US" dirty="0">
                <a:latin typeface="+mn-lt"/>
              </a:rPr>
              <a:t> of       .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1D99771-DE5D-4ABB-AF06-0B4A178875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729210"/>
              </p:ext>
            </p:extLst>
          </p:nvPr>
        </p:nvGraphicFramePr>
        <p:xfrm>
          <a:off x="4947536" y="4164150"/>
          <a:ext cx="50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07960" imgH="533160" progId="Equation.DSMT4">
                  <p:embed/>
                </p:oleObj>
              </mc:Choice>
              <mc:Fallback>
                <p:oleObj name="Equation" r:id="rId8" imgW="507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47536" y="4164150"/>
                        <a:ext cx="50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7574782-84E9-4323-8242-A7D9210B61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181063"/>
              </p:ext>
            </p:extLst>
          </p:nvPr>
        </p:nvGraphicFramePr>
        <p:xfrm>
          <a:off x="3789621" y="4537279"/>
          <a:ext cx="50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725" imgH="533564" progId="Equation.DSMT4">
                  <p:embed/>
                </p:oleObj>
              </mc:Choice>
              <mc:Fallback>
                <p:oleObj name="Equation" r:id="rId10" imgW="507725" imgH="53356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89621" y="4537279"/>
                        <a:ext cx="50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67250E0-04D8-4564-8E60-43C9E4F9D8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10674"/>
              </p:ext>
            </p:extLst>
          </p:nvPr>
        </p:nvGraphicFramePr>
        <p:xfrm>
          <a:off x="4649972" y="4994480"/>
          <a:ext cx="571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71320" imgH="533160" progId="Equation.DSMT4">
                  <p:embed/>
                </p:oleObj>
              </mc:Choice>
              <mc:Fallback>
                <p:oleObj name="Equation" r:id="rId12" imgW="571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9972" y="4994480"/>
                        <a:ext cx="571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54701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438C3A-C9F0-42FA-8163-EC7DFADE47C8}"/>
              </a:ext>
            </a:extLst>
          </p:cNvPr>
          <p:cNvSpPr txBox="1"/>
          <p:nvPr/>
        </p:nvSpPr>
        <p:spPr>
          <a:xfrm>
            <a:off x="457200" y="12954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To simply our description of Simon’s algorithm, we identify       with the set           of binary strings of length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dirty="0">
                <a:latin typeface="+mn-lt"/>
              </a:rPr>
              <a:t>.  And in turn, identify             with the integers                              .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F85012B-2DBD-4760-9BE2-AF4DF0093D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511570"/>
              </p:ext>
            </p:extLst>
          </p:nvPr>
        </p:nvGraphicFramePr>
        <p:xfrm>
          <a:off x="2438400" y="1732056"/>
          <a:ext cx="50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533160" progId="Equation.DSMT4">
                  <p:embed/>
                </p:oleObj>
              </mc:Choice>
              <mc:Fallback>
                <p:oleObj name="Equation" r:id="rId2" imgW="507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8400" y="1732056"/>
                        <a:ext cx="50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15DFD9-BDE1-4C90-82BB-3A3FCD6847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138515"/>
              </p:ext>
            </p:extLst>
          </p:nvPr>
        </p:nvGraphicFramePr>
        <p:xfrm>
          <a:off x="5181600" y="1630456"/>
          <a:ext cx="952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634680" progId="Equation.DSMT4">
                  <p:embed/>
                </p:oleObj>
              </mc:Choice>
              <mc:Fallback>
                <p:oleObj name="Equation" r:id="rId4" imgW="952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1630456"/>
                        <a:ext cx="952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389806-4566-44E6-A2C5-383B66A315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91420"/>
              </p:ext>
            </p:extLst>
          </p:nvPr>
        </p:nvGraphicFramePr>
        <p:xfrm>
          <a:off x="7411484" y="2133600"/>
          <a:ext cx="952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479" imgH="635590" progId="Equation.DSMT4">
                  <p:embed/>
                </p:oleObj>
              </mc:Choice>
              <mc:Fallback>
                <p:oleObj name="Equation" r:id="rId6" imgW="952479" imgH="6355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1484" y="2133600"/>
                        <a:ext cx="952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977EBC-AC9A-4BD6-BFAE-DFAF0398F7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78447"/>
              </p:ext>
            </p:extLst>
          </p:nvPr>
        </p:nvGraphicFramePr>
        <p:xfrm>
          <a:off x="3581400" y="2543595"/>
          <a:ext cx="2667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6880" imgH="660240" progId="Equation.DSMT4">
                  <p:embed/>
                </p:oleObj>
              </mc:Choice>
              <mc:Fallback>
                <p:oleObj name="Equation" r:id="rId8" imgW="26668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81400" y="2543595"/>
                        <a:ext cx="26670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4B918B-F14B-4489-AE61-FDD1BD4BA1C0}"/>
              </a:ext>
            </a:extLst>
          </p:cNvPr>
          <p:cNvSpPr txBox="1"/>
          <p:nvPr/>
        </p:nvSpPr>
        <p:spPr>
          <a:xfrm>
            <a:off x="533400" y="37338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Under the above identifications, the standard linear ordering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&lt;</a:t>
            </a:r>
            <a:r>
              <a:rPr lang="en-US" dirty="0">
                <a:latin typeface="+mn-lt"/>
              </a:rPr>
              <a:t>  on the integers induces a linear ordering on        and             , also denoted by 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&lt;</a:t>
            </a:r>
            <a:r>
              <a:rPr lang="en-US" dirty="0">
                <a:latin typeface="+mn-lt"/>
              </a:rPr>
              <a:t> .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45CCB98-ABF2-4791-A502-D00684595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430567"/>
              </p:ext>
            </p:extLst>
          </p:nvPr>
        </p:nvGraphicFramePr>
        <p:xfrm>
          <a:off x="3808228" y="4623495"/>
          <a:ext cx="50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725" imgH="533564" progId="Equation.DSMT4">
                  <p:embed/>
                </p:oleObj>
              </mc:Choice>
              <mc:Fallback>
                <p:oleObj name="Equation" r:id="rId10" imgW="507725" imgH="53356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08228" y="4623495"/>
                        <a:ext cx="50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E3072E6-96B3-4361-997E-247692FAE9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945567"/>
              </p:ext>
            </p:extLst>
          </p:nvPr>
        </p:nvGraphicFramePr>
        <p:xfrm>
          <a:off x="5202865" y="4527211"/>
          <a:ext cx="952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52479" imgH="635590" progId="Equation.DSMT4">
                  <p:embed/>
                </p:oleObj>
              </mc:Choice>
              <mc:Fallback>
                <p:oleObj name="Equation" r:id="rId12" imgW="952479" imgH="6355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02865" y="4527211"/>
                        <a:ext cx="952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05498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6600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902030302020204" pitchFamily="66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6600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902030302020204" pitchFamily="66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5428</TotalTime>
  <Words>694</Words>
  <Application>Microsoft Office PowerPoint</Application>
  <PresentationFormat>On-screen Show (4:3)</PresentationFormat>
  <Paragraphs>75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Comic Sans MS</vt:lpstr>
      <vt:lpstr>Verdana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L-O-O-P,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Samuel J. Lomonaco</dc:creator>
  <cp:lastModifiedBy>Sam Lomonaco</cp:lastModifiedBy>
  <cp:revision>878</cp:revision>
  <dcterms:created xsi:type="dcterms:W3CDTF">2002-09-06T21:25:58Z</dcterms:created>
  <dcterms:modified xsi:type="dcterms:W3CDTF">2021-09-30T14:09:09Z</dcterms:modified>
</cp:coreProperties>
</file>