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1221" r:id="rId2"/>
    <p:sldId id="323" r:id="rId3"/>
    <p:sldId id="339" r:id="rId4"/>
    <p:sldId id="273" r:id="rId5"/>
    <p:sldId id="324" r:id="rId6"/>
    <p:sldId id="325" r:id="rId7"/>
    <p:sldId id="326" r:id="rId8"/>
    <p:sldId id="327" r:id="rId9"/>
    <p:sldId id="329" r:id="rId10"/>
    <p:sldId id="334" r:id="rId11"/>
    <p:sldId id="338" r:id="rId12"/>
    <p:sldId id="331" r:id="rId13"/>
    <p:sldId id="340" r:id="rId14"/>
    <p:sldId id="342" r:id="rId15"/>
    <p:sldId id="343" r:id="rId16"/>
    <p:sldId id="344" r:id="rId17"/>
    <p:sldId id="345" r:id="rId18"/>
    <p:sldId id="328" r:id="rId19"/>
    <p:sldId id="346" r:id="rId20"/>
    <p:sldId id="330" r:id="rId21"/>
    <p:sldId id="347" r:id="rId22"/>
    <p:sldId id="257" r:id="rId23"/>
    <p:sldId id="258" r:id="rId24"/>
    <p:sldId id="260" r:id="rId25"/>
    <p:sldId id="262" r:id="rId26"/>
    <p:sldId id="263" r:id="rId27"/>
    <p:sldId id="264" r:id="rId28"/>
    <p:sldId id="265" r:id="rId29"/>
    <p:sldId id="1224" r:id="rId30"/>
    <p:sldId id="1223" r:id="rId31"/>
    <p:sldId id="348" r:id="rId32"/>
    <p:sldId id="335" r:id="rId33"/>
    <p:sldId id="336" r:id="rId34"/>
    <p:sldId id="337" r:id="rId35"/>
    <p:sldId id="350" r:id="rId36"/>
    <p:sldId id="351" r:id="rId37"/>
    <p:sldId id="352" r:id="rId38"/>
    <p:sldId id="353" r:id="rId39"/>
    <p:sldId id="341" r:id="rId40"/>
    <p:sldId id="354" r:id="rId41"/>
    <p:sldId id="355" r:id="rId42"/>
    <p:sldId id="356" r:id="rId43"/>
    <p:sldId id="357" r:id="rId44"/>
    <p:sldId id="358" r:id="rId45"/>
    <p:sldId id="359" r:id="rId46"/>
    <p:sldId id="360" r:id="rId47"/>
    <p:sldId id="361" r:id="rId48"/>
    <p:sldId id="362" r:id="rId49"/>
    <p:sldId id="363" r:id="rId50"/>
    <p:sldId id="364" r:id="rId51"/>
    <p:sldId id="365" r:id="rId52"/>
    <p:sldId id="1226" r:id="rId53"/>
    <p:sldId id="1222" r:id="rId54"/>
  </p:sldIdLst>
  <p:sldSz cx="12188825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 Laczin" initials="ML" lastIdx="1" clrIdx="0">
    <p:extLst>
      <p:ext uri="{19B8F6BF-5375-455C-9EA6-DF929625EA0E}">
        <p15:presenceInfo xmlns:p15="http://schemas.microsoft.com/office/powerpoint/2012/main" userId="3f726bd46dfaa04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FFCC"/>
    <a:srgbClr val="0033CC"/>
    <a:srgbClr val="009900"/>
    <a:srgbClr val="0000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9F9E00-DACF-41DD-80BC-95E8C13932D9}" v="1" dt="2022-09-06T20:21:23.126"/>
    <p1510:client id="{FEDB84D1-D975-4675-B7F4-E78906B01D70}" v="98" dt="2022-09-06T20:03:32.784"/>
  </p1510:revLst>
</p1510:revInfo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6" autoAdjust="0"/>
    <p:restoredTop sz="83037" autoAdjust="0"/>
  </p:normalViewPr>
  <p:slideViewPr>
    <p:cSldViewPr showGuides="1">
      <p:cViewPr varScale="1">
        <p:scale>
          <a:sx n="50" d="100"/>
          <a:sy n="50" d="100"/>
        </p:scale>
        <p:origin x="1160" y="32"/>
      </p:cViewPr>
      <p:guideLst>
        <p:guide orient="horz" pos="2160"/>
        <p:guide pos="3839"/>
        <p:guide pos="100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7076"/>
    </p:cViewPr>
  </p:sorter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 Lomonaco" userId="c8f06d8a06716ee3" providerId="LiveId" clId="{FEDB84D1-D975-4675-B7F4-E78906B01D70}"/>
    <pc:docChg chg="custSel modSld sldOrd">
      <pc:chgData name="Sam Lomonaco" userId="c8f06d8a06716ee3" providerId="LiveId" clId="{FEDB84D1-D975-4675-B7F4-E78906B01D70}" dt="2022-09-06T20:09:49.049" v="120" actId="20577"/>
      <pc:docMkLst>
        <pc:docMk/>
      </pc:docMkLst>
      <pc:sldChg chg="ord">
        <pc:chgData name="Sam Lomonaco" userId="c8f06d8a06716ee3" providerId="LiveId" clId="{FEDB84D1-D975-4675-B7F4-E78906B01D70}" dt="2022-09-06T19:56:30.295" v="98"/>
        <pc:sldMkLst>
          <pc:docMk/>
          <pc:sldMk cId="828533101" sldId="325"/>
        </pc:sldMkLst>
      </pc:sldChg>
      <pc:sldChg chg="modSp">
        <pc:chgData name="Sam Lomonaco" userId="c8f06d8a06716ee3" providerId="LiveId" clId="{FEDB84D1-D975-4675-B7F4-E78906B01D70}" dt="2022-09-06T19:57:42.270" v="102" actId="20577"/>
        <pc:sldMkLst>
          <pc:docMk/>
          <pc:sldMk cId="2927071386" sldId="330"/>
        </pc:sldMkLst>
        <pc:spChg chg="mod">
          <ac:chgData name="Sam Lomonaco" userId="c8f06d8a06716ee3" providerId="LiveId" clId="{FEDB84D1-D975-4675-B7F4-E78906B01D70}" dt="2022-09-06T19:57:42.270" v="102" actId="20577"/>
          <ac:spMkLst>
            <pc:docMk/>
            <pc:sldMk cId="2927071386" sldId="330"/>
            <ac:spMk id="3" creationId="{753C70CD-9A44-4B64-99B3-E9CF669C12FE}"/>
          </ac:spMkLst>
        </pc:spChg>
      </pc:sldChg>
      <pc:sldChg chg="modSp mod">
        <pc:chgData name="Sam Lomonaco" userId="c8f06d8a06716ee3" providerId="LiveId" clId="{FEDB84D1-D975-4675-B7F4-E78906B01D70}" dt="2022-09-06T20:04:37.697" v="111" actId="20577"/>
        <pc:sldMkLst>
          <pc:docMk/>
          <pc:sldMk cId="939838232" sldId="336"/>
        </pc:sldMkLst>
        <pc:spChg chg="mod">
          <ac:chgData name="Sam Lomonaco" userId="c8f06d8a06716ee3" providerId="LiveId" clId="{FEDB84D1-D975-4675-B7F4-E78906B01D70}" dt="2022-09-06T20:04:37.697" v="111" actId="20577"/>
          <ac:spMkLst>
            <pc:docMk/>
            <pc:sldMk cId="939838232" sldId="336"/>
            <ac:spMk id="3" creationId="{08814A51-F94C-4596-9E95-43A94DEA3DFB}"/>
          </ac:spMkLst>
        </pc:spChg>
      </pc:sldChg>
      <pc:sldChg chg="modSp mod">
        <pc:chgData name="Sam Lomonaco" userId="c8f06d8a06716ee3" providerId="LiveId" clId="{FEDB84D1-D975-4675-B7F4-E78906B01D70}" dt="2022-09-06T19:48:12.272" v="7" actId="27636"/>
        <pc:sldMkLst>
          <pc:docMk/>
          <pc:sldMk cId="2484946438" sldId="346"/>
        </pc:sldMkLst>
        <pc:spChg chg="mod">
          <ac:chgData name="Sam Lomonaco" userId="c8f06d8a06716ee3" providerId="LiveId" clId="{FEDB84D1-D975-4675-B7F4-E78906B01D70}" dt="2022-09-06T19:48:12.272" v="7" actId="27636"/>
          <ac:spMkLst>
            <pc:docMk/>
            <pc:sldMk cId="2484946438" sldId="346"/>
            <ac:spMk id="3" creationId="{9BF3320F-947F-44D8-B527-2B4DF9C7C0A7}"/>
          </ac:spMkLst>
        </pc:spChg>
      </pc:sldChg>
      <pc:sldChg chg="modSp mod">
        <pc:chgData name="Sam Lomonaco" userId="c8f06d8a06716ee3" providerId="LiveId" clId="{FEDB84D1-D975-4675-B7F4-E78906B01D70}" dt="2022-09-06T20:09:49.049" v="120" actId="20577"/>
        <pc:sldMkLst>
          <pc:docMk/>
          <pc:sldMk cId="3108423314" sldId="356"/>
        </pc:sldMkLst>
        <pc:spChg chg="mod">
          <ac:chgData name="Sam Lomonaco" userId="c8f06d8a06716ee3" providerId="LiveId" clId="{FEDB84D1-D975-4675-B7F4-E78906B01D70}" dt="2022-09-06T20:09:49.049" v="120" actId="20577"/>
          <ac:spMkLst>
            <pc:docMk/>
            <pc:sldMk cId="3108423314" sldId="356"/>
            <ac:spMk id="3" creationId="{E8349D1C-3F1F-43A4-840C-17E88230884D}"/>
          </ac:spMkLst>
        </pc:spChg>
      </pc:sldChg>
    </pc:docChg>
  </pc:docChgLst>
  <pc:docChgLst>
    <pc:chgData name="Sam Lomonaco" userId="c8f06d8a06716ee3" providerId="LiveId" clId="{589F9E00-DACF-41DD-80BC-95E8C13932D9}"/>
    <pc:docChg chg="modNotesMaster modHandout">
      <pc:chgData name="Sam Lomonaco" userId="c8f06d8a06716ee3" providerId="LiveId" clId="{589F9E00-DACF-41DD-80BC-95E8C13932D9}" dt="2022-09-06T20:21:23.126" v="0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19138"/>
            <a:ext cx="63976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03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75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23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20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401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03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99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80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29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37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91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401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 bwMode="ltGray">
          <a:xfrm>
            <a:off x="121888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 bwMode="gray">
          <a:xfrm>
            <a:off x="0" y="0"/>
            <a:ext cx="121888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13" name="Straight Connector 12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15" name="Straight Connector 14"/>
          <p:cNvCxnSpPr/>
          <p:nvPr/>
        </p:nvCxnSpPr>
        <p:spPr bwMode="white">
          <a:xfrm>
            <a:off x="121888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white">
          <a:xfrm>
            <a:off x="0" y="5631204"/>
            <a:ext cx="18283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2C6F8EA-316C-41DE-B9A4-EDCC3A85ED9A}" type="datetimeFigureOut">
              <a:rPr lang="en-US" smtClean="0"/>
              <a:pPr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6412" y="6356351"/>
            <a:ext cx="609441" cy="3651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5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9/6/2022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088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black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ectangle 7"/>
          <p:cNvSpPr/>
          <p:nvPr/>
        </p:nvSpPr>
        <p:spPr bwMode="ltGray"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 bwMode="black"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1" name="Straight Connector 10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"/>
          <p:cNvSpPr>
            <a:spLocks/>
          </p:cNvSpPr>
          <p:nvPr/>
        </p:nvSpPr>
        <p:spPr bwMode="white">
          <a:xfrm rot="5400000"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cxnSp>
        <p:nvCxnSpPr>
          <p:cNvPr id="14" name="Straight Connector 13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9/6/2022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281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9/6/2022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553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black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0" name="Rectangle 19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4" name="Rectangle 23"/>
          <p:cNvSpPr/>
          <p:nvPr/>
        </p:nvSpPr>
        <p:spPr bwMode="gray">
          <a:xfrm>
            <a:off x="1216152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1" name="Rectangle 20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22" name="Straight Connector 21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8" name="Pi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cxnSp>
        <p:nvCxnSpPr>
          <p:cNvPr id="23" name="Straight Connector 22"/>
          <p:cNvCxnSpPr/>
          <p:nvPr/>
        </p:nvCxnSpPr>
        <p:spPr bwMode="white">
          <a:xfrm>
            <a:off x="1216152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 bwMode="black">
          <a:xfrm>
            <a:off x="11579384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7" name="Rectangle 26"/>
          <p:cNvSpPr/>
          <p:nvPr/>
        </p:nvSpPr>
        <p:spPr bwMode="gray">
          <a:xfrm>
            <a:off x="11274663" y="0"/>
            <a:ext cx="304721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8" name="Rectangle 27"/>
          <p:cNvSpPr/>
          <p:nvPr/>
        </p:nvSpPr>
        <p:spPr bwMode="gray">
          <a:xfrm>
            <a:off x="1218883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-2" y="0"/>
            <a:ext cx="1218883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0" name="Rectangle 29"/>
          <p:cNvSpPr/>
          <p:nvPr/>
        </p:nvSpPr>
        <p:spPr bwMode="ltGray">
          <a:xfrm>
            <a:off x="0" y="0"/>
            <a:ext cx="12188825" cy="6096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31" name="Straight Connector 30"/>
          <p:cNvCxnSpPr/>
          <p:nvPr/>
        </p:nvCxnSpPr>
        <p:spPr bwMode="white">
          <a:xfrm>
            <a:off x="11573293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 bwMode="black">
          <a:xfrm>
            <a:off x="0" y="0"/>
            <a:ext cx="1216152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cxnSp>
        <p:nvCxnSpPr>
          <p:cNvPr id="33" name="Straight Connector 32"/>
          <p:cNvCxnSpPr/>
          <p:nvPr/>
        </p:nvCxnSpPr>
        <p:spPr bwMode="white">
          <a:xfrm>
            <a:off x="1218884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2C6F8EA-316C-41DE-B9A4-EDCC3A85ED9A}" type="datetimeFigureOut">
              <a:rPr lang="en-US" smtClean="0"/>
              <a:pPr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6571" y="6356351"/>
            <a:ext cx="609441" cy="3651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9/6/2022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11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7349" y="1499616"/>
            <a:ext cx="4818888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7349" y="2514600"/>
            <a:ext cx="4818888" cy="365556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9/6/2022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835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9/6/2022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35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ltGray">
          <a:xfrm>
            <a:off x="626239" y="0"/>
            <a:ext cx="30472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6" name="Rectangle 5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cxnSp>
        <p:nvCxnSpPr>
          <p:cNvPr id="7" name="Straight Connector 6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 bwMode="gray">
          <a:xfrm>
            <a:off x="10969942" y="0"/>
            <a:ext cx="922621" cy="6858000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 bwMode="black">
          <a:xfrm>
            <a:off x="11892563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9/6/2022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3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gray">
          <a:xfrm>
            <a:off x="621792" y="0"/>
            <a:ext cx="414771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 bwMode="lt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621792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 bwMode="gray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251" y="482600"/>
            <a:ext cx="6195986" cy="568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F8EA-316C-41DE-B9A4-EDCC3A85ED9A}" type="datetimeFigureOut">
              <a:rPr lang="en-US"/>
              <a:t>9/6/2022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80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ectangle 7"/>
          <p:cNvSpPr/>
          <p:nvPr/>
        </p:nvSpPr>
        <p:spPr bwMode="black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 bwMode="ltGray">
          <a:xfrm>
            <a:off x="4875530" y="0"/>
            <a:ext cx="7017034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2C6F8EA-316C-41DE-B9A4-EDCC3A85ED9A}" type="datetimeFigureOut">
              <a:rPr lang="en-US" smtClean="0"/>
              <a:pPr/>
              <a:t>9/6/2022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11879867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90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ectangle 7"/>
          <p:cNvSpPr/>
          <p:nvPr/>
        </p:nvSpPr>
        <p:spPr bwMode="ltGray"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 bwMode="black"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4" name="Straight Connector 13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"/>
          <p:cNvSpPr>
            <a:spLocks/>
          </p:cNvSpPr>
          <p:nvPr/>
        </p:nvSpPr>
        <p:spPr bwMode="white">
          <a:xfrm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cxnSp>
        <p:nvCxnSpPr>
          <p:cNvPr id="16" name="Straight Connector 15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/>
                </a:solidFill>
              </a:defRPr>
            </a:lvl1pPr>
          </a:lstStyle>
          <a:p>
            <a:fld id="{C2C6F8EA-316C-41DE-B9A4-EDCC3A85ED9A}" type="datetimeFigureOut">
              <a:rPr lang="en-US" smtClean="0"/>
              <a:pPr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2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0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3.png"/><Relationship Id="rId3" Type="http://schemas.openxmlformats.org/officeDocument/2006/relationships/image" Target="../media/image3.jpg"/><Relationship Id="rId7" Type="http://schemas.openxmlformats.org/officeDocument/2006/relationships/image" Target="../media/image26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11" Type="http://schemas.openxmlformats.org/officeDocument/2006/relationships/image" Target="../media/image31.png"/><Relationship Id="rId5" Type="http://schemas.openxmlformats.org/officeDocument/2006/relationships/image" Target="../media/image22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Lomonaco@UMBC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see.umbc.edu/~lomonaco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algassert.com/quirk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8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QDog">
            <a:extLst>
              <a:ext uri="{FF2B5EF4-FFF2-40B4-BE49-F238E27FC236}">
                <a16:creationId xmlns:a16="http://schemas.microsoft.com/office/drawing/2014/main" id="{E83D5E65-32BF-4586-BD1C-767ED1AA3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4115" name="AutoShape 3">
            <a:extLst>
              <a:ext uri="{FF2B5EF4-FFF2-40B4-BE49-F238E27FC236}">
                <a16:creationId xmlns:a16="http://schemas.microsoft.com/office/drawing/2014/main" id="{440047AD-B780-4818-AEE6-EC39E1BC9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3612" y="152400"/>
            <a:ext cx="2362200" cy="1371600"/>
          </a:xfrm>
          <a:prstGeom prst="cloudCallout">
            <a:avLst>
              <a:gd name="adj1" fmla="val -56722"/>
              <a:gd name="adj2" fmla="val 52412"/>
            </a:avLst>
          </a:prstGeom>
          <a:solidFill>
            <a:srgbClr val="FFFF99">
              <a:alpha val="53999"/>
            </a:srgbClr>
          </a:solidFill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FontTx/>
              <a:buNone/>
              <a:defRPr/>
            </a:pPr>
            <a:r>
              <a:rPr lang="en-US" sz="72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???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1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114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114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4115" grpId="0" animBg="1"/>
      <p:bldP spid="111411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71E00-867B-4ACC-827B-17BA94B99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294" y="311671"/>
            <a:ext cx="9782801" cy="624819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Visualizing Qubits: </a:t>
            </a:r>
            <a:r>
              <a:rPr lang="en-US" b="1" dirty="0">
                <a:solidFill>
                  <a:srgbClr val="008000"/>
                </a:solidFill>
              </a:rPr>
              <a:t>The Complex Plane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D2F13CD-1068-4662-9FEC-F0336F303574}"/>
              </a:ext>
            </a:extLst>
          </p:cNvPr>
          <p:cNvSpPr/>
          <p:nvPr/>
        </p:nvSpPr>
        <p:spPr>
          <a:xfrm>
            <a:off x="10366789" y="1303337"/>
            <a:ext cx="228600" cy="228600"/>
          </a:xfrm>
          <a:prstGeom prst="ellipse">
            <a:avLst/>
          </a:prstGeom>
          <a:solidFill>
            <a:srgbClr val="0080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30740EB-C95C-4E37-8E08-2D600F094EF7}"/>
                  </a:ext>
                </a:extLst>
              </p:cNvPr>
              <p:cNvSpPr txBox="1"/>
              <p:nvPr/>
            </p:nvSpPr>
            <p:spPr>
              <a:xfrm>
                <a:off x="10488689" y="1005663"/>
                <a:ext cx="50235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30740EB-C95C-4E37-8E08-2D600F094E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8689" y="1005663"/>
                <a:ext cx="50235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A56913B-92B5-4B44-BEC9-9018749C59A2}"/>
                  </a:ext>
                </a:extLst>
              </p:cNvPr>
              <p:cNvSpPr txBox="1"/>
              <p:nvPr/>
            </p:nvSpPr>
            <p:spPr>
              <a:xfrm>
                <a:off x="10162144" y="1630130"/>
                <a:ext cx="65308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A56913B-92B5-4B44-BEC9-9018749C59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2144" y="1630130"/>
                <a:ext cx="653089" cy="369332"/>
              </a:xfrm>
              <a:prstGeom prst="rect">
                <a:avLst/>
              </a:prstGeom>
              <a:blipFill>
                <a:blip r:embed="rId4"/>
                <a:stretch>
                  <a:fillRect l="-935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C743A2E1-65EC-4FFC-A743-4AA57EDE62F4}"/>
              </a:ext>
            </a:extLst>
          </p:cNvPr>
          <p:cNvGrpSpPr/>
          <p:nvPr/>
        </p:nvGrpSpPr>
        <p:grpSpPr>
          <a:xfrm>
            <a:off x="2436812" y="1531937"/>
            <a:ext cx="7015577" cy="3280611"/>
            <a:chOff x="2586623" y="1824789"/>
            <a:chExt cx="7015577" cy="328061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DDD7DE8-9C77-471D-B398-30B68635C252}"/>
                </a:ext>
              </a:extLst>
            </p:cNvPr>
            <p:cNvGrpSpPr/>
            <p:nvPr/>
          </p:nvGrpSpPr>
          <p:grpSpPr>
            <a:xfrm>
              <a:off x="2586623" y="1824789"/>
              <a:ext cx="7015577" cy="3208421"/>
              <a:chOff x="2665412" y="2277979"/>
              <a:chExt cx="7015577" cy="3208421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A7ED2478-9B62-42C8-B2D1-2BAA1F46E40E}"/>
                  </a:ext>
                </a:extLst>
              </p:cNvPr>
              <p:cNvCxnSpPr/>
              <p:nvPr/>
            </p:nvCxnSpPr>
            <p:spPr>
              <a:xfrm>
                <a:off x="5180012" y="2286000"/>
                <a:ext cx="4500977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15AF3F41-E689-41A3-9B45-EDDAAE02F313}"/>
                  </a:ext>
                </a:extLst>
              </p:cNvPr>
              <p:cNvCxnSpPr/>
              <p:nvPr/>
            </p:nvCxnSpPr>
            <p:spPr>
              <a:xfrm>
                <a:off x="2665412" y="5486400"/>
                <a:ext cx="4500977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83A7BA96-C20A-4AB3-BD3D-F2AB4872B56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65412" y="2286000"/>
                <a:ext cx="2514600" cy="32004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8F29A7A7-8FF4-4A49-A700-6F9CCB53106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66389" y="2277979"/>
                <a:ext cx="2514600" cy="32004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8F7D86A-4369-468E-85CD-8FB15B9CACBB}"/>
                </a:ext>
              </a:extLst>
            </p:cNvPr>
            <p:cNvSpPr/>
            <p:nvPr/>
          </p:nvSpPr>
          <p:spPr>
            <a:xfrm>
              <a:off x="5103812" y="2647949"/>
              <a:ext cx="1828800" cy="1257302"/>
            </a:xfrm>
            <a:prstGeom prst="ellipse">
              <a:avLst/>
            </a:prstGeom>
            <a:noFill/>
            <a:ln w="508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B3CBE8A-DCB4-4DE5-912A-426F2F8FF3A6}"/>
                </a:ext>
              </a:extLst>
            </p:cNvPr>
            <p:cNvCxnSpPr/>
            <p:nvPr/>
          </p:nvCxnSpPr>
          <p:spPr>
            <a:xfrm>
              <a:off x="3967245" y="3276600"/>
              <a:ext cx="4500977" cy="0"/>
            </a:xfrm>
            <a:prstGeom prst="line">
              <a:avLst/>
            </a:prstGeom>
            <a:ln w="508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B01C639-0C06-47E8-A64A-6AACC5E050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75212" y="1824789"/>
              <a:ext cx="2057400" cy="3280611"/>
            </a:xfrm>
            <a:prstGeom prst="line">
              <a:avLst/>
            </a:prstGeom>
            <a:ln w="508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655EDD4-2DCB-4024-BC05-114D997834EB}"/>
                </a:ext>
              </a:extLst>
            </p:cNvPr>
            <p:cNvSpPr/>
            <p:nvPr/>
          </p:nvSpPr>
          <p:spPr>
            <a:xfrm>
              <a:off x="5903034" y="3139197"/>
              <a:ext cx="228600" cy="228600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5D3D045-800E-4003-818B-DD4B2A2B9694}"/>
                </a:ext>
              </a:extLst>
            </p:cNvPr>
            <p:cNvSpPr/>
            <p:nvPr/>
          </p:nvSpPr>
          <p:spPr>
            <a:xfrm>
              <a:off x="6781506" y="3139197"/>
              <a:ext cx="228600" cy="228600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9F0D10F-5968-471F-AF2A-D13672CD8C4E}"/>
                </a:ext>
              </a:extLst>
            </p:cNvPr>
            <p:cNvSpPr/>
            <p:nvPr/>
          </p:nvSpPr>
          <p:spPr>
            <a:xfrm>
              <a:off x="5561012" y="3722249"/>
              <a:ext cx="228600" cy="228600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A3BF9B7-C07F-4474-9B63-6837E4002AD9}"/>
                </a:ext>
              </a:extLst>
            </p:cNvPr>
            <p:cNvSpPr/>
            <p:nvPr/>
          </p:nvSpPr>
          <p:spPr>
            <a:xfrm>
              <a:off x="6282010" y="2562725"/>
              <a:ext cx="228600" cy="228600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88D32A6-3975-4502-8642-A912595FD8CB}"/>
                </a:ext>
              </a:extLst>
            </p:cNvPr>
            <p:cNvSpPr/>
            <p:nvPr/>
          </p:nvSpPr>
          <p:spPr>
            <a:xfrm>
              <a:off x="4984123" y="3174246"/>
              <a:ext cx="228600" cy="228600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9A6A1238-320F-44D4-94BC-80A4E5077492}"/>
                    </a:ext>
                  </a:extLst>
                </p:cNvPr>
                <p:cNvSpPr txBox="1"/>
                <p:nvPr/>
              </p:nvSpPr>
              <p:spPr>
                <a:xfrm>
                  <a:off x="6870155" y="3336876"/>
                  <a:ext cx="50235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9A6A1238-320F-44D4-94BC-80A4E50774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0155" y="3336876"/>
                  <a:ext cx="502358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88DB889E-BE0E-4F98-A7D6-5AF097B4221E}"/>
                    </a:ext>
                  </a:extLst>
                </p:cNvPr>
                <p:cNvSpPr txBox="1"/>
                <p:nvPr/>
              </p:nvSpPr>
              <p:spPr>
                <a:xfrm>
                  <a:off x="4624033" y="3276599"/>
                  <a:ext cx="50235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88DB889E-BE0E-4F98-A7D6-5AF097B422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4033" y="3276599"/>
                  <a:ext cx="502358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DBD17C68-653A-4DB3-AA8B-415971349B7F}"/>
                    </a:ext>
                  </a:extLst>
                </p:cNvPr>
                <p:cNvSpPr txBox="1"/>
                <p:nvPr/>
              </p:nvSpPr>
              <p:spPr>
                <a:xfrm>
                  <a:off x="5098423" y="3775590"/>
                  <a:ext cx="50235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DBD17C68-653A-4DB3-AA8B-415971349B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8423" y="3775590"/>
                  <a:ext cx="502358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D57C0C3F-B7C9-4788-8CAB-F275749F748E}"/>
                    </a:ext>
                  </a:extLst>
                </p:cNvPr>
                <p:cNvSpPr txBox="1"/>
                <p:nvPr/>
              </p:nvSpPr>
              <p:spPr>
                <a:xfrm>
                  <a:off x="5953214" y="2213629"/>
                  <a:ext cx="50235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D57C0C3F-B7C9-4788-8CAB-F275749F74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3214" y="2213629"/>
                  <a:ext cx="502358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ABF3A763-82A9-4ADC-B909-FF5F57E2E904}"/>
                    </a:ext>
                  </a:extLst>
                </p:cNvPr>
                <p:cNvSpPr txBox="1"/>
                <p:nvPr/>
              </p:nvSpPr>
              <p:spPr>
                <a:xfrm>
                  <a:off x="5506832" y="3201517"/>
                  <a:ext cx="50235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ABF3A763-82A9-4ADC-B909-FF5F57E2E9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6832" y="3201517"/>
                  <a:ext cx="502358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0C82135A-DA30-4C12-B872-04F260178C4C}"/>
                    </a:ext>
                  </a:extLst>
                </p:cNvPr>
                <p:cNvSpPr txBox="1"/>
                <p:nvPr/>
              </p:nvSpPr>
              <p:spPr>
                <a:xfrm>
                  <a:off x="5900445" y="3285485"/>
                  <a:ext cx="653089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</m:oMath>
                    </m:oMathPara>
                  </a14:m>
                  <a:endParaRPr lang="en-US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0C82135A-DA30-4C12-B872-04F260178C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0445" y="3285485"/>
                  <a:ext cx="653089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935"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946A4FE0-1BD3-45A6-BB8A-40F44E821558}"/>
                    </a:ext>
                  </a:extLst>
                </p:cNvPr>
                <p:cNvSpPr txBox="1"/>
                <p:nvPr/>
              </p:nvSpPr>
              <p:spPr>
                <a:xfrm>
                  <a:off x="6900176" y="2846310"/>
                  <a:ext cx="653089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|+&gt;</m:t>
                        </m:r>
                      </m:oMath>
                    </m:oMathPara>
                  </a14:m>
                  <a:endParaRPr lang="en-US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946A4FE0-1BD3-45A6-BB8A-40F44E8215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0176" y="2846310"/>
                  <a:ext cx="653089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2804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E37A910A-769D-431C-9D90-3DC555F86CAD}"/>
                    </a:ext>
                  </a:extLst>
                </p:cNvPr>
                <p:cNvSpPr txBox="1"/>
                <p:nvPr/>
              </p:nvSpPr>
              <p:spPr>
                <a:xfrm>
                  <a:off x="4449391" y="2869727"/>
                  <a:ext cx="653089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|−&gt;</m:t>
                        </m:r>
                      </m:oMath>
                    </m:oMathPara>
                  </a14:m>
                  <a:endParaRPr lang="en-US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E37A910A-769D-431C-9D90-3DC555F86C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9391" y="2869727"/>
                  <a:ext cx="653089" cy="369332"/>
                </a:xfrm>
                <a:prstGeom prst="rect">
                  <a:avLst/>
                </a:prstGeom>
                <a:blipFill>
                  <a:blip r:embed="rId12"/>
                  <a:stretch>
                    <a:fillRect l="-2804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C4F3ABF1-7A79-40B5-AD10-8DD2BB982FCB}"/>
                    </a:ext>
                  </a:extLst>
                </p:cNvPr>
                <p:cNvSpPr txBox="1"/>
                <p:nvPr/>
              </p:nvSpPr>
              <p:spPr>
                <a:xfrm>
                  <a:off x="6530931" y="2292314"/>
                  <a:ext cx="881691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|+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</m:oMath>
                    </m:oMathPara>
                  </a14:m>
                  <a:endParaRPr lang="en-US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C4F3ABF1-7A79-40B5-AD10-8DD2BB982F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0931" y="2292314"/>
                  <a:ext cx="881691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5D30CB92-1061-4DD1-A682-04A2825872F4}"/>
                    </a:ext>
                  </a:extLst>
                </p:cNvPr>
                <p:cNvSpPr txBox="1"/>
                <p:nvPr/>
              </p:nvSpPr>
              <p:spPr>
                <a:xfrm>
                  <a:off x="5541254" y="3954261"/>
                  <a:ext cx="91431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|−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</m:oMath>
                    </m:oMathPara>
                  </a14:m>
                  <a:endParaRPr lang="en-US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5D30CB92-1061-4DD1-A682-04A2825872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1254" y="3954261"/>
                  <a:ext cx="914318" cy="369332"/>
                </a:xfrm>
                <a:prstGeom prst="rect">
                  <a:avLst/>
                </a:prstGeom>
                <a:blipFill>
                  <a:blip r:embed="rId14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025115B-7F2E-487E-A909-9542CD4D766B}"/>
                </a:ext>
              </a:extLst>
            </p:cNvPr>
            <p:cNvSpPr/>
            <p:nvPr/>
          </p:nvSpPr>
          <p:spPr>
            <a:xfrm>
              <a:off x="7996510" y="2562725"/>
              <a:ext cx="228600" cy="228600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220641B9-EDEE-47B0-88C4-1F6B822C9227}"/>
                    </a:ext>
                  </a:extLst>
                </p:cNvPr>
                <p:cNvSpPr txBox="1"/>
                <p:nvPr/>
              </p:nvSpPr>
              <p:spPr>
                <a:xfrm>
                  <a:off x="7487981" y="1921316"/>
                  <a:ext cx="1538866" cy="6184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den>
                        </m:f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𝒊𝒕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220641B9-EDEE-47B0-88C4-1F6B822C92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7981" y="1921316"/>
                  <a:ext cx="1538866" cy="618439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4CE80B5F-804B-4EFD-85F1-13069A11F19D}"/>
                    </a:ext>
                  </a:extLst>
                </p:cNvPr>
                <p:cNvSpPr txBox="1"/>
                <p:nvPr/>
              </p:nvSpPr>
              <p:spPr>
                <a:xfrm>
                  <a:off x="9111012" y="3166139"/>
                  <a:ext cx="472053" cy="369332"/>
                </a:xfrm>
                <a:prstGeom prst="rect">
                  <a:avLst/>
                </a:prstGeom>
                <a:solidFill>
                  <a:srgbClr val="FFFF00"/>
                </a:solidFill>
                <a:ln w="50800">
                  <a:solidFill>
                    <a:srgbClr val="00990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𝝍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4CE80B5F-804B-4EFD-85F1-13069A11F1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1012" y="3166139"/>
                  <a:ext cx="472053" cy="369332"/>
                </a:xfrm>
                <a:prstGeom prst="rect">
                  <a:avLst/>
                </a:prstGeom>
                <a:blipFill>
                  <a:blip r:embed="rId16"/>
                  <a:stretch>
                    <a:fillRect b="-8696"/>
                  </a:stretch>
                </a:blipFill>
                <a:ln w="50800">
                  <a:solidFill>
                    <a:srgbClr val="0099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Connector: Curved 46">
              <a:extLst>
                <a:ext uri="{FF2B5EF4-FFF2-40B4-BE49-F238E27FC236}">
                  <a16:creationId xmlns:a16="http://schemas.microsoft.com/office/drawing/2014/main" id="{02DB066F-DC01-4C4B-804B-3DD254E06E87}"/>
                </a:ext>
              </a:extLst>
            </p:cNvPr>
            <p:cNvCxnSpPr>
              <a:stCxn id="45" idx="1"/>
              <a:endCxn id="41" idx="5"/>
            </p:cNvCxnSpPr>
            <p:nvPr/>
          </p:nvCxnSpPr>
          <p:spPr>
            <a:xfrm rot="10800000">
              <a:off x="8225110" y="2677025"/>
              <a:ext cx="885902" cy="673780"/>
            </a:xfrm>
            <a:prstGeom prst="curvedConnector3">
              <a:avLst/>
            </a:prstGeom>
            <a:ln w="63500">
              <a:solidFill>
                <a:srgbClr val="0099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539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A0A2105-06C9-41E1-9BEB-005EC0C4C2B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1000"/>
          </a:blip>
          <a:stretch>
            <a:fillRect/>
          </a:stretch>
        </p:blipFill>
        <p:spPr>
          <a:xfrm>
            <a:off x="5206219" y="768450"/>
            <a:ext cx="6195986" cy="4956788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A71E00-867B-4ACC-827B-17BA94B99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65" y="114942"/>
            <a:ext cx="3724772" cy="914400"/>
          </a:xfrm>
        </p:spPr>
        <p:txBody>
          <a:bodyPr anchor="b"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Visualizing Qubits: The Bloch Sphere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2D14BAE-ED3B-4FCB-A239-270EEB98EED5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805628" y="1371600"/>
                <a:ext cx="4069584" cy="2133600"/>
              </a:xfrm>
            </p:spPr>
            <p:txBody>
              <a:bodyPr>
                <a:noAutofit/>
              </a:bodyPr>
              <a:lstStyle/>
              <a:p>
                <a:r>
                  <a:rPr lang="en-US" sz="2800" b="1" dirty="0">
                    <a:solidFill>
                      <a:srgbClr val="008000"/>
                    </a:solidFill>
                  </a:rPr>
                  <a:t>We now use the </a:t>
                </a:r>
                <a:r>
                  <a:rPr lang="en-US" sz="2800" b="1" u="sng" dirty="0">
                    <a:solidFill>
                      <a:srgbClr val="008000"/>
                    </a:solidFill>
                  </a:rPr>
                  <a:t>reverse stereographic projection</a:t>
                </a:r>
                <a:r>
                  <a:rPr lang="en-US" sz="2800" b="1" dirty="0">
                    <a:solidFill>
                      <a:srgbClr val="008000"/>
                    </a:solidFill>
                  </a:rPr>
                  <a:t> to identify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ℂ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∪∞ </m:t>
                    </m:r>
                  </m:oMath>
                </a14:m>
                <a:r>
                  <a:rPr lang="en-US" sz="2800" b="1" dirty="0">
                    <a:solidFill>
                      <a:srgbClr val="008000"/>
                    </a:solidFill>
                  </a:rPr>
                  <a:t>with the surface of a ball, i.e., the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800" b="1" dirty="0">
                    <a:solidFill>
                      <a:srgbClr val="008000"/>
                    </a:solidFill>
                  </a:rPr>
                  <a:t>-sphere.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2D14BAE-ED3B-4FCB-A239-270EEB98EE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805628" y="1371600"/>
                <a:ext cx="4069584" cy="2133600"/>
              </a:xfrm>
              <a:blipFill>
                <a:blip r:embed="rId4"/>
                <a:stretch>
                  <a:fillRect l="-2994" t="-4857" r="-4940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A1455409-546E-434A-AB92-8F641B6A6280}"/>
              </a:ext>
            </a:extLst>
          </p:cNvPr>
          <p:cNvSpPr>
            <a:spLocks noChangeAspect="1"/>
          </p:cNvSpPr>
          <p:nvPr/>
        </p:nvSpPr>
        <p:spPr>
          <a:xfrm>
            <a:off x="6399212" y="3045995"/>
            <a:ext cx="201168" cy="201168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EB9350A-A78A-493A-B945-8F355FD88621}"/>
              </a:ext>
            </a:extLst>
          </p:cNvPr>
          <p:cNvSpPr>
            <a:spLocks noChangeAspect="1"/>
          </p:cNvSpPr>
          <p:nvPr/>
        </p:nvSpPr>
        <p:spPr>
          <a:xfrm>
            <a:off x="10133012" y="3380232"/>
            <a:ext cx="201168" cy="201168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7CFF682-DCB3-4E60-A545-5A183CE9854E}"/>
              </a:ext>
            </a:extLst>
          </p:cNvPr>
          <p:cNvSpPr>
            <a:spLocks noChangeAspect="1"/>
          </p:cNvSpPr>
          <p:nvPr/>
        </p:nvSpPr>
        <p:spPr>
          <a:xfrm>
            <a:off x="11121709" y="2861916"/>
            <a:ext cx="201168" cy="201168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DB79FE3-D6FF-44BE-90E9-9DB7A01AB6F8}"/>
              </a:ext>
            </a:extLst>
          </p:cNvPr>
          <p:cNvSpPr>
            <a:spLocks noChangeAspect="1"/>
          </p:cNvSpPr>
          <p:nvPr/>
        </p:nvSpPr>
        <p:spPr>
          <a:xfrm>
            <a:off x="11148195" y="1145237"/>
            <a:ext cx="201168" cy="201168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A8CCBE1-D53C-41A7-B007-4E2C3A145DAA}"/>
              </a:ext>
            </a:extLst>
          </p:cNvPr>
          <p:cNvSpPr>
            <a:spLocks noChangeAspect="1"/>
          </p:cNvSpPr>
          <p:nvPr/>
        </p:nvSpPr>
        <p:spPr>
          <a:xfrm>
            <a:off x="8226209" y="5129724"/>
            <a:ext cx="201168" cy="201168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87F2DF4-7E5F-44F4-8FA2-636E853001D9}"/>
              </a:ext>
            </a:extLst>
          </p:cNvPr>
          <p:cNvSpPr>
            <a:spLocks noChangeAspect="1"/>
          </p:cNvSpPr>
          <p:nvPr/>
        </p:nvSpPr>
        <p:spPr>
          <a:xfrm>
            <a:off x="8685212" y="2664313"/>
            <a:ext cx="201168" cy="201168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C57F032-F14B-484A-AD2A-50BD5F6CAFF8}"/>
              </a:ext>
            </a:extLst>
          </p:cNvPr>
          <p:cNvSpPr>
            <a:spLocks noChangeAspect="1"/>
          </p:cNvSpPr>
          <p:nvPr/>
        </p:nvSpPr>
        <p:spPr>
          <a:xfrm>
            <a:off x="7389812" y="3886200"/>
            <a:ext cx="201168" cy="201168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B43A169-4CE8-4123-9696-2E3A0B9F985D}"/>
                  </a:ext>
                </a:extLst>
              </p:cNvPr>
              <p:cNvSpPr txBox="1"/>
              <p:nvPr/>
            </p:nvSpPr>
            <p:spPr>
              <a:xfrm>
                <a:off x="7887139" y="706328"/>
                <a:ext cx="898657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B43A169-4CE8-4123-9696-2E3A0B9F9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7139" y="706328"/>
                <a:ext cx="89865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E38639C1-0D73-4823-87A1-4191A04DE9AD}"/>
              </a:ext>
            </a:extLst>
          </p:cNvPr>
          <p:cNvSpPr>
            <a:spLocks noChangeAspect="1"/>
          </p:cNvSpPr>
          <p:nvPr/>
        </p:nvSpPr>
        <p:spPr>
          <a:xfrm>
            <a:off x="8089054" y="1179256"/>
            <a:ext cx="201168" cy="201168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F1B7111-8C20-4660-8DD4-AB1C3057918A}"/>
                  </a:ext>
                </a:extLst>
              </p:cNvPr>
              <p:cNvSpPr txBox="1"/>
              <p:nvPr/>
            </p:nvSpPr>
            <p:spPr>
              <a:xfrm>
                <a:off x="10169524" y="3505200"/>
                <a:ext cx="96012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|+&gt;</m:t>
                      </m:r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F1B7111-8C20-4660-8DD4-AB1C30579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524" y="3505200"/>
                <a:ext cx="96012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B65CE1A-7055-4C25-9EA3-E578B1BF5B99}"/>
                  </a:ext>
                </a:extLst>
              </p:cNvPr>
              <p:cNvSpPr txBox="1"/>
              <p:nvPr/>
            </p:nvSpPr>
            <p:spPr>
              <a:xfrm>
                <a:off x="5264550" y="2836257"/>
                <a:ext cx="104059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|−&gt;</m:t>
                      </m:r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B65CE1A-7055-4C25-9EA3-E578B1BF5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550" y="2836257"/>
                <a:ext cx="104059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7E69959-460A-440B-B477-5BEA55C549E9}"/>
                  </a:ext>
                </a:extLst>
              </p:cNvPr>
              <p:cNvSpPr txBox="1"/>
              <p:nvPr/>
            </p:nvSpPr>
            <p:spPr>
              <a:xfrm>
                <a:off x="10629216" y="2228418"/>
                <a:ext cx="94890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7E69959-460A-440B-B477-5BEA55C54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9216" y="2228418"/>
                <a:ext cx="94890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8401E5B-A291-41A0-8D1A-CA8E62C28450}"/>
                  </a:ext>
                </a:extLst>
              </p:cNvPr>
              <p:cNvSpPr txBox="1"/>
              <p:nvPr/>
            </p:nvSpPr>
            <p:spPr>
              <a:xfrm>
                <a:off x="10007788" y="1871802"/>
                <a:ext cx="1006601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𝝍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8401E5B-A291-41A0-8D1A-CA8E62C28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7788" y="1871802"/>
                <a:ext cx="1006601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E508261-A629-403E-91D0-A418B4BA49CA}"/>
                  </a:ext>
                </a:extLst>
              </p:cNvPr>
              <p:cNvSpPr txBox="1"/>
              <p:nvPr/>
            </p:nvSpPr>
            <p:spPr>
              <a:xfrm>
                <a:off x="8383988" y="1945503"/>
                <a:ext cx="89865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E508261-A629-403E-91D0-A418B4BA4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3988" y="1945503"/>
                <a:ext cx="89865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E6A5F97-3DC9-4F87-861F-6F040EA4BC85}"/>
                  </a:ext>
                </a:extLst>
              </p:cNvPr>
              <p:cNvSpPr txBox="1"/>
              <p:nvPr/>
            </p:nvSpPr>
            <p:spPr>
              <a:xfrm>
                <a:off x="7967434" y="5252310"/>
                <a:ext cx="89865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E6A5F97-3DC9-4F87-861F-6F040EA4B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434" y="5252310"/>
                <a:ext cx="898657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752CD90-475E-437D-A7A8-53EFD8C759B2}"/>
                  </a:ext>
                </a:extLst>
              </p:cNvPr>
              <p:cNvSpPr txBox="1"/>
              <p:nvPr/>
            </p:nvSpPr>
            <p:spPr>
              <a:xfrm>
                <a:off x="6841962" y="4161200"/>
                <a:ext cx="124923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|−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752CD90-475E-437D-A7A8-53EFD8C759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1962" y="4161200"/>
                <a:ext cx="124923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7846195-B45F-4A36-BE66-754BF605D081}"/>
                  </a:ext>
                </a:extLst>
              </p:cNvPr>
              <p:cNvSpPr txBox="1"/>
              <p:nvPr/>
            </p:nvSpPr>
            <p:spPr>
              <a:xfrm>
                <a:off x="8075063" y="2575072"/>
                <a:ext cx="65687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7846195-B45F-4A36-BE66-754BF605D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5063" y="2575072"/>
                <a:ext cx="656876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15DFC56-BFB1-4122-BAA5-E6F6E5891D8B}"/>
                  </a:ext>
                </a:extLst>
              </p:cNvPr>
              <p:cNvSpPr txBox="1"/>
              <p:nvPr/>
            </p:nvSpPr>
            <p:spPr>
              <a:xfrm>
                <a:off x="6550745" y="3063084"/>
                <a:ext cx="50235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15DFC56-BFB1-4122-BAA5-E6F6E5891D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745" y="3063084"/>
                <a:ext cx="502358" cy="523220"/>
              </a:xfrm>
              <a:prstGeom prst="rect">
                <a:avLst/>
              </a:prstGeom>
              <a:blipFill>
                <a:blip r:embed="rId14"/>
                <a:stretch>
                  <a:fillRect r="-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E3A7578-1278-432C-BE88-96921E3F3BBF}"/>
                  </a:ext>
                </a:extLst>
              </p:cNvPr>
              <p:cNvSpPr txBox="1"/>
              <p:nvPr/>
            </p:nvSpPr>
            <p:spPr>
              <a:xfrm>
                <a:off x="8165584" y="3199516"/>
                <a:ext cx="50235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E3A7578-1278-432C-BE88-96921E3F3B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5584" y="3199516"/>
                <a:ext cx="502358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F26E938-167F-43D3-BEFD-B6172217124A}"/>
                  </a:ext>
                </a:extLst>
              </p:cNvPr>
              <p:cNvSpPr txBox="1"/>
              <p:nvPr/>
            </p:nvSpPr>
            <p:spPr>
              <a:xfrm>
                <a:off x="7022602" y="3380232"/>
                <a:ext cx="50235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F26E938-167F-43D3-BEFD-B61722171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602" y="3380232"/>
                <a:ext cx="502358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89000C5-ADCC-484B-81FC-421E02371FAA}"/>
                  </a:ext>
                </a:extLst>
              </p:cNvPr>
              <p:cNvSpPr txBox="1"/>
              <p:nvPr/>
            </p:nvSpPr>
            <p:spPr>
              <a:xfrm>
                <a:off x="11014389" y="651977"/>
                <a:ext cx="50235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89000C5-ADCC-484B-81FC-421E02371F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4389" y="651977"/>
                <a:ext cx="502358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874CA79C-6ACC-43E5-90FE-3C58B75E9F61}"/>
              </a:ext>
            </a:extLst>
          </p:cNvPr>
          <p:cNvSpPr>
            <a:spLocks noChangeAspect="1"/>
          </p:cNvSpPr>
          <p:nvPr/>
        </p:nvSpPr>
        <p:spPr>
          <a:xfrm>
            <a:off x="9869059" y="2122833"/>
            <a:ext cx="201168" cy="201168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C4066DE-061D-4301-ADBC-83CCBB227C47}"/>
              </a:ext>
            </a:extLst>
          </p:cNvPr>
          <p:cNvCxnSpPr>
            <a:cxnSpLocks/>
            <a:stCxn id="16" idx="1"/>
          </p:cNvCxnSpPr>
          <p:nvPr/>
        </p:nvCxnSpPr>
        <p:spPr>
          <a:xfrm>
            <a:off x="8118514" y="1208716"/>
            <a:ext cx="3157828" cy="1783500"/>
          </a:xfrm>
          <a:prstGeom prst="line">
            <a:avLst/>
          </a:prstGeom>
          <a:ln w="635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94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9FBF4-172F-46B7-BA42-14B949EBC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613" y="304800"/>
            <a:ext cx="9782801" cy="655637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Visualizing Qubits: </a:t>
            </a:r>
            <a:r>
              <a:rPr lang="en-US" b="1" dirty="0">
                <a:solidFill>
                  <a:srgbClr val="008000"/>
                </a:solidFill>
              </a:rPr>
              <a:t>The Bloch Sphere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983F1-6395-4644-9695-C42E63E36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2" y="2590800"/>
            <a:ext cx="9782801" cy="106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0033CC"/>
                </a:solidFill>
              </a:rPr>
              <a:t>Thus, the state space of a qubit is a sphere, called the </a:t>
            </a:r>
            <a:r>
              <a:rPr lang="en-US" b="1" u="sng" dirty="0">
                <a:solidFill>
                  <a:srgbClr val="C00000"/>
                </a:solidFill>
              </a:rPr>
              <a:t>Bloch sphere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840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01DCC-F348-43EF-ABC4-5326D2F0B9FE}"/>
              </a:ext>
            </a:extLst>
          </p:cNvPr>
          <p:cNvSpPr txBox="1">
            <a:spLocks/>
          </p:cNvSpPr>
          <p:nvPr/>
        </p:nvSpPr>
        <p:spPr>
          <a:xfrm>
            <a:off x="2894012" y="2209800"/>
            <a:ext cx="6864353" cy="9275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C00000"/>
                </a:solidFill>
              </a:rPr>
              <a:t>Multipartite Systems: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76F5C7-5ABB-411C-8321-53BCA80444AA}"/>
              </a:ext>
            </a:extLst>
          </p:cNvPr>
          <p:cNvSpPr txBox="1">
            <a:spLocks/>
          </p:cNvSpPr>
          <p:nvPr/>
        </p:nvSpPr>
        <p:spPr>
          <a:xfrm>
            <a:off x="3656012" y="3076494"/>
            <a:ext cx="5524500" cy="608085"/>
          </a:xfrm>
          <a:prstGeom prst="rect">
            <a:avLst/>
          </a:prstGeom>
        </p:spPr>
        <p:txBody>
          <a:bodyPr/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rgbClr val="008000"/>
                </a:solidFill>
              </a:rPr>
              <a:t>Beyond a Single Qubit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0125CFE-F044-43C9-BD9D-03DAC11D48FE}"/>
              </a:ext>
            </a:extLst>
          </p:cNvPr>
          <p:cNvSpPr txBox="1">
            <a:spLocks/>
          </p:cNvSpPr>
          <p:nvPr/>
        </p:nvSpPr>
        <p:spPr>
          <a:xfrm>
            <a:off x="1674812" y="304800"/>
            <a:ext cx="4572000" cy="608085"/>
          </a:xfrm>
          <a:prstGeom prst="rect">
            <a:avLst/>
          </a:prstGeom>
        </p:spPr>
        <p:txBody>
          <a:bodyPr/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rgbClr val="008000"/>
                </a:solidFill>
              </a:rPr>
              <a:t>Lecture 3: Part 2</a:t>
            </a:r>
          </a:p>
        </p:txBody>
      </p:sp>
    </p:spTree>
    <p:extLst>
      <p:ext uri="{BB962C8B-B14F-4D97-AF65-F5344CB8AC3E}">
        <p14:creationId xmlns:p14="http://schemas.microsoft.com/office/powerpoint/2010/main" val="265450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14BE2-0A30-449C-BD4B-D9392A2A5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DE74EB-2375-48A0-BC93-8A66E5B5A3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>
                    <a:effectLst/>
                  </a:rPr>
                  <a:t>A </a:t>
                </a:r>
                <a:r>
                  <a:rPr lang="en-US" u="sng" dirty="0">
                    <a:effectLst/>
                  </a:rPr>
                  <a:t>multipartite quantum system</a:t>
                </a:r>
                <a:r>
                  <a:rPr lang="en-US" dirty="0"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𝓠</m:t>
                    </m:r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effectLst/>
                  </a:rPr>
                  <a:t>consists of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qubits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𝓠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𝓠</m:t>
                          </m:r>
                        </m:e>
                        <m:sub>
                          <m:r>
                            <a:rPr lang="en-US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…,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𝓠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  <a:buFont typeface="Euphemia" panose="020B0503040102020104" pitchFamily="34" charset="0"/>
                  <a:buChar char=" "/>
                </a:pPr>
                <a:r>
                  <a:rPr lang="en-US" dirty="0"/>
                  <a:t>with respective Hilbert spaces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𝓗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𝓗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…, 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𝓗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  <a:buFont typeface="Euphemia" panose="020B0503040102020104" pitchFamily="34" charset="0"/>
                  <a:buChar char=" "/>
                </a:pPr>
                <a:r>
                  <a:rPr lang="en-US"/>
                  <a:t>and </a:t>
                </a:r>
                <a:r>
                  <a:rPr lang="en-US" dirty="0"/>
                  <a:t>has as its state space the Hilbert space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𝓗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⊗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𝒋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𝓗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DE74EB-2375-48A0-BC93-8A66E5B5A3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33" b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584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14BE2-0A30-449C-BD4B-D9392A2A5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DE74EB-2375-48A0-BC93-8A66E5B5A3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>
                    <a:effectLst/>
                  </a:rPr>
                  <a:t>If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designated as the </a:t>
                </a:r>
                <a:r>
                  <a:rPr lang="en-US" u="sng" dirty="0"/>
                  <a:t>standard orthonormal basis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𝓗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dirty="0"/>
                  <a:t>, then these bases induce a </a:t>
                </a:r>
                <a:r>
                  <a:rPr lang="en-US" u="sng" dirty="0"/>
                  <a:t>standard orthonormal basis</a:t>
                </a:r>
                <a:endParaRPr lang="en-US" dirty="0"/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|"/>
                          <m:endChr m:val="⟩"/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,…, </m:t>
                      </m:r>
                      <m:d>
                        <m:dPr>
                          <m:begChr m:val="|"/>
                          <m:endChr m:val="⟩"/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1" dirty="0"/>
              </a:p>
              <a:p>
                <a:pPr>
                  <a:lnSpc>
                    <a:spcPct val="150000"/>
                  </a:lnSpc>
                  <a:buFont typeface="Euphemia" panose="020B0503040102020104" pitchFamily="34" charset="0"/>
                  <a:buChar char=" "/>
                </a:pPr>
                <a:r>
                  <a:rPr lang="en-US" dirty="0"/>
                  <a:t>of the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qubit state space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𝓗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where</m:t>
                    </m:r>
                  </m:oMath>
                </a14:m>
                <a:r>
                  <a:rPr lang="en-US" dirty="0"/>
                  <a:t> the above integer labels denote the corresponding </a:t>
                </a:r>
                <a:r>
                  <a:rPr lang="en-US" b="1" dirty="0">
                    <a:solidFill>
                      <a:srgbClr val="C00000"/>
                    </a:solidFill>
                  </a:rPr>
                  <a:t>n</a:t>
                </a:r>
                <a:r>
                  <a:rPr lang="en-US" dirty="0"/>
                  <a:t> bit binary strings.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DE74EB-2375-48A0-BC93-8A66E5B5A3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945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0BFFDC0-2E36-49BC-8B35-D6CAB189D6F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State of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0BFFDC0-2E36-49BC-8B35-D6CAB189D6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69" b="-18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269006-9E4D-4D39-868E-FC905A24D9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74812" y="2286000"/>
                <a:ext cx="9782801" cy="2514600"/>
              </a:xfrm>
            </p:spPr>
            <p:txBody>
              <a:bodyPr/>
              <a:lstStyle/>
              <a:p>
                <a:r>
                  <a:rPr lang="en-US" dirty="0"/>
                  <a:t>Thus, the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qubits is of the form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𝝍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⟩"/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</m:d>
                        </m:e>
                      </m:nary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d>
                        <m:dPr>
                          <m:begChr m:val="|"/>
                          <m:endChr m:val="⟩"/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begChr m:val="|"/>
                          <m:endChr m:val="⟩"/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begChr m:val="|"/>
                          <m:endChr m:val="⟩"/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269006-9E4D-4D39-868E-FC905A24D9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74812" y="2286000"/>
                <a:ext cx="9782801" cy="2514600"/>
              </a:xfrm>
              <a:blipFill>
                <a:blip r:embed="rId3"/>
                <a:stretch>
                  <a:fillRect l="-1495" t="-6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595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49807-99D7-4078-A57C-A510888FC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613" y="-76200"/>
            <a:ext cx="9782801" cy="1239837"/>
          </a:xfrm>
        </p:spPr>
        <p:txBody>
          <a:bodyPr/>
          <a:lstStyle/>
          <a:p>
            <a:r>
              <a:rPr lang="en-US" dirty="0"/>
              <a:t>Shannon Bits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54731F-B2BB-4A13-BF36-D43D072316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93435" y="4134656"/>
                <a:ext cx="9782801" cy="233441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This is because the state space of Shannon bits,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{"/>
                        <m:endChr m:val="}"/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×⋯×</m:t>
                    </m:r>
                    <m:d>
                      <m:dPr>
                        <m:begChr m:val="{"/>
                        <m:endChr m:val="}"/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dirty="0"/>
                  <a:t>,</a:t>
                </a:r>
              </a:p>
              <a:p>
                <a:pPr>
                  <a:buFont typeface="Euphemia" panose="020B0503040102020104" pitchFamily="34" charset="0"/>
                  <a:buChar char=" "/>
                </a:pPr>
                <a:r>
                  <a:rPr lang="en-US" dirty="0"/>
                  <a:t>is simply the set of all binary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bit strings.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54731F-B2BB-4A13-BF36-D43D072316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3435" y="4134656"/>
                <a:ext cx="9782801" cy="2334411"/>
              </a:xfrm>
              <a:blipFill>
                <a:blip r:embed="rId2"/>
                <a:stretch>
                  <a:fillRect l="-1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6908099-ED45-4C9C-88EC-11C90CE0ED59}"/>
              </a:ext>
            </a:extLst>
          </p:cNvPr>
          <p:cNvGrpSpPr/>
          <p:nvPr/>
        </p:nvGrpSpPr>
        <p:grpSpPr>
          <a:xfrm>
            <a:off x="4875212" y="2148954"/>
            <a:ext cx="5188049" cy="2514600"/>
            <a:chOff x="4494212" y="1577686"/>
            <a:chExt cx="6107626" cy="310248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47A00E6-D5D2-4D91-8BAF-1C5F10192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94212" y="1600200"/>
              <a:ext cx="2781722" cy="305746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D821234-F338-486D-9D60-18682842B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05790" y="1577686"/>
              <a:ext cx="3096048" cy="3102485"/>
            </a:xfrm>
            <a:prstGeom prst="rect">
              <a:avLst/>
            </a:prstGeom>
          </p:spPr>
        </p:pic>
      </p:grpSp>
      <p:pic>
        <p:nvPicPr>
          <p:cNvPr id="7" name="Content Placeholder 16">
            <a:extLst>
              <a:ext uri="{FF2B5EF4-FFF2-40B4-BE49-F238E27FC236}">
                <a16:creationId xmlns:a16="http://schemas.microsoft.com/office/drawing/2014/main" id="{DF9DE57E-DC60-43D4-A71D-007626DA65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3012" y="2707302"/>
            <a:ext cx="1955776" cy="13253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821EC1A-4F43-49EB-B885-A7D424DF0882}"/>
                  </a:ext>
                </a:extLst>
              </p:cNvPr>
              <p:cNvSpPr txBox="1"/>
              <p:nvPr/>
            </p:nvSpPr>
            <p:spPr>
              <a:xfrm>
                <a:off x="1979612" y="1163637"/>
                <a:ext cx="9396624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Note that it is easy to visualize the state space of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Shannon bits.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821EC1A-4F43-49EB-B885-A7D424DF0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612" y="1163637"/>
                <a:ext cx="9396624" cy="954107"/>
              </a:xfrm>
              <a:prstGeom prst="rect">
                <a:avLst/>
              </a:prstGeom>
              <a:blipFill>
                <a:blip r:embed="rId6"/>
                <a:stretch>
                  <a:fillRect l="-1363" t="-705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429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D6BBB-DC56-4347-8EAA-A16D2503D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Bits versus Qubits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CBD657-D778-467B-B2B1-08F4BB32F1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93436" y="2209800"/>
                <a:ext cx="9782801" cy="30480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For classical bits, please note that the number of states of an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bit multipartite system is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but each state can be easily designated by an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dirty="0"/>
                  <a:t>-bit string.</a:t>
                </a:r>
              </a:p>
              <a:p>
                <a:endParaRPr lang="en-US" dirty="0"/>
              </a:p>
              <a:p>
                <a:r>
                  <a:rPr lang="en-US" dirty="0"/>
                  <a:t>For qubits, the state space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of a multipartite quantum system is much more complex, and more difficult to visualize.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CBD657-D778-467B-B2B1-08F4BB32F1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3436" y="2209800"/>
                <a:ext cx="9782801" cy="3048000"/>
              </a:xfrm>
              <a:blipFill>
                <a:blip r:embed="rId2"/>
                <a:stretch>
                  <a:fillRect l="-1433" t="-6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707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C855ED2-6FF7-4C1C-BC85-08235BB50D5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Question: How to visualize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-qubit state?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C855ED2-6FF7-4C1C-BC85-08235BB50D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69" b="-18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F3320F-947F-44D8-B527-2B4DF9C7C0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>
                  <a:spcBef>
                    <a:spcPts val="2400"/>
                  </a:spcBef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</m:d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  <m:d>
                          <m:dPr>
                            <m:begChr m:val="|"/>
                            <m:endChr m:val="⟩"/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e>
                        </m:d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 state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qubits.</a:t>
                </a:r>
              </a:p>
              <a:p>
                <a:pPr>
                  <a:spcBef>
                    <a:spcPts val="2400"/>
                  </a:spcBef>
                </a:pPr>
                <a:r>
                  <a:rPr lang="en-US" dirty="0"/>
                  <a:t>Case 1: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then this is the same physical state as</a:t>
                </a:r>
              </a:p>
              <a:p>
                <a:pPr marL="0" indent="0" algn="ctr">
                  <a:spcBef>
                    <a:spcPts val="2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𝝍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⟩"/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begChr m:val="|"/>
                              <m:endChr m:val="⟩"/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⟷</m:t>
                          </m:r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𝒛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𝒛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𝒛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𝒛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,…,</m:t>
                              </m:r>
                              <m:f>
                                <m:fPr>
                                  <m:ctrlP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𝒛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b="1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1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e>
                                        <m:sup>
                                          <m:r>
                                            <a:rPr lang="en-US" b="1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</m:sup>
                                      </m:sSup>
                                      <m:r>
                                        <a:rPr lang="en-US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𝒛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ℂ</m:t>
                          </m:r>
                        </m:e>
                        <m:sup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  <a:p>
                <a:pPr>
                  <a:spcBef>
                    <a:spcPts val="2400"/>
                  </a:spcBef>
                </a:pPr>
                <a:r>
                  <a:rPr lang="en-US" dirty="0"/>
                  <a:t>Case 2: </a:t>
                </a:r>
                <a:r>
                  <a:rPr lang="en-US" dirty="0" err="1"/>
                  <a:t>iI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then</a:t>
                </a:r>
              </a:p>
              <a:p>
                <a:pPr marL="0" indent="0" algn="ctr">
                  <a:spcBef>
                    <a:spcPts val="24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𝝍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⟩"/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begChr m:val="|"/>
                              <m:endChr m:val="⟩"/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⟷</m:t>
                          </m:r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𝒛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𝒛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𝒛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𝟑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𝒛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,…,</m:t>
                              </m:r>
                              <m:f>
                                <m:fPr>
                                  <m:ctrlP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𝒛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b="1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1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e>
                                        <m:sup>
                                          <m:r>
                                            <a:rPr lang="en-US" b="1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</m:sup>
                                      </m:sSup>
                                      <m:r>
                                        <a:rPr lang="en-US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𝒛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ℂ</m:t>
                          </m:r>
                        </m:e>
                        <m:sup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  <a:p>
                <a:pPr>
                  <a:spcBef>
                    <a:spcPts val="2400"/>
                  </a:spcBef>
                </a:pPr>
                <a:r>
                  <a:rPr lang="en-US" dirty="0"/>
                  <a:t>Case 3: </a:t>
                </a:r>
                <a:r>
                  <a:rPr lang="en-US" dirty="0" err="1"/>
                  <a:t>etc</a:t>
                </a:r>
                <a:r>
                  <a:rPr lang="en-US" dirty="0"/>
                  <a:t>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F3320F-947F-44D8-B527-2B4DF9C7C0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08" t="-2933" b="-2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494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EE7E0-D7C9-4F7A-AB8F-F1731DA068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2612" y="76200"/>
            <a:ext cx="7092953" cy="927527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Quantum Computing: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B8F3E7-FF62-4603-AE75-C457C69F41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61013" y="1099064"/>
            <a:ext cx="2667000" cy="608085"/>
          </a:xfrm>
        </p:spPr>
        <p:txBody>
          <a:bodyPr/>
          <a:lstStyle/>
          <a:p>
            <a:r>
              <a:rPr lang="en-US" b="1" dirty="0">
                <a:solidFill>
                  <a:srgbClr val="008000"/>
                </a:solidFill>
              </a:rPr>
              <a:t>Lecture 3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CC2C3768-9382-4373-91DF-4A3D924F4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6012" y="2326717"/>
            <a:ext cx="6178553" cy="203132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Samuel J. Lomonaco, Jr.</a:t>
            </a:r>
          </a:p>
          <a:p>
            <a:pPr algn="ctr" eaLnBrk="1" hangingPunct="1">
              <a:defRPr/>
            </a:pPr>
            <a:r>
              <a:rPr lang="en-US" altLang="en-US" sz="18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Dept. of Computer Science &amp; Electrical Engineering</a:t>
            </a:r>
          </a:p>
          <a:p>
            <a:pPr algn="ctr" eaLnBrk="1" hangingPunct="1">
              <a:defRPr/>
            </a:pPr>
            <a:r>
              <a:rPr lang="en-US" altLang="en-US" sz="18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Maryland Baltimore County</a:t>
            </a:r>
          </a:p>
          <a:p>
            <a:pPr algn="ctr" eaLnBrk="1" hangingPunct="1">
              <a:defRPr/>
            </a:pPr>
            <a:r>
              <a:rPr lang="en-US" altLang="en-US" sz="18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Baltimore, MD  21250</a:t>
            </a:r>
          </a:p>
          <a:p>
            <a:pPr algn="ctr" eaLnBrk="1" hangingPunct="1">
              <a:defRPr/>
            </a:pPr>
            <a:r>
              <a:rPr lang="en-US" alt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 	      </a:t>
            </a:r>
            <a:r>
              <a:rPr lang="en-US" alt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Lomonaco@UMBC.EDU</a:t>
            </a:r>
            <a:br>
              <a:rPr lang="en-US" alt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WebPage</a:t>
            </a:r>
            <a:r>
              <a:rPr lang="en-US" alt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</a:t>
            </a:r>
            <a:r>
              <a:rPr lang="en-US" alt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http://www.csee.umbc.edu/~lomonaco</a:t>
            </a:r>
            <a:endParaRPr lang="en-US" alt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769E61-E593-4AD0-AF1C-D313345EA2EF}"/>
              </a:ext>
            </a:extLst>
          </p:cNvPr>
          <p:cNvSpPr txBox="1"/>
          <p:nvPr/>
        </p:nvSpPr>
        <p:spPr>
          <a:xfrm>
            <a:off x="6551612" y="50292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Transcribed into PowerPoint by Mark </a:t>
            </a:r>
            <a:r>
              <a:rPr lang="en-US" b="1" dirty="0" err="1">
                <a:solidFill>
                  <a:schemeClr val="tx2"/>
                </a:solidFill>
              </a:rPr>
              <a:t>Laczin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39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E86E3-A9B5-4667-8240-08CF653A0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continued…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3C70CD-9A44-4B64-99B3-E9CF669C12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It follows that the state space of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qubits can be identified with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</m:e>
                      <m:sup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⊔</m:t>
                    </m:r>
                    <m:sSup>
                      <m:sSup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</m:e>
                      <m:sup>
                        <m:sSup>
                          <m:sSupPr>
                            <m:ctrlP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⊔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⊔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lang="en-US" dirty="0"/>
                  <a:t>,</a:t>
                </a:r>
              </a:p>
              <a:p>
                <a:pPr>
                  <a:buFont typeface="Euphemia" panose="020B0503040102020104" pitchFamily="34" charset="0"/>
                  <a:buChar char=" "/>
                </a:pPr>
                <a:r>
                  <a:rPr lang="en-US" dirty="0"/>
                  <a:t>which is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dirty="0"/>
                  <a:t>-dimensional complex space, which in turn is a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dirty="0"/>
                  <a:t>-dimensional Real space.  This space is the complex projective space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  <m:sSup>
                      <m:sSup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</m:e>
                      <m:sup>
                        <m:sSup>
                          <m:sSupPr>
                            <m:ctrlP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3C70CD-9A44-4B64-99B3-E9CF669C12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33" t="-3333" r="-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707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01DCC-F348-43EF-ABC4-5326D2F0B9FE}"/>
              </a:ext>
            </a:extLst>
          </p:cNvPr>
          <p:cNvSpPr txBox="1">
            <a:spLocks/>
          </p:cNvSpPr>
          <p:nvPr/>
        </p:nvSpPr>
        <p:spPr>
          <a:xfrm>
            <a:off x="2894012" y="2209800"/>
            <a:ext cx="6864353" cy="9275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C00000"/>
                </a:solidFill>
              </a:rPr>
              <a:t>Measurement: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76F5C7-5ABB-411C-8321-53BCA80444AA}"/>
              </a:ext>
            </a:extLst>
          </p:cNvPr>
          <p:cNvSpPr txBox="1">
            <a:spLocks/>
          </p:cNvSpPr>
          <p:nvPr/>
        </p:nvSpPr>
        <p:spPr>
          <a:xfrm>
            <a:off x="3656012" y="3076494"/>
            <a:ext cx="5791200" cy="608085"/>
          </a:xfrm>
          <a:prstGeom prst="rect">
            <a:avLst/>
          </a:prstGeom>
        </p:spPr>
        <p:txBody>
          <a:bodyPr/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rgbClr val="008000"/>
                </a:solidFill>
              </a:rPr>
              <a:t>Classical and Quantum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0125CFE-F044-43C9-BD9D-03DAC11D48FE}"/>
              </a:ext>
            </a:extLst>
          </p:cNvPr>
          <p:cNvSpPr txBox="1">
            <a:spLocks/>
          </p:cNvSpPr>
          <p:nvPr/>
        </p:nvSpPr>
        <p:spPr>
          <a:xfrm>
            <a:off x="1674812" y="304800"/>
            <a:ext cx="4572000" cy="608085"/>
          </a:xfrm>
          <a:prstGeom prst="rect">
            <a:avLst/>
          </a:prstGeom>
        </p:spPr>
        <p:txBody>
          <a:bodyPr/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rgbClr val="008000"/>
                </a:solidFill>
              </a:rPr>
              <a:t>Lecture 3: Part 3</a:t>
            </a:r>
          </a:p>
        </p:txBody>
      </p:sp>
    </p:spTree>
    <p:extLst>
      <p:ext uri="{BB962C8B-B14F-4D97-AF65-F5344CB8AC3E}">
        <p14:creationId xmlns:p14="http://schemas.microsoft.com/office/powerpoint/2010/main" val="135337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AE0933F-3830-46F8-A302-4FA6B5E6D2B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rgbClr val="008000"/>
                    </a:solidFill>
                  </a:rPr>
                  <a:t>Measurement: W.r.t the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sz="3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d>
                        <m:r>
                          <a:rPr lang="en-US" sz="3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en-US" sz="3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</m:d>
                    <m:r>
                      <a:rPr lang="en-US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rgbClr val="008000"/>
                    </a:solidFill>
                  </a:rPr>
                  <a:t>basis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AE0933F-3830-46F8-A302-4FA6B5E6D2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69" b="-18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5EFB76-FB4D-4E32-92E5-AD648E55D1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rgbClr val="0033CC"/>
                    </a:solidFill>
                  </a:rPr>
                  <a:t>Recall that if a qubit in the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</m:d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d>
                      <m:dPr>
                        <m:begChr m:val="|"/>
                        <m:endChr m:val="⟩"/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𝜷</m:t>
                    </m:r>
                    <m:d>
                      <m:dPr>
                        <m:begChr m:val="|"/>
                        <m:endChr m:val="⟩"/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</a:t>
                </a:r>
                <a:r>
                  <a:rPr lang="en-US" b="1" dirty="0">
                    <a:solidFill>
                      <a:srgbClr val="0033CC"/>
                    </a:solidFill>
                  </a:rPr>
                  <a:t>measured with respect to the standard basis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b="1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en-US" b="1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</m:d>
                    <m:r>
                      <a:rPr lang="en-US" b="1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1" dirty="0">
                    <a:solidFill>
                      <a:srgbClr val="0033CC"/>
                    </a:solidFill>
                  </a:rPr>
                  <a:t> then</a:t>
                </a:r>
                <a:endParaRPr lang="en-US" b="1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</m:d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d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𝓹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𝜶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  <m:e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𝓹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𝜷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endParaRPr lang="en-US" b="1" dirty="0"/>
              </a:p>
              <a:p>
                <a:pPr>
                  <a:lnSpc>
                    <a:spcPct val="150000"/>
                  </a:lnSpc>
                  <a:buFont typeface="Euphemia" panose="020B0503040102020104" pitchFamily="34" charset="0"/>
                  <a:buChar char=" "/>
                </a:pPr>
                <a:r>
                  <a:rPr lang="en-US" b="1" dirty="0">
                    <a:solidFill>
                      <a:srgbClr val="0033CC"/>
                    </a:solidFill>
                  </a:rPr>
                  <a:t>where we have assumed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rgbClr val="0033CC"/>
                    </a:solidFill>
                  </a:rPr>
                  <a:t>is of unit length, i.e.,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</m:d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𝜶</m:t>
                            </m:r>
                          </m:e>
                        </m:d>
                      </m:e>
                      <m:sup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𝜷</m:t>
                            </m:r>
                          </m:e>
                        </m:d>
                      </m:e>
                      <m:sup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5EFB76-FB4D-4E32-92E5-AD648E55D1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33" t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B2F3F6-5781-47B3-862C-0FF3D0504962}"/>
                  </a:ext>
                </a:extLst>
              </p:cNvPr>
              <p:cNvSpPr txBox="1"/>
              <p:nvPr/>
            </p:nvSpPr>
            <p:spPr>
              <a:xfrm>
                <a:off x="4341812" y="2951946"/>
                <a:ext cx="2428976" cy="954107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8000"/>
                    </a:solidFill>
                  </a:rPr>
                  <a:t>Measurement</a:t>
                </a:r>
              </a:p>
              <a:p>
                <a:r>
                  <a:rPr lang="en-US" sz="2800" b="1" dirty="0" err="1">
                    <a:solidFill>
                      <a:srgbClr val="008000"/>
                    </a:solidFill>
                  </a:rPr>
                  <a:t>w.r.t.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d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</m:d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B2F3F6-5781-47B3-862C-0FF3D0504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812" y="2951946"/>
                <a:ext cx="2428976" cy="954107"/>
              </a:xfrm>
              <a:prstGeom prst="rect">
                <a:avLst/>
              </a:prstGeom>
              <a:blipFill>
                <a:blip r:embed="rId4"/>
                <a:stretch>
                  <a:fillRect l="-4198" t="-4294" r="-2716" b="-13497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670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E6D01B9-87FA-46D6-9979-C045F49C8A8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617078" y="42509"/>
                <a:ext cx="10031496" cy="5334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b="1" dirty="0">
                    <a:solidFill>
                      <a:srgbClr val="008000"/>
                    </a:solidFill>
                  </a:rPr>
                  <a:t>Measurement: </a:t>
                </a:r>
                <a:r>
                  <a:rPr lang="en-US" b="1" dirty="0" err="1">
                    <a:solidFill>
                      <a:srgbClr val="008000"/>
                    </a:solidFill>
                  </a:rPr>
                  <a:t>W.r.t.</a:t>
                </a:r>
                <a:r>
                  <a:rPr lang="en-US" b="1" dirty="0">
                    <a:solidFill>
                      <a:srgbClr val="008000"/>
                    </a:solidFill>
                  </a:rPr>
                  <a:t> other bases, e.g.,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sz="3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d>
                        <m:r>
                          <a:rPr lang="en-US" sz="3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en-US" sz="3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d>
                      </m:e>
                    </m:d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E6D01B9-87FA-46D6-9979-C045F49C8A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17078" y="42509"/>
                <a:ext cx="10031496" cy="533400"/>
              </a:xfrm>
              <a:blipFill>
                <a:blip r:embed="rId2"/>
                <a:stretch>
                  <a:fillRect l="-1519" t="-25287" b="-36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6613A6-6930-4F12-90CE-BEE588449E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03412" y="990600"/>
                <a:ext cx="9782801" cy="4343400"/>
              </a:xfrm>
            </p:spPr>
            <p:txBody>
              <a:bodyPr/>
              <a:lstStyle/>
              <a:p>
                <a:r>
                  <a:rPr lang="en-US" b="1" dirty="0">
                    <a:solidFill>
                      <a:srgbClr val="0033CC"/>
                    </a:solidFill>
                  </a:rPr>
                  <a:t>Now we also note that measurement may be made with respect to any orthonormal basis.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b="1" dirty="0">
                    <a:solidFill>
                      <a:srgbClr val="0033CC"/>
                    </a:solidFill>
                  </a:rPr>
                  <a:t>For example, let us consider the </a:t>
                </a:r>
                <a:r>
                  <a:rPr lang="en-US" b="1" dirty="0" err="1">
                    <a:solidFill>
                      <a:srgbClr val="0033CC"/>
                    </a:solidFill>
                  </a:rPr>
                  <a:t>orthnormal</a:t>
                </a:r>
                <a:r>
                  <a:rPr lang="en-US" b="1" dirty="0">
                    <a:solidFill>
                      <a:srgbClr val="0033CC"/>
                    </a:solidFill>
                  </a:rPr>
                  <a:t> basis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⟩"/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d>
                        <m:dPr>
                          <m:begChr m:val="|"/>
                          <m:endChr m:val="⟩"/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⟩"/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b="1" dirty="0"/>
              </a:p>
              <a:p>
                <a:pPr>
                  <a:lnSpc>
                    <a:spcPct val="100000"/>
                  </a:lnSpc>
                </a:pPr>
                <a:r>
                  <a:rPr lang="en-US" b="1" dirty="0">
                    <a:solidFill>
                      <a:srgbClr val="0033CC"/>
                    </a:solidFill>
                  </a:rPr>
                  <a:t>If we re-express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rgbClr val="0033CC"/>
                    </a:solidFill>
                  </a:rPr>
                  <a:t>in this basis, we have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𝝍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</m:d>
                        </m:num>
                        <m:den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begChr m:val="|"/>
                          <m:endChr m:val="⟩"/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</m:d>
                        </m:num>
                        <m:den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begChr m:val="|"/>
                          <m:endChr m:val="⟩"/>
                          <m:ctrlP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6613A6-6930-4F12-90CE-BEE588449E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3412" y="990600"/>
                <a:ext cx="9782801" cy="4343400"/>
              </a:xfrm>
              <a:blipFill>
                <a:blip r:embed="rId3"/>
                <a:stretch>
                  <a:fillRect l="-1433" t="-3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D073B4E-9A8F-468C-BAA9-3D6B112197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08455" y="4572000"/>
                <a:ext cx="9782801" cy="2286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46888" indent="-246888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Font typeface="Euphemia" pitchFamily="34" charset="0"/>
                  <a:buChar char="›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1264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7840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4416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70992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07568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44144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80720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–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7296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0033CC"/>
                    </a:solidFill>
                  </a:rPr>
                  <a:t>Then,</a:t>
                </a:r>
              </a:p>
              <a:p>
                <a:pPr marL="0" indent="0" algn="ctr">
                  <a:buFont typeface="Euphemia" pitchFamily="34" charset="0"/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</m:d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            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</m:d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𝓹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d>
                                          <m:dPr>
                                            <m:ctrlPr>
                                              <a:rPr lang="en-US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𝜶</m:t>
                                            </m:r>
                                            <m:r>
                                              <a:rPr lang="en-US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𝜷</m:t>
                                            </m:r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lang="en-US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  <m:e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</m:d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𝓹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d>
                                          <m:dPr>
                                            <m:ctrlPr>
                                              <a:rPr lang="en-US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𝜶</m:t>
                                            </m:r>
                                            <m:r>
                                              <a:rPr lang="en-US" b="1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𝜷</m:t>
                                            </m:r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lang="en-US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D073B4E-9A8F-468C-BAA9-3D6B11219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455" y="4572000"/>
                <a:ext cx="9782801" cy="2286000"/>
              </a:xfrm>
              <a:prstGeom prst="rect">
                <a:avLst/>
              </a:prstGeom>
              <a:blipFill>
                <a:blip r:embed="rId4"/>
                <a:stretch>
                  <a:fillRect l="-1496" t="-6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1D4D835-4F26-4310-A5C0-D16FBA4CF76D}"/>
                  </a:ext>
                </a:extLst>
              </p:cNvPr>
              <p:cNvSpPr txBox="1"/>
              <p:nvPr/>
            </p:nvSpPr>
            <p:spPr>
              <a:xfrm>
                <a:off x="4185255" y="5334000"/>
                <a:ext cx="2514600" cy="954107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8000"/>
                    </a:solidFill>
                  </a:rPr>
                  <a:t>Measurement</a:t>
                </a:r>
              </a:p>
              <a:p>
                <a:r>
                  <a:rPr lang="en-US" sz="2800" b="1" dirty="0" err="1">
                    <a:solidFill>
                      <a:srgbClr val="008000"/>
                    </a:solidFill>
                  </a:rPr>
                  <a:t>w.r.t.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d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d>
                      </m:e>
                    </m:d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1D4D835-4F26-4310-A5C0-D16FBA4CF7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255" y="5334000"/>
                <a:ext cx="2514600" cy="954107"/>
              </a:xfrm>
              <a:prstGeom prst="rect">
                <a:avLst/>
              </a:prstGeom>
              <a:blipFill>
                <a:blip r:embed="rId5"/>
                <a:stretch>
                  <a:fillRect l="-4306" t="-4294" b="-13497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565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F076EFB-9B84-4FC9-B7FC-6E1770D5E49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903412" y="106363"/>
                <a:ext cx="9782801" cy="579437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b="1" dirty="0">
                    <a:solidFill>
                      <a:srgbClr val="008000"/>
                    </a:solidFill>
                  </a:rPr>
                  <a:t>Measurement: </a:t>
                </a:r>
                <a:r>
                  <a:rPr lang="en-US" b="1" dirty="0" err="1">
                    <a:solidFill>
                      <a:srgbClr val="008000"/>
                    </a:solidFill>
                  </a:rPr>
                  <a:t>W.r.t.</a:t>
                </a:r>
                <a:r>
                  <a:rPr lang="en-US" b="1" dirty="0">
                    <a:solidFill>
                      <a:srgbClr val="008000"/>
                    </a:solidFill>
                  </a:rPr>
                  <a:t> the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sz="3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</m:d>
                        <m:r>
                          <a:rPr lang="en-US" sz="3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en-US" sz="3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</m:d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b="1" dirty="0">
                    <a:solidFill>
                      <a:srgbClr val="008000"/>
                    </a:solidFill>
                  </a:rPr>
                  <a:t>basis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F076EFB-9B84-4FC9-B7FC-6E1770D5E4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03412" y="106363"/>
                <a:ext cx="9782801" cy="579437"/>
              </a:xfrm>
              <a:blipFill>
                <a:blip r:embed="rId2"/>
                <a:stretch>
                  <a:fillRect l="-1558" t="-13542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1941D9-4DEF-48C5-A41E-D11133C2F4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93436" y="685800"/>
                <a:ext cx="9782801" cy="4114800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>
                    <a:solidFill>
                      <a:srgbClr val="0033CC"/>
                    </a:solidFill>
                  </a:rPr>
                  <a:t>In like manner, consider the </a:t>
                </a:r>
                <a:r>
                  <a:rPr lang="en-US" b="1" dirty="0" err="1">
                    <a:solidFill>
                      <a:srgbClr val="0033CC"/>
                    </a:solidFill>
                  </a:rPr>
                  <a:t>orthnormal</a:t>
                </a:r>
                <a:r>
                  <a:rPr lang="en-US" b="1" dirty="0">
                    <a:solidFill>
                      <a:srgbClr val="0033CC"/>
                    </a:solidFill>
                  </a:rPr>
                  <a:t> basis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⟩"/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d>
                        <m:dPr>
                          <m:begChr m:val="|"/>
                          <m:endChr m:val="⟩"/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⟩"/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b="1" dirty="0"/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solidFill>
                      <a:srgbClr val="0033CC"/>
                    </a:solidFill>
                  </a:rPr>
                  <a:t>If we re-express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rgbClr val="0033CC"/>
                    </a:solidFill>
                  </a:rPr>
                  <a:t>in this basis, we have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𝝍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</m:d>
                        </m:num>
                        <m:den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begChr m:val="|"/>
                          <m:endChr m:val="⟩"/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</m:d>
                        </m:num>
                        <m:den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begChr m:val="|"/>
                          <m:endChr m:val="⟩"/>
                          <m:ctrlP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1941D9-4DEF-48C5-A41E-D11133C2F4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3436" y="685800"/>
                <a:ext cx="9782801" cy="4114800"/>
              </a:xfrm>
              <a:blipFill>
                <a:blip r:embed="rId3"/>
                <a:stretch>
                  <a:fillRect l="-1433" t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5CD48FE-73FC-4C82-8CBC-BDFD8B1C415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31114" y="4660232"/>
                <a:ext cx="9782801" cy="2209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46888" indent="-246888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Font typeface="Euphemia" pitchFamily="34" charset="0"/>
                  <a:buChar char="›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1264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7840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4416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70992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07568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44144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80720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–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7296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0033CC"/>
                    </a:solidFill>
                  </a:rPr>
                  <a:t>Then,</a:t>
                </a:r>
              </a:p>
              <a:p>
                <a:pPr marL="0" indent="0" algn="ctr">
                  <a:buFont typeface="Euphemia" pitchFamily="34" charset="0"/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</m:d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e>
                            </m:d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𝓹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d>
                                          <m:dPr>
                                            <m:ctrlPr>
                                              <a:rPr lang="en-US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𝜶</m:t>
                                            </m:r>
                                            <m:r>
                                              <a:rPr lang="en-US" b="1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b="1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𝒊</m:t>
                                            </m:r>
                                            <m:r>
                                              <a:rPr lang="en-US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𝜷</m:t>
                                            </m:r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lang="en-US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  <m:e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e>
                            </m:d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𝓹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d>
                                          <m:dPr>
                                            <m:ctrlPr>
                                              <a:rPr lang="en-US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𝜶</m:t>
                                            </m:r>
                                            <m:r>
                                              <a:rPr lang="en-US" b="1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b="1" i="1" smtClean="0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𝒊</m:t>
                                            </m:r>
                                            <m:r>
                                              <a:rPr lang="en-US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𝜷</m:t>
                                            </m:r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lang="en-US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5CD48FE-73FC-4C82-8CBC-BDFD8B1C4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114" y="4660232"/>
                <a:ext cx="9782801" cy="2209800"/>
              </a:xfrm>
              <a:prstGeom prst="rect">
                <a:avLst/>
              </a:prstGeom>
              <a:blipFill>
                <a:blip r:embed="rId4"/>
                <a:stretch>
                  <a:fillRect l="-1496" t="-6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237775-6571-49B8-A753-2A9F4364B795}"/>
                  </a:ext>
                </a:extLst>
              </p:cNvPr>
              <p:cNvSpPr txBox="1"/>
              <p:nvPr/>
            </p:nvSpPr>
            <p:spPr>
              <a:xfrm>
                <a:off x="3808412" y="5486400"/>
                <a:ext cx="2514600" cy="954107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8000"/>
                    </a:solidFill>
                  </a:rPr>
                  <a:t>Measurement</a:t>
                </a:r>
              </a:p>
              <a:p>
                <a:r>
                  <a:rPr lang="en-US" sz="2800" b="1" dirty="0" err="1">
                    <a:solidFill>
                      <a:srgbClr val="008000"/>
                    </a:solidFill>
                  </a:rPr>
                  <a:t>w.r.t.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</m:d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</m:d>
                      </m:e>
                    </m:d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237775-6571-49B8-A753-2A9F4364B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412" y="5486400"/>
                <a:ext cx="2514600" cy="954107"/>
              </a:xfrm>
              <a:prstGeom prst="rect">
                <a:avLst/>
              </a:prstGeom>
              <a:blipFill>
                <a:blip r:embed="rId5"/>
                <a:stretch>
                  <a:fillRect l="-4306" t="-4294" b="-13497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780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9A785-7B29-4D8B-9AEB-FBC7F876D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6448" y="152400"/>
            <a:ext cx="8996776" cy="1239837"/>
          </a:xfrm>
        </p:spPr>
        <p:txBody>
          <a:bodyPr/>
          <a:lstStyle/>
          <a:p>
            <a:r>
              <a:rPr lang="en-US" dirty="0"/>
              <a:t>Classical versus Quantum Measurement: </a:t>
            </a:r>
            <a:br>
              <a:rPr lang="en-US" dirty="0"/>
            </a:br>
            <a:r>
              <a:rPr lang="en-US" dirty="0"/>
              <a:t>As coin flips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5A5BC2-A868-468B-95B0-509DB2047C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70957" y="1905000"/>
                <a:ext cx="9782801" cy="4572000"/>
              </a:xfrm>
            </p:spPr>
            <p:txBody>
              <a:bodyPr/>
              <a:lstStyle/>
              <a:p>
                <a:r>
                  <a:rPr lang="en-US" dirty="0"/>
                  <a:t>The previous three examples of measurements </a:t>
                </a:r>
                <a:r>
                  <a:rPr lang="en-US" dirty="0" err="1"/>
                  <a:t>w.r.t.</a:t>
                </a:r>
                <a:r>
                  <a:rPr lang="en-US" dirty="0"/>
                  <a:t> a basis demonstrate very emphatically how a qubit differs from a Shannon bit.</a:t>
                </a:r>
              </a:p>
              <a:p>
                <a:r>
                  <a:rPr lang="en-US" dirty="0"/>
                  <a:t>We can see this with an example. Consider a classical coin, which when flipped (thus observed) produces a heads </a:t>
                </a:r>
                <a:r>
                  <a:rPr lang="en-US" b="1" dirty="0">
                    <a:solidFill>
                      <a:srgbClr val="C00000"/>
                    </a:solidFill>
                  </a:rPr>
                  <a:t>H</a:t>
                </a:r>
                <a:r>
                  <a:rPr lang="en-US" dirty="0"/>
                  <a:t> or a tails </a:t>
                </a:r>
                <a:r>
                  <a:rPr lang="en-US" b="1" dirty="0">
                    <a:solidFill>
                      <a:srgbClr val="C00000"/>
                    </a:solidFill>
                  </a:rPr>
                  <a:t>T</a:t>
                </a:r>
                <a:r>
                  <a:rPr lang="en-US" dirty="0"/>
                  <a:t> with probability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𝓹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𝑯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𝓹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𝑻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/>
              </a:p>
              <a:p>
                <a:pPr>
                  <a:buFont typeface="Euphemia" panose="020B0503040102020104" pitchFamily="34" charset="0"/>
                  <a:buChar char=" "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𝓹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</m:sub>
                    </m:sSub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𝓹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sub>
                    </m:sSub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5A5BC2-A868-468B-95B0-509DB2047C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70957" y="1905000"/>
                <a:ext cx="9782801" cy="4572000"/>
              </a:xfrm>
              <a:blipFill>
                <a:blip r:embed="rId2"/>
                <a:stretch>
                  <a:fillRect l="-1496" t="-3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649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D9AD4-2DBA-40EE-B6F7-E9277B76A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Measurement: Qubits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650E88-EB31-46E8-9247-2A4C71DD41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us now compare the classical coin flip with the measurement of a qubit in the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</m:d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d>
                      <m:dPr>
                        <m:begChr m:val="|"/>
                        <m:endChr m:val="⟩"/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𝜷</m:t>
                    </m:r>
                    <m:d>
                      <m:dPr>
                        <m:begChr m:val="|"/>
                        <m:endChr m:val="⟩"/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</m:d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Then, unlike a classical coin, the qubit behaves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3 </m:t>
                    </m:r>
                  </m:oMath>
                </a14:m>
                <a:r>
                  <a:rPr lang="en-US" dirty="0"/>
                  <a:t>different coins, depending on which of the three bases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sz="2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  <m:r>
                            <a:rPr lang="en-US" sz="2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sz="2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d>
                      <m:r>
                        <a:rPr lang="en-US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e>
                          </m:d>
                        </m:e>
                      </m:d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1" dirty="0"/>
              </a:p>
              <a:p>
                <a:pPr>
                  <a:lnSpc>
                    <a:spcPct val="150000"/>
                  </a:lnSpc>
                  <a:buFont typeface="Euphemia" panose="020B0503040102020104" pitchFamily="34" charset="0"/>
                  <a:buChar char=" "/>
                </a:pPr>
                <a:r>
                  <a:rPr lang="en-US" dirty="0"/>
                  <a:t>is chosen, as shown in the following figure: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650E88-EB31-46E8-9247-2A4C71DD41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08" r="-498"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600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9CF17-DC3C-43F0-BD15-B0E54594F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613" y="163358"/>
            <a:ext cx="9782801" cy="607537"/>
          </a:xfrm>
        </p:spPr>
        <p:txBody>
          <a:bodyPr/>
          <a:lstStyle/>
          <a:p>
            <a:r>
              <a:rPr lang="en-US" dirty="0"/>
              <a:t>Measurement of a qubits</a:t>
            </a:r>
          </a:p>
        </p:txBody>
      </p: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76710989-53C4-445D-AE93-628CB2C79FBD}"/>
              </a:ext>
            </a:extLst>
          </p:cNvPr>
          <p:cNvCxnSpPr>
            <a:cxnSpLocks/>
            <a:endCxn id="37" idx="0"/>
          </p:cNvCxnSpPr>
          <p:nvPr/>
        </p:nvCxnSpPr>
        <p:spPr>
          <a:xfrm flipV="1">
            <a:off x="2594385" y="2622535"/>
            <a:ext cx="1285124" cy="3567063"/>
          </a:xfrm>
          <a:prstGeom prst="bentConnector3">
            <a:avLst>
              <a:gd name="adj1" fmla="val 22117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AFF0226-C3EC-44C4-8197-64FE018F8748}"/>
              </a:ext>
            </a:extLst>
          </p:cNvPr>
          <p:cNvGrpSpPr/>
          <p:nvPr/>
        </p:nvGrpSpPr>
        <p:grpSpPr>
          <a:xfrm>
            <a:off x="2474276" y="2286000"/>
            <a:ext cx="4995414" cy="5170666"/>
            <a:chOff x="2717004" y="1604432"/>
            <a:chExt cx="4995414" cy="5170666"/>
          </a:xfrm>
        </p:grpSpPr>
        <p:cxnSp>
          <p:nvCxnSpPr>
            <p:cNvPr id="52" name="Connector: Elbow 51">
              <a:extLst>
                <a:ext uri="{FF2B5EF4-FFF2-40B4-BE49-F238E27FC236}">
                  <a16:creationId xmlns:a16="http://schemas.microsoft.com/office/drawing/2014/main" id="{F7D367E7-0CDB-4336-802A-ED9F5D4E307E}"/>
                </a:ext>
              </a:extLst>
            </p:cNvPr>
            <p:cNvCxnSpPr>
              <a:cxnSpLocks/>
              <a:endCxn id="35" idx="0"/>
            </p:cNvCxnSpPr>
            <p:nvPr/>
          </p:nvCxnSpPr>
          <p:spPr>
            <a:xfrm rot="5400000" flipH="1" flipV="1">
              <a:off x="4293579" y="4555166"/>
              <a:ext cx="643357" cy="3796507"/>
            </a:xfrm>
            <a:prstGeom prst="bentConnector5">
              <a:avLst>
                <a:gd name="adj1" fmla="val -35532"/>
                <a:gd name="adj2" fmla="val 40500"/>
                <a:gd name="adj3" fmla="val 135532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3F3F0BB-87FA-47D9-B3A8-13C1397DBD6E}"/>
                </a:ext>
              </a:extLst>
            </p:cNvPr>
            <p:cNvGrpSpPr/>
            <p:nvPr/>
          </p:nvGrpSpPr>
          <p:grpSpPr>
            <a:xfrm>
              <a:off x="4927898" y="1697049"/>
              <a:ext cx="2514600" cy="2062104"/>
              <a:chOff x="7237412" y="4138565"/>
              <a:chExt cx="2514600" cy="2062104"/>
            </a:xfrm>
          </p:grpSpPr>
          <p:sp>
            <p:nvSpPr>
              <p:cNvPr id="4" name="Isosceles Triangle 3">
                <a:extLst>
                  <a:ext uri="{FF2B5EF4-FFF2-40B4-BE49-F238E27FC236}">
                    <a16:creationId xmlns:a16="http://schemas.microsoft.com/office/drawing/2014/main" id="{2D181FB5-C828-4CCC-BBEC-A2D45C4A16A8}"/>
                  </a:ext>
                </a:extLst>
              </p:cNvPr>
              <p:cNvSpPr/>
              <p:nvPr/>
            </p:nvSpPr>
            <p:spPr>
              <a:xfrm>
                <a:off x="7237412" y="4138565"/>
                <a:ext cx="2514600" cy="2062104"/>
              </a:xfrm>
              <a:prstGeom prst="triangle">
                <a:avLst/>
              </a:prstGeom>
              <a:solidFill>
                <a:srgbClr val="FFFFCC"/>
              </a:solidFill>
              <a:ln w="76200"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err="1">
                    <a:solidFill>
                      <a:srgbClr val="008000"/>
                    </a:solidFill>
                  </a:rPr>
                  <a:t>Qubit</a:t>
                </a:r>
                <a:r>
                  <a:rPr lang="en-US" sz="2800" dirty="0" err="1"/>
                  <a:t>t</a:t>
                </a:r>
                <a:endParaRPr lang="en-US" sz="28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AC6BC921-2CFD-4447-9065-F69C327760FD}"/>
                      </a:ext>
                    </a:extLst>
                  </p:cNvPr>
                  <p:cNvSpPr txBox="1"/>
                  <p:nvPr/>
                </p:nvSpPr>
                <p:spPr>
                  <a:xfrm>
                    <a:off x="7869070" y="4834489"/>
                    <a:ext cx="1251284" cy="52322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⟩"/>
                              <m:ctrlP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𝝍</m:t>
                              </m:r>
                            </m:e>
                          </m:d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AC6BC921-2CFD-4447-9065-F69C327760F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69070" y="4834489"/>
                    <a:ext cx="1251284" cy="52322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5569F4B-3048-4375-A17B-A333CCE2D90F}"/>
                    </a:ext>
                  </a:extLst>
                </p:cNvPr>
                <p:cNvSpPr txBox="1"/>
                <p:nvPr/>
              </p:nvSpPr>
              <p:spPr>
                <a:xfrm>
                  <a:off x="5332412" y="3755125"/>
                  <a:ext cx="1752533" cy="954107"/>
                </a:xfrm>
                <a:prstGeom prst="rect">
                  <a:avLst/>
                </a:prstGeom>
                <a:solidFill>
                  <a:srgbClr val="CCFFFF"/>
                </a:solidFill>
                <a:ln w="63500">
                  <a:solidFill>
                    <a:srgbClr val="00800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800" b="1" dirty="0">
                      <a:solidFill>
                        <a:srgbClr val="008000"/>
                      </a:solidFill>
                    </a:rPr>
                    <a:t>Measure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d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5569F4B-3048-4375-A17B-A333CCE2D9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2412" y="3755125"/>
                  <a:ext cx="1752533" cy="954107"/>
                </a:xfrm>
                <a:prstGeom prst="rect">
                  <a:avLst/>
                </a:prstGeom>
                <a:blipFill>
                  <a:blip r:embed="rId4"/>
                  <a:stretch>
                    <a:fillRect l="-673" t="-3614"/>
                  </a:stretch>
                </a:blipFill>
                <a:ln w="63500">
                  <a:solidFill>
                    <a:srgbClr val="008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8D908186-0A83-423F-8A46-BA391F7A4A17}"/>
                    </a:ext>
                  </a:extLst>
                </p:cNvPr>
                <p:cNvSpPr txBox="1"/>
                <p:nvPr/>
              </p:nvSpPr>
              <p:spPr>
                <a:xfrm rot="14362751">
                  <a:off x="6384618" y="1978125"/>
                  <a:ext cx="1701493" cy="954107"/>
                </a:xfrm>
                <a:prstGeom prst="rect">
                  <a:avLst/>
                </a:prstGeom>
                <a:solidFill>
                  <a:srgbClr val="CCFFFF"/>
                </a:solidFill>
                <a:ln w="63500">
                  <a:solidFill>
                    <a:srgbClr val="00800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800" b="1" dirty="0">
                      <a:solidFill>
                        <a:srgbClr val="C00000"/>
                      </a:solidFill>
                    </a:rPr>
                    <a:t>Measure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d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8D908186-0A83-423F-8A46-BA391F7A4A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4362751">
                  <a:off x="6384618" y="1978125"/>
                  <a:ext cx="1701493" cy="954107"/>
                </a:xfrm>
                <a:prstGeom prst="rect">
                  <a:avLst/>
                </a:prstGeom>
                <a:blipFill>
                  <a:blip r:embed="rId5"/>
                  <a:stretch>
                    <a:fillRect l="-1736" b="-3927"/>
                  </a:stretch>
                </a:blipFill>
                <a:ln w="63500">
                  <a:solidFill>
                    <a:srgbClr val="008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DC409F56-AE4A-42F7-8C93-9651BC496743}"/>
                    </a:ext>
                  </a:extLst>
                </p:cNvPr>
                <p:cNvSpPr txBox="1"/>
                <p:nvPr/>
              </p:nvSpPr>
              <p:spPr>
                <a:xfrm rot="7326734">
                  <a:off x="4245725" y="2000783"/>
                  <a:ext cx="1701493" cy="954107"/>
                </a:xfrm>
                <a:prstGeom prst="rect">
                  <a:avLst/>
                </a:prstGeom>
                <a:solidFill>
                  <a:srgbClr val="CCFFFF"/>
                </a:solidFill>
                <a:ln w="63500">
                  <a:solidFill>
                    <a:srgbClr val="008000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800" b="1" dirty="0">
                      <a:solidFill>
                        <a:srgbClr val="C00000"/>
                      </a:solidFill>
                    </a:rPr>
                    <a:t>Measure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</m:d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DC409F56-AE4A-42F7-8C93-9651BC4967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7326734">
                  <a:off x="4245725" y="2000783"/>
                  <a:ext cx="1701493" cy="954107"/>
                </a:xfrm>
                <a:prstGeom prst="rect">
                  <a:avLst/>
                </a:prstGeom>
                <a:blipFill>
                  <a:blip r:embed="rId6"/>
                  <a:stretch>
                    <a:fillRect r="-3767" b="-906"/>
                  </a:stretch>
                </a:blipFill>
                <a:ln w="63500">
                  <a:solidFill>
                    <a:srgbClr val="008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568D983-A88C-4291-8FE5-AD35C91B19DA}"/>
              </a:ext>
            </a:extLst>
          </p:cNvPr>
          <p:cNvGrpSpPr/>
          <p:nvPr/>
        </p:nvGrpSpPr>
        <p:grpSpPr>
          <a:xfrm>
            <a:off x="4750006" y="5499432"/>
            <a:ext cx="2408274" cy="1180768"/>
            <a:chOff x="4345492" y="4584955"/>
            <a:chExt cx="2408274" cy="11807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660C2F47-FF16-4012-A0FA-3BE29E716BCB}"/>
                    </a:ext>
                  </a:extLst>
                </p:cNvPr>
                <p:cNvSpPr txBox="1"/>
                <p:nvPr/>
              </p:nvSpPr>
              <p:spPr>
                <a:xfrm>
                  <a:off x="4345492" y="4953962"/>
                  <a:ext cx="2362199" cy="81176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d>
                                  <m:dPr>
                                    <m:begChr m:val="|"/>
                                    <m:endChr m:val="⟩"/>
                                    <m:ctrlP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</m:d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  </m:t>
                                </m:r>
                                <m:sSub>
                                  <m:sSubPr>
                                    <m:ctrlP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𝓹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𝜶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d>
                                  <m:dPr>
                                    <m:begChr m:val="|"/>
                                    <m:endChr m:val="⟩"/>
                                    <m:ctrlP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  </m:t>
                                </m:r>
                                <m:sSub>
                                  <m:sSubPr>
                                    <m:ctrlP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𝓹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𝜷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660C2F47-FF16-4012-A0FA-3BE29E716B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5492" y="4953962"/>
                  <a:ext cx="2362199" cy="81176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Left Brace 23">
              <a:extLst>
                <a:ext uri="{FF2B5EF4-FFF2-40B4-BE49-F238E27FC236}">
                  <a16:creationId xmlns:a16="http://schemas.microsoft.com/office/drawing/2014/main" id="{4FC8352E-B40E-49A8-AC3D-DC8DCC17937E}"/>
                </a:ext>
              </a:extLst>
            </p:cNvPr>
            <p:cNvSpPr/>
            <p:nvPr/>
          </p:nvSpPr>
          <p:spPr>
            <a:xfrm rot="5400000">
              <a:off x="5249427" y="3787343"/>
              <a:ext cx="706728" cy="2301951"/>
            </a:xfrm>
            <a:prstGeom prst="leftBrace">
              <a:avLst/>
            </a:prstGeom>
            <a:ln w="508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15683D6-0F61-4DA6-B083-581612E75D57}"/>
              </a:ext>
            </a:extLst>
          </p:cNvPr>
          <p:cNvGrpSpPr/>
          <p:nvPr/>
        </p:nvGrpSpPr>
        <p:grpSpPr>
          <a:xfrm rot="7263427">
            <a:off x="2058792" y="1892331"/>
            <a:ext cx="3352794" cy="1286584"/>
            <a:chOff x="8083591" y="3792377"/>
            <a:chExt cx="3352794" cy="12865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556A0FFD-D1EF-4694-ABD6-50E0E32F5DAF}"/>
                    </a:ext>
                  </a:extLst>
                </p:cNvPr>
                <p:cNvSpPr txBox="1"/>
                <p:nvPr/>
              </p:nvSpPr>
              <p:spPr>
                <a:xfrm>
                  <a:off x="8083591" y="4267200"/>
                  <a:ext cx="3352794" cy="81176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d>
                                  <m:dPr>
                                    <m:begChr m:val="|"/>
                                    <m:endChr m:val="⟩"/>
                                    <m:ctrlP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e>
                                </m:d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  </m:t>
                                </m:r>
                                <m:sSub>
                                  <m:sSubPr>
                                    <m:ctrlP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𝓹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ctrlPr>
                                              <a:rPr lang="en-US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𝜶</m:t>
                                            </m:r>
                                            <m:r>
                                              <a:rPr lang="en-US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𝒊</m:t>
                                            </m:r>
                                            <m:r>
                                              <a:rPr lang="en-US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𝜷</m:t>
                                            </m:r>
                                          </m:e>
                                        </m:d>
                                        <m:r>
                                          <a:rPr lang="en-US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d>
                                  <m:dPr>
                                    <m:begChr m:val="|"/>
                                    <m:endChr m:val="⟩"/>
                                    <m:ctrlP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e>
                                </m:d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  </m:t>
                                </m:r>
                                <m:sSub>
                                  <m:sSubPr>
                                    <m:ctrlP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𝓹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ctrlPr>
                                              <a:rPr lang="en-US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𝜶</m:t>
                                            </m:r>
                                            <m:r>
                                              <a:rPr lang="en-US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𝒊</m:t>
                                            </m:r>
                                            <m:r>
                                              <a:rPr lang="en-US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𝜷</m:t>
                                            </m:r>
                                          </m:e>
                                        </m:d>
                                        <m:r>
                                          <a:rPr lang="en-US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556A0FFD-D1EF-4694-ABD6-50E0E32F5D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3591" y="4267200"/>
                  <a:ext cx="3352794" cy="81176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Left Brace 37">
              <a:extLst>
                <a:ext uri="{FF2B5EF4-FFF2-40B4-BE49-F238E27FC236}">
                  <a16:creationId xmlns:a16="http://schemas.microsoft.com/office/drawing/2014/main" id="{A459FAE9-C044-41D1-A9E2-32CC1D18A180}"/>
                </a:ext>
              </a:extLst>
            </p:cNvPr>
            <p:cNvSpPr/>
            <p:nvPr/>
          </p:nvSpPr>
          <p:spPr>
            <a:xfrm rot="5400000">
              <a:off x="9378882" y="2604398"/>
              <a:ext cx="706728" cy="3082686"/>
            </a:xfrm>
            <a:prstGeom prst="leftBrace">
              <a:avLst/>
            </a:prstGeom>
            <a:ln w="508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ABFC221-2880-4200-B805-A1020CF641CF}"/>
              </a:ext>
            </a:extLst>
          </p:cNvPr>
          <p:cNvGrpSpPr/>
          <p:nvPr/>
        </p:nvGrpSpPr>
        <p:grpSpPr>
          <a:xfrm rot="14616138">
            <a:off x="6531673" y="2056962"/>
            <a:ext cx="3012591" cy="1233038"/>
            <a:chOff x="1236966" y="4126805"/>
            <a:chExt cx="3012591" cy="12330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E044DCDB-E7A5-489E-BB7A-3CE77EB87E42}"/>
                    </a:ext>
                  </a:extLst>
                </p:cNvPr>
                <p:cNvSpPr txBox="1"/>
                <p:nvPr/>
              </p:nvSpPr>
              <p:spPr>
                <a:xfrm>
                  <a:off x="1293812" y="4548082"/>
                  <a:ext cx="2667000" cy="81176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d>
                                  <m:dPr>
                                    <m:begChr m:val="|"/>
                                    <m:endChr m:val="⟩"/>
                                    <m:ctrlP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e>
                                </m:d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  </m:t>
                                </m:r>
                                <m:sSub>
                                  <m:sSubPr>
                                    <m:ctrlP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𝓹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</m:sub>
                                </m:sSub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b="1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ctrlPr>
                                              <a:rPr lang="en-US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𝜶</m:t>
                                            </m:r>
                                            <m:r>
                                              <a:rPr lang="en-US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𝜷</m:t>
                                            </m:r>
                                          </m:e>
                                        </m:d>
                                        <m:r>
                                          <a:rPr lang="en-US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d>
                                  <m:dPr>
                                    <m:begChr m:val="|"/>
                                    <m:endChr m:val="⟩"/>
                                    <m:ctrlP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e>
                                </m:d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  </m:t>
                                </m:r>
                                <m:sSub>
                                  <m:sSubPr>
                                    <m:ctrlP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𝓹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</m:sub>
                                </m:sSub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ctrlPr>
                                              <a:rPr lang="en-US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𝜶</m:t>
                                            </m:r>
                                            <m:r>
                                              <a:rPr lang="en-US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b="1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𝜷</m:t>
                                            </m:r>
                                          </m:e>
                                        </m:d>
                                        <m:r>
                                          <a:rPr lang="en-US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en-US" b="1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E044DCDB-E7A5-489E-BB7A-3CE77EB87E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3812" y="4548082"/>
                  <a:ext cx="2667000" cy="811761"/>
                </a:xfrm>
                <a:prstGeom prst="rect">
                  <a:avLst/>
                </a:prstGeom>
                <a:blipFill>
                  <a:blip r:embed="rId9"/>
                  <a:stretch>
                    <a:fillRect t="-26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Left Brace 39">
              <a:extLst>
                <a:ext uri="{FF2B5EF4-FFF2-40B4-BE49-F238E27FC236}">
                  <a16:creationId xmlns:a16="http://schemas.microsoft.com/office/drawing/2014/main" id="{FB4DC9A2-05B7-4143-ACFC-C2B89EC3CD45}"/>
                </a:ext>
              </a:extLst>
            </p:cNvPr>
            <p:cNvSpPr/>
            <p:nvPr/>
          </p:nvSpPr>
          <p:spPr>
            <a:xfrm rot="5400000">
              <a:off x="2389898" y="2973873"/>
              <a:ext cx="706728" cy="3012591"/>
            </a:xfrm>
            <a:prstGeom prst="leftBrace">
              <a:avLst/>
            </a:prstGeom>
            <a:ln w="508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Content Placeholder 45">
            <a:extLst>
              <a:ext uri="{FF2B5EF4-FFF2-40B4-BE49-F238E27FC236}">
                <a16:creationId xmlns:a16="http://schemas.microsoft.com/office/drawing/2014/main" id="{D0D47994-ADEA-41F3-9B2E-D49FE590A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44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20414-0BCD-413B-8405-F8A0A164A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Measurement: more qubits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08B68B-B253-4833-BE42-4FFB26A011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17078" y="2133600"/>
                <a:ext cx="9782801" cy="3886200"/>
              </a:xfrm>
            </p:spPr>
            <p:txBody>
              <a:bodyPr/>
              <a:lstStyle/>
              <a:p>
                <a:r>
                  <a:rPr lang="en-US" dirty="0"/>
                  <a:t>In other words, a qubit behaves like many different coins, depending on how it is observed.</a:t>
                </a:r>
              </a:p>
              <a:p>
                <a:r>
                  <a:rPr lang="en-US" dirty="0"/>
                  <a:t>If, in the same vein, we were to continue to pursue this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2 </m:t>
                    </m:r>
                  </m:oMath>
                </a14:m>
                <a:r>
                  <a:rPr lang="en-US" dirty="0"/>
                  <a:t>qubits, we would encounter some amazing non-classical behavior, e.g., the Bell inequalities.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08B68B-B253-4833-BE42-4FFB26A011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17078" y="2133600"/>
                <a:ext cx="9782801" cy="3886200"/>
              </a:xfrm>
              <a:blipFill>
                <a:blip r:embed="rId2"/>
                <a:stretch>
                  <a:fillRect l="-1433" t="-3762" r="-2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010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47849A9-E7DF-47FE-A10D-489B8CBD28D8}"/>
              </a:ext>
            </a:extLst>
          </p:cNvPr>
          <p:cNvSpPr txBox="1">
            <a:spLocks/>
          </p:cNvSpPr>
          <p:nvPr/>
        </p:nvSpPr>
        <p:spPr>
          <a:xfrm>
            <a:off x="2589212" y="76199"/>
            <a:ext cx="8458199" cy="667753"/>
          </a:xfrm>
          <a:prstGeom prst="rect">
            <a:avLst/>
          </a:prstGeom>
          <a:solidFill>
            <a:srgbClr val="FFFFCC"/>
          </a:solidFill>
          <a:ln w="63500">
            <a:solidFill>
              <a:srgbClr val="00800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C00000"/>
                </a:solidFill>
              </a:rPr>
              <a:t>There is much more to Q Measurement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A315EA-4E51-4260-9F93-562761B041C9}"/>
              </a:ext>
            </a:extLst>
          </p:cNvPr>
          <p:cNvSpPr txBox="1"/>
          <p:nvPr/>
        </p:nvSpPr>
        <p:spPr>
          <a:xfrm>
            <a:off x="2894012" y="12954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1.  </a:t>
            </a:r>
            <a:r>
              <a:rPr lang="en-US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 of a qubit with respect to orthonormal basis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7D4E10-3F9A-44F3-8FF4-B710EC8B7634}"/>
              </a:ext>
            </a:extLst>
          </p:cNvPr>
          <p:cNvSpPr txBox="1"/>
          <p:nvPr/>
        </p:nvSpPr>
        <p:spPr>
          <a:xfrm>
            <a:off x="2817812" y="2401907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2.  </a:t>
            </a:r>
            <a:r>
              <a:rPr lang="en-US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 of n qubits with respect to orthonormal basis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9D6DD4-0D35-4614-9121-6C6381976EB6}"/>
              </a:ext>
            </a:extLst>
          </p:cNvPr>
          <p:cNvSpPr txBox="1"/>
          <p:nvPr/>
        </p:nvSpPr>
        <p:spPr>
          <a:xfrm>
            <a:off x="2842292" y="3733800"/>
            <a:ext cx="807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3.  </a:t>
            </a:r>
            <a:r>
              <a:rPr lang="en-US" sz="2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 of with respect to eigen basis of a Hermitian operator (a.k.a., an observable</a:t>
            </a:r>
          </a:p>
        </p:txBody>
      </p:sp>
    </p:spTree>
    <p:extLst>
      <p:ext uri="{BB962C8B-B14F-4D97-AF65-F5344CB8AC3E}">
        <p14:creationId xmlns:p14="http://schemas.microsoft.com/office/powerpoint/2010/main" val="423673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01DCC-F348-43EF-ABC4-5326D2F0B9FE}"/>
              </a:ext>
            </a:extLst>
          </p:cNvPr>
          <p:cNvSpPr txBox="1">
            <a:spLocks/>
          </p:cNvSpPr>
          <p:nvPr/>
        </p:nvSpPr>
        <p:spPr>
          <a:xfrm>
            <a:off x="3579812" y="2209800"/>
            <a:ext cx="6178553" cy="9275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C00000"/>
                </a:solidFill>
              </a:rPr>
              <a:t>Visualizing Qubits: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76F5C7-5ABB-411C-8321-53BCA80444AA}"/>
              </a:ext>
            </a:extLst>
          </p:cNvPr>
          <p:cNvSpPr txBox="1">
            <a:spLocks/>
          </p:cNvSpPr>
          <p:nvPr/>
        </p:nvSpPr>
        <p:spPr>
          <a:xfrm>
            <a:off x="4456112" y="3048000"/>
            <a:ext cx="5143500" cy="608085"/>
          </a:xfrm>
          <a:prstGeom prst="rect">
            <a:avLst/>
          </a:prstGeom>
        </p:spPr>
        <p:txBody>
          <a:bodyPr/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rgbClr val="008000"/>
                </a:solidFill>
              </a:rPr>
              <a:t>The Bloch Sphere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0125CFE-F044-43C9-BD9D-03DAC11D48FE}"/>
              </a:ext>
            </a:extLst>
          </p:cNvPr>
          <p:cNvSpPr txBox="1">
            <a:spLocks/>
          </p:cNvSpPr>
          <p:nvPr/>
        </p:nvSpPr>
        <p:spPr>
          <a:xfrm>
            <a:off x="1598612" y="304800"/>
            <a:ext cx="3809999" cy="608085"/>
          </a:xfrm>
          <a:prstGeom prst="rect">
            <a:avLst/>
          </a:prstGeom>
        </p:spPr>
        <p:txBody>
          <a:bodyPr/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rgbClr val="008000"/>
                </a:solidFill>
              </a:rPr>
              <a:t>Lecture 3: Part 1</a:t>
            </a:r>
          </a:p>
        </p:txBody>
      </p:sp>
    </p:spTree>
    <p:extLst>
      <p:ext uri="{BB962C8B-B14F-4D97-AF65-F5344CB8AC3E}">
        <p14:creationId xmlns:p14="http://schemas.microsoft.com/office/powerpoint/2010/main" val="302143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low confidence">
            <a:extLst>
              <a:ext uri="{FF2B5EF4-FFF2-40B4-BE49-F238E27FC236}">
                <a16:creationId xmlns:a16="http://schemas.microsoft.com/office/drawing/2014/main" id="{83BB3EE8-7711-4366-96CE-9EEB0C1F7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612" y="10026"/>
            <a:ext cx="9042400" cy="678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073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01DCC-F348-43EF-ABC4-5326D2F0B9FE}"/>
              </a:ext>
            </a:extLst>
          </p:cNvPr>
          <p:cNvSpPr txBox="1">
            <a:spLocks/>
          </p:cNvSpPr>
          <p:nvPr/>
        </p:nvSpPr>
        <p:spPr>
          <a:xfrm>
            <a:off x="2894012" y="2209800"/>
            <a:ext cx="6864353" cy="9275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C00000"/>
                </a:solidFill>
              </a:rPr>
              <a:t>Wiring Diagrams: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76F5C7-5ABB-411C-8321-53BCA80444AA}"/>
              </a:ext>
            </a:extLst>
          </p:cNvPr>
          <p:cNvSpPr txBox="1">
            <a:spLocks/>
          </p:cNvSpPr>
          <p:nvPr/>
        </p:nvSpPr>
        <p:spPr>
          <a:xfrm>
            <a:off x="3656012" y="3076494"/>
            <a:ext cx="6477000" cy="608085"/>
          </a:xfrm>
          <a:prstGeom prst="rect">
            <a:avLst/>
          </a:prstGeom>
        </p:spPr>
        <p:txBody>
          <a:bodyPr/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rgbClr val="008000"/>
                </a:solidFill>
              </a:rPr>
              <a:t>Drawing Quantum Circuits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0125CFE-F044-43C9-BD9D-03DAC11D48FE}"/>
              </a:ext>
            </a:extLst>
          </p:cNvPr>
          <p:cNvSpPr txBox="1">
            <a:spLocks/>
          </p:cNvSpPr>
          <p:nvPr/>
        </p:nvSpPr>
        <p:spPr>
          <a:xfrm>
            <a:off x="1674812" y="304800"/>
            <a:ext cx="4572000" cy="608085"/>
          </a:xfrm>
          <a:prstGeom prst="rect">
            <a:avLst/>
          </a:prstGeom>
        </p:spPr>
        <p:txBody>
          <a:bodyPr/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rgbClr val="008000"/>
                </a:solidFill>
              </a:rPr>
              <a:t>Lecture 3: Part 4</a:t>
            </a:r>
          </a:p>
        </p:txBody>
      </p:sp>
    </p:spTree>
    <p:extLst>
      <p:ext uri="{BB962C8B-B14F-4D97-AF65-F5344CB8AC3E}">
        <p14:creationId xmlns:p14="http://schemas.microsoft.com/office/powerpoint/2010/main" val="216886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D509D-5166-40B4-AC00-371CDE2E5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9995" y="228600"/>
            <a:ext cx="9782801" cy="655637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Wiring Diagrams: </a:t>
            </a:r>
            <a:r>
              <a:rPr lang="en-US" b="1" dirty="0">
                <a:solidFill>
                  <a:srgbClr val="008000"/>
                </a:solidFill>
              </a:rPr>
              <a:t>Recall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C53ECF-D130-4F44-81DB-0D5242EC6B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rgbClr val="002060"/>
                    </a:solidFill>
                  </a:rPr>
                  <a:t>As previously mentioned, there are two types of quantum computer instruction: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>
                    <a:solidFill>
                      <a:srgbClr val="008000"/>
                    </a:solidFill>
                  </a:rPr>
                  <a:t>Unitary transformations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1" dirty="0"/>
                  <a:t>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1" dirty="0">
                    <a:solidFill>
                      <a:srgbClr val="008000"/>
                    </a:solidFill>
                  </a:rPr>
                  <a:t>Measurements,</a:t>
                </a:r>
                <a:r>
                  <a:rPr lang="en-US" b="1" dirty="0"/>
                  <a:t> </a:t>
                </a:r>
                <a:r>
                  <a:rPr lang="en-US" b="1" dirty="0">
                    <a:solidFill>
                      <a:srgbClr val="002060"/>
                    </a:solidFill>
                  </a:rPr>
                  <a:t>which are given by Hermitian matrices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𝛀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b="1" dirty="0">
                    <a:solidFill>
                      <a:srgbClr val="002060"/>
                    </a:solidFill>
                  </a:rPr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𝛀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𝛀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/>
              </a:p>
              <a:p>
                <a:r>
                  <a:rPr lang="en-US" b="1" dirty="0">
                    <a:solidFill>
                      <a:srgbClr val="002060"/>
                    </a:solidFill>
                  </a:rPr>
                  <a:t>However, we now encounter a problem…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C53ECF-D130-4F44-81DB-0D5242EC6B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20" t="-3333" r="-1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215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FAE45-E565-495E-8BB5-2D180E1DE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613" y="304800"/>
            <a:ext cx="9782801" cy="57943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A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814A51-F94C-4596-9E95-43A94DEA3D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46212" y="1143000"/>
                <a:ext cx="9782801" cy="4572000"/>
              </a:xfrm>
            </p:spPr>
            <p:txBody>
              <a:bodyPr/>
              <a:lstStyle/>
              <a:p>
                <a:r>
                  <a:rPr lang="en-US" b="1" dirty="0"/>
                  <a:t>As the number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of qubits grows, the size of the matrices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and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𝛀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grow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b="1" dirty="0"/>
                  <a:t>i.e., </a:t>
                </a:r>
                <a:r>
                  <a:rPr lang="en-US" b="1" i="1" dirty="0">
                    <a:solidFill>
                      <a:srgbClr val="008000"/>
                    </a:solidFill>
                  </a:rPr>
                  <a:t>exponentially!</a:t>
                </a:r>
              </a:p>
              <a:p>
                <a:r>
                  <a:rPr lang="en-US" b="1" dirty="0"/>
                  <a:t>Question: How do we program a quantum computer when the size of the instructions grows as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="1" dirty="0"/>
                  <a:t>?</a:t>
                </a:r>
              </a:p>
              <a:p>
                <a:r>
                  <a:rPr lang="en-US" b="1" dirty="0"/>
                  <a:t>The answer is to represent quantum computer programs as </a:t>
                </a:r>
                <a:r>
                  <a:rPr lang="en-US" b="1" u="sng" dirty="0">
                    <a:solidFill>
                      <a:srgbClr val="008000"/>
                    </a:solidFill>
                  </a:rPr>
                  <a:t>wiring diagrams</a:t>
                </a:r>
                <a:r>
                  <a:rPr lang="en-US" b="1" dirty="0">
                    <a:solidFill>
                      <a:srgbClr val="008000"/>
                    </a:solidFill>
                  </a:rPr>
                  <a:t> </a:t>
                </a:r>
                <a:r>
                  <a:rPr lang="en-US" b="1" dirty="0"/>
                  <a:t>which grow linearly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with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u="sng" dirty="0"/>
              </a:p>
              <a:p>
                <a:r>
                  <a:rPr lang="en-US" b="1" dirty="0"/>
                  <a:t>In a sense, the language of </a:t>
                </a:r>
                <a:r>
                  <a:rPr lang="en-US" b="1" u="sng" dirty="0"/>
                  <a:t>wiring diagrams</a:t>
                </a:r>
                <a:r>
                  <a:rPr lang="en-US" b="1" dirty="0"/>
                  <a:t> is analogous to today’s classical computer languages, e.g., C/C++, Python, etc.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814A51-F94C-4596-9E95-43A94DEA3D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46212" y="1143000"/>
                <a:ext cx="9782801" cy="4572000"/>
              </a:xfrm>
              <a:blipFill>
                <a:blip r:embed="rId2"/>
                <a:stretch>
                  <a:fillRect l="-1433" t="-3333" r="-2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983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2B9E7-BFCF-4E11-9E25-56237BA76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613" y="369953"/>
            <a:ext cx="9782801" cy="63738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What is a wiring diagram?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AF9FEF-F3A5-4806-AD26-0766A47E81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93436" y="1600200"/>
                <a:ext cx="9987376" cy="4572000"/>
              </a:xfrm>
            </p:spPr>
            <p:txBody>
              <a:bodyPr/>
              <a:lstStyle/>
              <a:p>
                <a:r>
                  <a:rPr lang="en-US" b="1" dirty="0"/>
                  <a:t>A wiring diagram consists of </a:t>
                </a:r>
                <a:r>
                  <a:rPr lang="en-US" b="1" u="sng" dirty="0"/>
                  <a:t>lines</a:t>
                </a:r>
                <a:r>
                  <a:rPr lang="en-US" b="1" dirty="0"/>
                  <a:t> and </a:t>
                </a:r>
                <a:r>
                  <a:rPr lang="en-US" b="1" u="sng" dirty="0"/>
                  <a:t>gates</a:t>
                </a:r>
                <a:r>
                  <a:rPr lang="en-US" b="1" dirty="0"/>
                  <a:t>.</a:t>
                </a:r>
              </a:p>
              <a:p>
                <a:r>
                  <a:rPr lang="en-US" b="1" dirty="0"/>
                  <a:t>A solid line        corresponds to a qubit, and a double line        corresponds to a classical Shannon bit.</a:t>
                </a:r>
              </a:p>
              <a:p>
                <a:r>
                  <a:rPr lang="en-US" b="1" dirty="0"/>
                  <a:t>A solid line labeled with a slash        denotes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b="1" dirty="0"/>
                  <a:t> qubits.</a:t>
                </a:r>
              </a:p>
              <a:p>
                <a:r>
                  <a:rPr lang="en-US" b="1" dirty="0"/>
                  <a:t>Gates correspond to quantum computer instructions, i.e., to unitary transformations and measurements.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AF9FEF-F3A5-4806-AD26-0766A47E81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3436" y="1600200"/>
                <a:ext cx="9987376" cy="4572000"/>
              </a:xfrm>
              <a:blipFill>
                <a:blip r:embed="rId2"/>
                <a:stretch>
                  <a:fillRect l="-1586" t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8E657E8-4347-40BA-880B-1FDB7EC5C880}"/>
              </a:ext>
            </a:extLst>
          </p:cNvPr>
          <p:cNvCxnSpPr>
            <a:cxnSpLocks/>
          </p:cNvCxnSpPr>
          <p:nvPr/>
        </p:nvCxnSpPr>
        <p:spPr>
          <a:xfrm>
            <a:off x="3846512" y="2438400"/>
            <a:ext cx="11430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DC0771C-C14A-40C3-A156-73EA8CF9EFAB}"/>
              </a:ext>
            </a:extLst>
          </p:cNvPr>
          <p:cNvGrpSpPr/>
          <p:nvPr/>
        </p:nvGrpSpPr>
        <p:grpSpPr>
          <a:xfrm>
            <a:off x="2589212" y="2743200"/>
            <a:ext cx="1143000" cy="76200"/>
            <a:chOff x="2589212" y="2667000"/>
            <a:chExt cx="1143000" cy="15240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22B18AD-FAF1-46F5-B405-5D2DA52DB8A6}"/>
                </a:ext>
              </a:extLst>
            </p:cNvPr>
            <p:cNvCxnSpPr>
              <a:cxnSpLocks/>
            </p:cNvCxnSpPr>
            <p:nvPr/>
          </p:nvCxnSpPr>
          <p:spPr>
            <a:xfrm>
              <a:off x="2589212" y="2667000"/>
              <a:ext cx="1143000" cy="0"/>
            </a:xfrm>
            <a:prstGeom prst="line">
              <a:avLst/>
            </a:prstGeom>
            <a:ln w="476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2FC0201-DE87-4AF0-822F-BA9A07026ECF}"/>
                </a:ext>
              </a:extLst>
            </p:cNvPr>
            <p:cNvCxnSpPr>
              <a:cxnSpLocks/>
            </p:cNvCxnSpPr>
            <p:nvPr/>
          </p:nvCxnSpPr>
          <p:spPr>
            <a:xfrm>
              <a:off x="2589212" y="2819400"/>
              <a:ext cx="1143000" cy="0"/>
            </a:xfrm>
            <a:prstGeom prst="line">
              <a:avLst/>
            </a:prstGeom>
            <a:ln w="476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F08663-98B1-493E-9355-B0B40D2F0977}"/>
              </a:ext>
            </a:extLst>
          </p:cNvPr>
          <p:cNvCxnSpPr>
            <a:cxnSpLocks/>
          </p:cNvCxnSpPr>
          <p:nvPr/>
        </p:nvCxnSpPr>
        <p:spPr>
          <a:xfrm>
            <a:off x="7085012" y="3352800"/>
            <a:ext cx="1143000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AA5A982-2324-4261-85B6-84D43F27C0D9}"/>
              </a:ext>
            </a:extLst>
          </p:cNvPr>
          <p:cNvCxnSpPr>
            <a:cxnSpLocks/>
          </p:cNvCxnSpPr>
          <p:nvPr/>
        </p:nvCxnSpPr>
        <p:spPr>
          <a:xfrm flipH="1">
            <a:off x="7443850" y="3143250"/>
            <a:ext cx="285750" cy="41910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4B6BFA7-0B1C-4AEC-A924-57F3415E7A0C}"/>
                  </a:ext>
                </a:extLst>
              </p:cNvPr>
              <p:cNvSpPr txBox="1"/>
              <p:nvPr/>
            </p:nvSpPr>
            <p:spPr>
              <a:xfrm>
                <a:off x="7670761" y="2983468"/>
                <a:ext cx="4371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4B6BFA7-0B1C-4AEC-A924-57F3415E7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0761" y="2983468"/>
                <a:ext cx="43710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255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45D66-E3B1-49BA-A351-C3FC148B1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613" y="476172"/>
            <a:ext cx="9782801" cy="624468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Some single qubit gates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3C4647-B6EA-4CB0-A93F-EA001CD61C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260000"/>
                  </a:lnSpc>
                  <a:spcBef>
                    <a:spcPts val="600"/>
                  </a:spcBef>
                </a:pPr>
                <a:r>
                  <a:rPr lang="en-US" b="1" dirty="0">
                    <a:solidFill>
                      <a:srgbClr val="008000"/>
                    </a:solidFill>
                  </a:rPr>
                  <a:t>Hadamard:</a:t>
                </a:r>
                <a:r>
                  <a:rPr lang="en-US" dirty="0"/>
                  <a:t>            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rad>
                          </m:den>
                        </m:f>
                      </m:e>
                    </m:d>
                    <m:d>
                      <m:d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b="1" dirty="0"/>
              </a:p>
              <a:p>
                <a:pPr>
                  <a:lnSpc>
                    <a:spcPct val="260000"/>
                  </a:lnSpc>
                  <a:spcBef>
                    <a:spcPts val="600"/>
                  </a:spcBef>
                </a:pPr>
                <a:r>
                  <a:rPr lang="en-US" b="1" dirty="0">
                    <a:solidFill>
                      <a:srgbClr val="008000"/>
                    </a:solidFill>
                  </a:rPr>
                  <a:t>Pauli-</a:t>
                </a:r>
                <a:r>
                  <a:rPr lang="en-US" b="1" dirty="0">
                    <a:solidFill>
                      <a:srgbClr val="C00000"/>
                    </a:solidFill>
                  </a:rPr>
                  <a:t>X</a:t>
                </a:r>
                <a:r>
                  <a:rPr lang="en-US" b="1" dirty="0"/>
                  <a:t>: </a:t>
                </a:r>
                <a:r>
                  <a:rPr lang="en-US" dirty="0"/>
                  <a:t>              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b="1" dirty="0"/>
              </a:p>
              <a:p>
                <a:pPr>
                  <a:lnSpc>
                    <a:spcPct val="260000"/>
                  </a:lnSpc>
                  <a:spcBef>
                    <a:spcPts val="600"/>
                  </a:spcBef>
                </a:pPr>
                <a:r>
                  <a:rPr lang="en-US" b="1" dirty="0">
                    <a:solidFill>
                      <a:srgbClr val="008000"/>
                    </a:solidFill>
                  </a:rPr>
                  <a:t>Pauli-</a:t>
                </a:r>
                <a:r>
                  <a:rPr lang="en-US" b="1" dirty="0">
                    <a:solidFill>
                      <a:srgbClr val="C00000"/>
                    </a:solidFill>
                  </a:rPr>
                  <a:t>Y</a:t>
                </a:r>
                <a:r>
                  <a:rPr lang="en-US" b="1" dirty="0"/>
                  <a:t>: </a:t>
                </a:r>
                <a:r>
                  <a:rPr lang="en-US" b="0" dirty="0"/>
                  <a:t>              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m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3C4647-B6EA-4CB0-A93F-EA001CD61C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A4E17C2F-5A80-49A0-9AA5-FADFFAB32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412" y="2167649"/>
            <a:ext cx="1828800" cy="7077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3F5569-ACB5-4C44-BBB0-005CB5765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1212" y="3743814"/>
            <a:ext cx="1828800" cy="7096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2B9A7F-E1CC-4274-8ABA-FE787131B2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012" y="5253789"/>
            <a:ext cx="1828800" cy="72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78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254AA-0AB6-44C7-AF9E-A355F741A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single qubit gates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3AA9DD-3762-4F1A-96A8-C52B441153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>
                  <a:lnSpc>
                    <a:spcPct val="220000"/>
                  </a:lnSpc>
                  <a:spcBef>
                    <a:spcPts val="600"/>
                  </a:spcBef>
                </a:pPr>
                <a:r>
                  <a:rPr lang="en-US" sz="3800" b="1" dirty="0">
                    <a:solidFill>
                      <a:srgbClr val="008000"/>
                    </a:solidFill>
                  </a:rPr>
                  <a:t>Pauli-</a:t>
                </a:r>
                <a:r>
                  <a:rPr lang="en-US" sz="3800" b="1" dirty="0">
                    <a:solidFill>
                      <a:srgbClr val="C00000"/>
                    </a:solidFill>
                  </a:rPr>
                  <a:t>Z</a:t>
                </a:r>
                <a:r>
                  <a:rPr lang="en-US" sz="3800" b="1" dirty="0"/>
                  <a:t>:</a:t>
                </a:r>
                <a:r>
                  <a:rPr lang="en-US" sz="3800" dirty="0"/>
                  <a:t>              </a:t>
                </a:r>
                <a14:m>
                  <m:oMath xmlns:m="http://schemas.openxmlformats.org/officeDocument/2006/math">
                    <m:r>
                      <a:rPr lang="en-US" sz="3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3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3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3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800" b="1" dirty="0"/>
              </a:p>
              <a:p>
                <a:pPr>
                  <a:lnSpc>
                    <a:spcPct val="220000"/>
                  </a:lnSpc>
                  <a:spcBef>
                    <a:spcPts val="600"/>
                  </a:spcBef>
                </a:pPr>
                <a:r>
                  <a:rPr lang="en-US" sz="3800" b="1" dirty="0">
                    <a:solidFill>
                      <a:srgbClr val="008000"/>
                    </a:solidFill>
                  </a:rPr>
                  <a:t>Phase:</a:t>
                </a:r>
                <a:r>
                  <a:rPr lang="en-US" sz="3800" dirty="0"/>
                  <a:t>               </a:t>
                </a:r>
                <a14:m>
                  <m:oMath xmlns:m="http://schemas.openxmlformats.org/officeDocument/2006/math">
                    <m:r>
                      <a:rPr lang="en-US" sz="3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3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3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3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3800" b="1" dirty="0"/>
              </a:p>
              <a:p>
                <a:pPr>
                  <a:lnSpc>
                    <a:spcPct val="22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1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1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51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51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3800" dirty="0"/>
                  <a:t>                   </a:t>
                </a:r>
                <a14:m>
                  <m:oMath xmlns:m="http://schemas.openxmlformats.org/officeDocument/2006/math">
                    <m:r>
                      <a:rPr lang="en-US" sz="3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3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38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38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8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sz="38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sz="38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  <m:r>
                                    <a:rPr lang="en-US" sz="38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38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endParaRPr lang="en-US" sz="3800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3AA9DD-3762-4F1A-96A8-C52B441153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F74D5A9-92EC-4AA9-A8B8-F0E5A49B2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1212" y="2133600"/>
            <a:ext cx="1828800" cy="7285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9CE53E-1EF0-4118-9C10-8132F8A329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1212" y="3625582"/>
            <a:ext cx="1828800" cy="7404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351CB0-33A0-4034-A607-20992956C7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5782" y="4871178"/>
            <a:ext cx="1828800" cy="73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0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844C2-42EB-45A9-9F48-A30FB4F3F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4812" y="228600"/>
            <a:ext cx="9782801" cy="655637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Some multi-qubit gates pt.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92EAA0-A7CB-4E8B-A4B2-7E32E260EB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endParaRPr lang="en-US" dirty="0"/>
              </a:p>
              <a:p>
                <a:r>
                  <a:rPr lang="en-US" b="1" dirty="0">
                    <a:solidFill>
                      <a:srgbClr val="008000"/>
                    </a:solidFill>
                  </a:rPr>
                  <a:t>Controlled-NOT: </a:t>
                </a:r>
                <a:r>
                  <a:rPr lang="en-US" dirty="0"/>
                  <a:t>    		 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>
                    <a:solidFill>
                      <a:srgbClr val="008000"/>
                    </a:solidFill>
                  </a:rPr>
                  <a:t>SWAP:</a:t>
                </a:r>
                <a:r>
                  <a:rPr lang="en-US" dirty="0"/>
                  <a:t>				 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b="1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1" dirty="0">
                    <a:solidFill>
                      <a:srgbClr val="008000"/>
                    </a:solidFill>
                  </a:rPr>
                  <a:t>Controlled-</a:t>
                </a:r>
                <a:r>
                  <a:rPr lang="en-US" b="1" dirty="0">
                    <a:solidFill>
                      <a:srgbClr val="C00000"/>
                    </a:solidFill>
                  </a:rPr>
                  <a:t>Z</a:t>
                </a:r>
                <a:r>
                  <a:rPr lang="en-US" dirty="0"/>
                  <a:t>:				 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92EAA0-A7CB-4E8B-A4B2-7E32E260EB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63112E5-6063-4CFB-BA10-D6CF4DAA5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2871" y="4835065"/>
            <a:ext cx="1874827" cy="13785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6F31FF-6479-4FFF-94C3-5AE0787CE9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7782" y="3061578"/>
            <a:ext cx="1909916" cy="16492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ACAE56-523E-4C10-85D0-75D95D2FF5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5612" y="1791170"/>
            <a:ext cx="1654257" cy="117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2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844C2-42EB-45A9-9F48-A30FB4F3F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712" y="452044"/>
            <a:ext cx="9782801" cy="706437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Some multi-qubit gates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2EAA0-A7CB-4E8B-A4B2-7E32E260E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008000"/>
                </a:solidFill>
              </a:rPr>
              <a:t>Toffoli:     </a:t>
            </a:r>
            <a:r>
              <a:rPr lang="en-US" dirty="0"/>
              <a:t>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008000"/>
                </a:solidFill>
              </a:rPr>
              <a:t>Fredkin:	</a:t>
            </a:r>
            <a:r>
              <a:rPr lang="en-US" dirty="0"/>
              <a:t>		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1F47B5-4DCE-4D2F-AD36-526ABEEBE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155" y="2237554"/>
            <a:ext cx="1352630" cy="14755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522D50-8C97-4DF9-AA13-DA522378D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8661" y="4376295"/>
            <a:ext cx="1373124" cy="167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4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B6B52-535E-40A8-847A-63DBBC940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4812" y="609600"/>
            <a:ext cx="9782801" cy="55403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Measurement gate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E4E39-61BA-42E9-9805-7B15E8997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8000"/>
                </a:solidFill>
              </a:rPr>
              <a:t>Measurement</a:t>
            </a:r>
            <a:r>
              <a:rPr lang="en-US" b="1" dirty="0"/>
              <a:t> </a:t>
            </a:r>
            <a:r>
              <a:rPr lang="en-US" b="1" dirty="0">
                <a:solidFill>
                  <a:srgbClr val="002060"/>
                </a:solidFill>
              </a:rPr>
              <a:t>is represented by a small meter:</a:t>
            </a:r>
          </a:p>
          <a:p>
            <a:endParaRPr lang="en-US" b="1" dirty="0"/>
          </a:p>
          <a:p>
            <a:pPr marL="0" indent="0" algn="ctr">
              <a:buNone/>
            </a:pP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57F7B1-2BB7-442C-9B22-E9777DE47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420" y="2819400"/>
            <a:ext cx="2665984" cy="97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3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14BE2-0A30-449C-BD4B-D9392A2A5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4812" y="357981"/>
            <a:ext cx="5339176" cy="655637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Visualizing Qubits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DE74EB-2375-48A0-BC93-8A66E5B5A3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93436" y="1600200"/>
                <a:ext cx="9987376" cy="3657600"/>
              </a:xfrm>
            </p:spPr>
            <p:txBody>
              <a:bodyPr>
                <a:normAutofit fontScale="925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>
                    <a:solidFill>
                      <a:srgbClr val="008000"/>
                    </a:solidFill>
                    <a:effectLst/>
                  </a:rPr>
                  <a:t>It’s easy to visualize the state </a:t>
                </a:r>
                <a:r>
                  <a:rPr lang="en-US" b="1" dirty="0">
                    <a:solidFill>
                      <a:srgbClr val="008000"/>
                    </a:solidFill>
                  </a:rPr>
                  <a:t>space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b="1" i="1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rgbClr val="008000"/>
                    </a:solidFill>
                  </a:rPr>
                  <a:t>of a </a:t>
                </a:r>
                <a:r>
                  <a:rPr lang="en-US" b="1" dirty="0">
                    <a:solidFill>
                      <a:srgbClr val="008000"/>
                    </a:solidFill>
                    <a:effectLst/>
                  </a:rPr>
                  <a:t>Shannon bit, i.e.,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solidFill>
                      <a:srgbClr val="008000"/>
                    </a:solidFill>
                  </a:rPr>
                  <a:t>But how do we visualize the state of a qubit?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solidFill>
                      <a:srgbClr val="008000"/>
                    </a:solidFill>
                  </a:rPr>
                  <a:t>So far, we’ve thought of a single qubit as a vector in a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>
                    <a:solidFill>
                      <a:srgbClr val="008000"/>
                    </a:solidFill>
                  </a:rPr>
                  <a:t>-D complex Hilbert space. </a:t>
                </a:r>
                <a:r>
                  <a:rPr lang="en-US" dirty="0"/>
                  <a:t> </a:t>
                </a:r>
                <a:r>
                  <a:rPr lang="en-US" b="1" dirty="0">
                    <a:solidFill>
                      <a:srgbClr val="C00000"/>
                    </a:solidFill>
                  </a:rPr>
                  <a:t>But this is actually not fully correct!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DE74EB-2375-48A0-BC93-8A66E5B5A3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3436" y="1600200"/>
                <a:ext cx="9987376" cy="3657600"/>
              </a:xfrm>
              <a:blipFill>
                <a:blip r:embed="rId3"/>
                <a:stretch>
                  <a:fillRect l="-1281" r="-976" b="-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C108146-D668-4626-858F-E5025AB6F0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612" y="2218321"/>
            <a:ext cx="1762125" cy="119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01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0A772-2328-4148-823B-7FEBAB2C2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4812" y="609600"/>
            <a:ext cx="9782801" cy="6096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Composition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C051F6-85BA-4C68-BA4D-8E41D8BDE9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In general, a wiring diagram of the form</a:t>
                </a:r>
              </a:p>
              <a:p>
                <a:endParaRPr lang="en-US" b="1" dirty="0"/>
              </a:p>
              <a:p>
                <a:endParaRPr lang="en-US" b="1" dirty="0"/>
              </a:p>
              <a:p>
                <a:pPr>
                  <a:buFont typeface="Euphemia" panose="020B0503040102020104" pitchFamily="34" charset="0"/>
                  <a:buChar char=" "/>
                </a:pPr>
                <a:r>
                  <a:rPr lang="en-US" b="1" dirty="0"/>
                  <a:t>And represents the unitary transformation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1" dirty="0"/>
              </a:p>
              <a:p>
                <a:r>
                  <a:rPr lang="en-US" b="1" dirty="0"/>
                  <a:t>Note the corresponding </a:t>
                </a:r>
                <a:r>
                  <a:rPr lang="en-US" b="1" dirty="0">
                    <a:solidFill>
                      <a:srgbClr val="008000"/>
                    </a:solidFill>
                  </a:rPr>
                  <a:t>order reversal </a:t>
                </a:r>
                <a:r>
                  <a:rPr lang="en-US" b="1" dirty="0"/>
                  <a:t>of the product!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C051F6-85BA-4C68-BA4D-8E41D8BDE9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20" t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A6E6601-056F-45CD-A3A7-67CDBA7BD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691" y="2057400"/>
            <a:ext cx="9219441" cy="123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91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D313E-F075-4D59-A218-06D782FEE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2" y="457200"/>
            <a:ext cx="9782801" cy="706437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81B38B-5A0B-474C-B544-EB617566FA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b="1" dirty="0">
                    <a:solidFill>
                      <a:srgbClr val="002060"/>
                    </a:solidFill>
                  </a:rPr>
                  <a:t>Consider the following wiring diagram: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1" dirty="0">
                    <a:solidFill>
                      <a:srgbClr val="002060"/>
                    </a:solidFill>
                  </a:rPr>
                  <a:t>This is equivalent to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𝑪𝑵𝑶𝑻</m:t>
                          </m:r>
                        </m:e>
                      </m:d>
                      <m:d>
                        <m:d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</m:d>
                      <m:d>
                        <m:dPr>
                          <m:ctrlPr>
                            <a:rPr lang="en-US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b="1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b="1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1" dirty="0"/>
              </a:p>
              <a:p>
                <a:r>
                  <a:rPr lang="en-US" b="1" dirty="0">
                    <a:solidFill>
                      <a:srgbClr val="002060"/>
                    </a:solidFill>
                  </a:rPr>
                  <a:t>That is,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</m:d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e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e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⊗</m:t>
                        </m:r>
                        <m:d>
                          <m:dPr>
                            <m:ctrlP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e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e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  <m:d>
                      <m:dPr>
                        <m:ctrlPr>
                          <a:rPr lang="en-US" b="1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81B38B-5A0B-474C-B544-EB617566FA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33" t="-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AF69AF8-0ECD-4873-8CFD-EF4A7D7C6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8964" y="1860522"/>
            <a:ext cx="3630896" cy="156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45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228F5-42C0-4AFB-90A2-CCD5C29B0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349D1C-3F1F-43A4-840C-17E8823088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>
                    <a:solidFill>
                      <a:srgbClr val="002060"/>
                    </a:solidFill>
                  </a:rPr>
                  <a:t>Performing the arithmetic,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𝝍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b="1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/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d>
                        <m:dPr>
                          <m:ctrlPr>
                            <a:rPr lang="en-US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b="1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d>
                        <m:dPr>
                          <m:ctrlPr>
                            <a:rPr lang="en-US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  <m:r>
                        <a:rPr lang="en-US" b="1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⟩"/>
                              <m:ctrlPr>
                                <a:rPr lang="en-US" b="1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𝟎𝟎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b="1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𝟏𝟏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b="1" dirty="0"/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solidFill>
                      <a:srgbClr val="002060"/>
                    </a:solidFill>
                  </a:rPr>
                  <a:t>which is </a:t>
                </a:r>
                <a:r>
                  <a:rPr lang="en-US" b="1">
                    <a:solidFill>
                      <a:srgbClr val="002060"/>
                    </a:solidFill>
                  </a:rPr>
                  <a:t>known as a </a:t>
                </a:r>
                <a:r>
                  <a:rPr lang="en-US" b="1" i="1" dirty="0">
                    <a:solidFill>
                      <a:srgbClr val="C00000"/>
                    </a:solidFill>
                  </a:rPr>
                  <a:t>Bell state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349D1C-3F1F-43A4-840C-17E8823088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0" t="-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842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04329-5EC4-46C4-A5DB-D40EE677C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C9671-6223-4B6A-8F57-E20B22801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Show that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dirty="0"/>
              <a:t>     =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52373A-E32B-4F31-A43D-3102CC0F8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612" y="2514600"/>
            <a:ext cx="4560145" cy="20397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D5E548-1B6B-438B-AC38-8A4FC6FA1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3612" y="2514600"/>
            <a:ext cx="2406979" cy="207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0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04329-5EC4-46C4-A5DB-D40EE677C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FC9671-6223-4B6A-8F57-E20B22801A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rgbClr val="008000"/>
                    </a:solidFill>
                  </a:rPr>
                  <a:t>Show that</a:t>
                </a:r>
              </a:p>
              <a:p>
                <a:pPr algn="ctr"/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=                    =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r>
                  <a:rPr lang="en-US" b="1" dirty="0">
                    <a:solidFill>
                      <a:srgbClr val="008000"/>
                    </a:solidFill>
                  </a:rPr>
                  <a:t>Note that in general,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</m:d>
                      <m:d>
                        <m:d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d>
                        <m:d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FC9671-6223-4B6A-8F57-E20B22801A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20" t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071F9676-9251-4232-ABE0-F4CDFE332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368" y="2133600"/>
            <a:ext cx="2630935" cy="16102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E5758F-15F6-41EC-8C52-E3C443D6B4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3436" y="2133600"/>
            <a:ext cx="2630935" cy="16102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2B0C48-4477-4C40-965E-98106A4200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8854" y="2133600"/>
            <a:ext cx="1752600" cy="161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67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2487F-DD88-4CBC-8571-4FEF3088B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36" y="311945"/>
            <a:ext cx="9782801" cy="57943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Now consider…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DAE4FE-42DF-4B51-A9C0-A22D3F2054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dirty="0"/>
                  <a:t>        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</m:t>
                    </m:r>
                  </m:oMath>
                </a14:m>
                <a:endParaRPr lang="en-US" b="0" i="0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				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𝟎𝟎</m:t>
                                </m:r>
                              </m:e>
                            </m:d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𝓹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𝟎𝟎</m:t>
                                </m:r>
                              </m:sub>
                            </m:s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type m:val="skw"/>
                                <m:ctrlP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𝟎𝟏</m:t>
                                </m:r>
                              </m:e>
                            </m:d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𝓹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𝟎𝟏</m:t>
                                </m:r>
                              </m:sub>
                            </m:s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</m:t>
                            </m:r>
                          </m:e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d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𝓹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𝟏𝟎</m:t>
                                </m:r>
                              </m:sub>
                            </m:s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</m:t>
                            </m:r>
                          </m:e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𝓹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𝟏𝟏</m:t>
                                </m:r>
                              </m:sub>
                            </m:s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type m:val="skw"/>
                                <m:ctrlP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US" b="1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DAE4FE-42DF-4B51-A9C0-A22D3F2054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8C0B20E-1D55-4E92-BC34-1A44B5841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212" y="2438400"/>
            <a:ext cx="5314027" cy="244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0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E8286-0809-4A84-9FA5-A00C80228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36" y="152400"/>
            <a:ext cx="9782801" cy="655637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The Bell Orthonormal Basis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611F59-A299-4031-B49B-F11B27B35F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b="1" dirty="0">
                    <a:solidFill>
                      <a:srgbClr val="002060"/>
                    </a:solidFill>
                  </a:rPr>
                  <a:t>Consider the </a:t>
                </a:r>
                <a:r>
                  <a:rPr lang="en-US" b="1" dirty="0">
                    <a:solidFill>
                      <a:srgbClr val="008000"/>
                    </a:solidFill>
                  </a:rPr>
                  <a:t>Bell </a:t>
                </a:r>
                <a:r>
                  <a:rPr lang="en-US" b="1" dirty="0" err="1">
                    <a:solidFill>
                      <a:srgbClr val="008000"/>
                    </a:solidFill>
                  </a:rPr>
                  <a:t>orthnormal</a:t>
                </a:r>
                <a:r>
                  <a:rPr lang="en-US" b="1" dirty="0">
                    <a:solidFill>
                      <a:srgbClr val="008000"/>
                    </a:solidFill>
                  </a:rPr>
                  <a:t> basis </a:t>
                </a:r>
                <a:r>
                  <a:rPr lang="en-US" b="1" dirty="0">
                    <a:solidFill>
                      <a:srgbClr val="002060"/>
                    </a:solidFill>
                  </a:rPr>
                  <a:t>of a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>
                    <a:solidFill>
                      <a:srgbClr val="002060"/>
                    </a:solidFill>
                  </a:rPr>
                  <a:t>-qubit state space: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𝟎𝟎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d>
                    <m:d>
                      <m:dPr>
                        <m:begChr m:val="|"/>
                        <m:endChr m:val="⟩"/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𝟎𝟎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𝟎𝟎</m:t>
                                </m:r>
                              </m:e>
                            </m:d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𝟏𝟏</m:t>
                                </m:r>
                              </m:e>
                            </m:d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endParaRPr lang="en-US" b="1" dirty="0">
                  <a:solidFill>
                    <a:srgbClr val="C00000"/>
                  </a:solidFill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𝟎𝟏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d>
                    <m:d>
                      <m:dPr>
                        <m:begChr m:val="|"/>
                        <m:endChr m:val="⟩"/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𝟎𝟎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e>
                            </m:d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𝟎𝟏</m:t>
                                </m:r>
                              </m:e>
                            </m:d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endParaRPr lang="en-US" b="1" dirty="0">
                  <a:solidFill>
                    <a:srgbClr val="C00000"/>
                  </a:solidFill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d>
                    <m:d>
                      <m:dPr>
                        <m:begChr m:val="|"/>
                        <m:endChr m:val="⟩"/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𝟎𝟎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𝟎𝟎</m:t>
                                </m:r>
                              </m:e>
                            </m:d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𝟏𝟏</m:t>
                                </m:r>
                              </m:e>
                            </m:d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endParaRPr lang="en-US" b="1" dirty="0">
                  <a:solidFill>
                    <a:srgbClr val="C00000"/>
                  </a:solidFill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𝟏𝟏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𝒁𝑿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d>
                    <m:d>
                      <m:dPr>
                        <m:begChr m:val="|"/>
                        <m:endChr m:val="⟩"/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𝟎𝟎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𝟎𝟏</m:t>
                                </m:r>
                              </m:e>
                            </m:d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e>
                            </m:d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endParaRPr lang="en-US" b="1" dirty="0">
                  <a:solidFill>
                    <a:srgbClr val="C00000"/>
                  </a:solidFill>
                </a:endParaRPr>
              </a:p>
              <a:p>
                <a:endParaRPr lang="en-US" b="1" dirty="0"/>
              </a:p>
              <a:p>
                <a:r>
                  <a:rPr lang="en-US" b="1" dirty="0"/>
                  <a:t>Thus,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𝒂𝒃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p>
                        </m:sSup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d>
                    <m:d>
                      <m:dPr>
                        <m:begChr m:val="|"/>
                        <m:endChr m:val="⟩"/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𝟎𝟎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where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b="1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611F59-A299-4031-B49B-F11B27B35F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33" t="-3067" b="-1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210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FCFD8-D441-44C7-9DF4-A956271BF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2" y="762000"/>
            <a:ext cx="9782801" cy="55403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61717-3758-4E74-9A46-7C013D440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We can move from one Bell basis to any other by applying a local unitary transformation to only the left qubit.</a:t>
            </a:r>
          </a:p>
          <a:p>
            <a:r>
              <a:rPr lang="en-US" b="1" dirty="0">
                <a:solidFill>
                  <a:srgbClr val="002060"/>
                </a:solidFill>
              </a:rPr>
              <a:t>Later on, this will be useful in quantum communication protocols.</a:t>
            </a:r>
          </a:p>
          <a:p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Exercise 3: Verify the formulas relating the Bell basis elements.</a:t>
            </a:r>
          </a:p>
          <a:p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5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7F8B4-AEF1-4409-B219-A5D031810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613" y="116764"/>
            <a:ext cx="9782801" cy="655637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Transforming the Bell Basis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A1D786-DAB4-449A-BF0A-30F9174964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2412" y="2057400"/>
                <a:ext cx="9782801" cy="4572000"/>
              </a:xfrm>
            </p:spPr>
            <p:txBody>
              <a:bodyPr/>
              <a:lstStyle/>
              <a:p>
                <a:pPr algn="ctr"/>
                <a:endParaRPr lang="en-US" b="1" dirty="0"/>
              </a:p>
              <a:p>
                <a:pPr algn="ctr"/>
                <a:endParaRPr lang="en-US" b="1" dirty="0"/>
              </a:p>
              <a:p>
                <a:endParaRPr lang="en-US" b="1" dirty="0"/>
              </a:p>
              <a:p>
                <a:r>
                  <a:rPr lang="en-US" b="1" dirty="0"/>
                  <a:t>where gates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p>
                    </m:sSup>
                  </m:oMath>
                </a14:m>
                <a:r>
                  <a:rPr lang="en-US" b="1" dirty="0"/>
                  <a:t> are gates controlled by external classical bits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b="1" dirty="0"/>
                  <a:t>. In other words,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</m:sSup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𝒊𝒇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𝒊𝒇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sup>
                    </m:sSup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𝒊𝒇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𝒊𝒇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endParaRPr lang="en-US" b="1" dirty="0"/>
              </a:p>
              <a:p>
                <a:r>
                  <a:rPr lang="en-US" b="1" dirty="0"/>
                  <a:t>Please note that the first two gates from the left produce the Bell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/>
                  <a:t> .</a:t>
                </a:r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A1D786-DAB4-449A-BF0A-30F9174964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2412" y="2057400"/>
                <a:ext cx="9782801" cy="4572000"/>
              </a:xfrm>
              <a:blipFill>
                <a:blip r:embed="rId2"/>
                <a:stretch>
                  <a:fillRect l="-1682" r="-810" b="-3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D4D1E57F-4409-4358-8805-966DB2872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412" y="1676400"/>
            <a:ext cx="5441486" cy="20638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5F995D-CBC6-40CB-8004-FBBE296E50DB}"/>
                  </a:ext>
                </a:extLst>
              </p:cNvPr>
              <p:cNvSpPr txBox="1"/>
              <p:nvPr/>
            </p:nvSpPr>
            <p:spPr>
              <a:xfrm>
                <a:off x="1751012" y="849351"/>
                <a:ext cx="10058400" cy="10095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dirty="0"/>
                  <a:t>We can translate the equation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𝒂𝒃</m:t>
                            </m:r>
                          </m:sub>
                        </m:sSub>
                      </m:e>
                    </m:d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p>
                        </m:sSup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</m:d>
                    <m:d>
                      <m:dPr>
                        <m:begChr m:val="|"/>
                        <m:endChr m:val="⟩"/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𝟎𝟎</m:t>
                            </m:r>
                          </m:sub>
                        </m:sSub>
                      </m:e>
                    </m:d>
                  </m:oMath>
                </a14:m>
                <a:endParaRPr lang="en-US" sz="2800" b="1" dirty="0"/>
              </a:p>
              <a:p>
                <a:r>
                  <a:rPr lang="en-US" sz="2800" b="1" dirty="0"/>
                  <a:t>Into a wiring diagram as follows: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5F995D-CBC6-40CB-8004-FBBE296E5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012" y="849351"/>
                <a:ext cx="10058400" cy="1009572"/>
              </a:xfrm>
              <a:prstGeom prst="rect">
                <a:avLst/>
              </a:prstGeom>
              <a:blipFill>
                <a:blip r:embed="rId4"/>
                <a:stretch>
                  <a:fillRect l="-1212" t="-1807" b="-18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269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A022F-8842-4F1D-ADC6-697E34B9A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36" y="228600"/>
            <a:ext cx="9782801" cy="637731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Exercise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9A4B2-3C66-4AA7-A07C-F6FD35D67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Verify that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>
                <a:solidFill>
                  <a:srgbClr val="002060"/>
                </a:solidFill>
              </a:rPr>
              <a:t>Thus, the above unitary operations change the </a:t>
            </a:r>
            <a:r>
              <a:rPr lang="en-US" b="1" dirty="0">
                <a:solidFill>
                  <a:srgbClr val="008000"/>
                </a:solidFill>
              </a:rPr>
              <a:t>standard basis into the Bell basis</a:t>
            </a:r>
            <a:r>
              <a:rPr lang="en-US" b="1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E6B006-4219-44F3-89C0-8D16F353A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472" y="2347096"/>
            <a:ext cx="5313880" cy="21638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C7E7C1-162A-4B29-B806-EDD754E0B948}"/>
                  </a:ext>
                </a:extLst>
              </p:cNvPr>
              <p:cNvSpPr txBox="1"/>
              <p:nvPr/>
            </p:nvSpPr>
            <p:spPr>
              <a:xfrm>
                <a:off x="7542212" y="3167390"/>
                <a:ext cx="990600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C7E7C1-162A-4B29-B806-EDD754E0B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212" y="3167390"/>
                <a:ext cx="99060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07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14BE2-0A30-449C-BD4B-D9392A2A5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613" y="457200"/>
            <a:ext cx="9782801" cy="655637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Visualizing Qubits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DE74EB-2375-48A0-BC93-8A66E5B5A3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>
                    <a:solidFill>
                      <a:srgbClr val="002060"/>
                    </a:solidFill>
                    <a:effectLst/>
                  </a:rPr>
                  <a:t>Let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</m:d>
                    <m:r>
                      <a:rPr lang="en-US" b="1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𝓗</m:t>
                    </m:r>
                  </m:oMath>
                </a14:m>
                <a:r>
                  <a:rPr lang="en-US" b="1" dirty="0">
                    <a:solidFill>
                      <a:srgbClr val="008000"/>
                    </a:solidFill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solidFill>
                      <a:srgbClr val="002060"/>
                    </a:solidFill>
                  </a:rPr>
                  <a:t>Actually, 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𝝀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⟩"/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</m:d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𝒂𝒏𝒅</m:t>
                    </m:r>
                    <m:r>
                      <a:rPr lang="en-US" b="1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𝝀</m:t>
                    </m:r>
                    <m:d>
                      <m:dPr>
                        <m:begChr m:val="|"/>
                        <m:endChr m:val="⟩"/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srgbClr val="008000"/>
                    </a:solidFill>
                  </a:rPr>
                  <a:t> </a:t>
                </a:r>
                <a:r>
                  <a:rPr lang="en-US" b="1" dirty="0">
                    <a:solidFill>
                      <a:srgbClr val="002060"/>
                    </a:solidFill>
                  </a:rPr>
                  <a:t>represent the same physical state, because a global phase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b="1" dirty="0">
                    <a:solidFill>
                      <a:srgbClr val="008000"/>
                    </a:solidFill>
                  </a:rPr>
                  <a:t> </a:t>
                </a:r>
                <a:r>
                  <a:rPr lang="en-US" b="1" dirty="0">
                    <a:solidFill>
                      <a:srgbClr val="002060"/>
                    </a:solidFill>
                  </a:rPr>
                  <a:t>is not physically detectable.  Hence,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𝝀</m:t>
                    </m:r>
                    <m:d>
                      <m:dPr>
                        <m:begChr m:val="|"/>
                        <m:endChr m:val="⟩"/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</m:d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rgbClr val="002060"/>
                    </a:solidFill>
                  </a:rPr>
                  <a:t>and</a:t>
                </a:r>
                <a:r>
                  <a:rPr lang="en-US" b="1" dirty="0">
                    <a:solidFill>
                      <a:srgbClr val="008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</m:d>
                    <m:r>
                      <a:rPr lang="en-US" b="1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rgbClr val="002060"/>
                    </a:solidFill>
                  </a:rPr>
                  <a:t>represent the same state, i.e.,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𝝀</m:t>
                    </m:r>
                    <m:d>
                      <m:dPr>
                        <m:begChr m:val="|"/>
                        <m:endChr m:val="⟩"/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</m:d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d>
                      <m:dPr>
                        <m:begChr m:val="|"/>
                        <m:endChr m:val="⟩"/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</m:d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>
                  <a:solidFill>
                    <a:srgbClr val="008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u="sng" dirty="0">
                    <a:solidFill>
                      <a:srgbClr val="002060"/>
                    </a:solidFill>
                  </a:rPr>
                  <a:t>More precisely, the complex line</a:t>
                </a:r>
                <a:r>
                  <a:rPr lang="en-US" b="1" dirty="0">
                    <a:solidFill>
                      <a:srgbClr val="002060"/>
                    </a:solidFill>
                  </a:rPr>
                  <a:t> through the origin of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𝓗</m:t>
                    </m:r>
                    <m:r>
                      <a:rPr lang="en-US" b="1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is actually the state, i.e.,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𝝀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𝝍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│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𝝀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ℂ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008000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>
                    <a:solidFill>
                      <a:srgbClr val="002060"/>
                    </a:solidFill>
                  </a:rPr>
                  <a:t>is the state.</a:t>
                </a:r>
              </a:p>
              <a:p>
                <a:pPr>
                  <a:lnSpc>
                    <a:spcPct val="150000"/>
                  </a:lnSpc>
                </a:pPr>
                <a:endParaRPr lang="en-US" b="1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DE74EB-2375-48A0-BC93-8A66E5B5A3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35" t="-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293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3BA24-4B74-4C35-B66D-F94853EE4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868" y="304800"/>
            <a:ext cx="9782801" cy="50323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Exercise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70DC0-D777-4ADB-A4AA-8C90EDCA24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Prove that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>
                <a:solidFill>
                  <a:srgbClr val="002060"/>
                </a:solidFill>
              </a:rPr>
              <a:t>Thus, the above unitary operation transforms the </a:t>
            </a:r>
            <a:r>
              <a:rPr lang="en-US" b="1" dirty="0">
                <a:solidFill>
                  <a:srgbClr val="008000"/>
                </a:solidFill>
              </a:rPr>
              <a:t>Bell basis into the standard basis</a:t>
            </a:r>
            <a:r>
              <a:rPr lang="en-US" b="1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704A84-4AF4-4EE8-9186-ED6E6AC18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980" y="2120493"/>
            <a:ext cx="6426863" cy="261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58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78676-7921-49E2-A075-5737BB674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613" y="146219"/>
            <a:ext cx="9782801" cy="655637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Bell Basis Measurement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2DA439-736C-453F-A87D-683C46AF11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>
                    <a:solidFill>
                      <a:srgbClr val="002060"/>
                    </a:solidFill>
                  </a:rPr>
                  <a:t>This circuit makes a </a:t>
                </a:r>
                <a:r>
                  <a:rPr lang="en-US" b="1" u="sng" dirty="0">
                    <a:solidFill>
                      <a:srgbClr val="002060"/>
                    </a:solidFill>
                  </a:rPr>
                  <a:t>Bell basis measurement</a:t>
                </a:r>
                <a:r>
                  <a:rPr lang="en-US" b="1" dirty="0">
                    <a:solidFill>
                      <a:srgbClr val="002060"/>
                    </a:solidFill>
                  </a:rPr>
                  <a:t>, i.e., a measurement with respect to the Bell basis:</a:t>
                </a:r>
              </a:p>
              <a:p>
                <a:endParaRPr lang="en-US" b="1" dirty="0"/>
              </a:p>
              <a:p>
                <a:endParaRPr lang="en-US" b="1" dirty="0"/>
              </a:p>
              <a:p>
                <a:endParaRPr lang="en-US" b="1" dirty="0"/>
              </a:p>
              <a:p>
                <a:endParaRPr lang="en-US" b="1" dirty="0"/>
              </a:p>
              <a:p>
                <a:pPr>
                  <a:buFont typeface="Euphemia" panose="020B0503040102020104" pitchFamily="34" charset="0"/>
                  <a:buChar char=" "/>
                </a:pPr>
                <a:r>
                  <a:rPr lang="en-US" b="1" dirty="0">
                    <a:solidFill>
                      <a:srgbClr val="002060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𝓹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𝒂𝒃</m:t>
                        </m:r>
                      </m:sub>
                    </m:sSub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𝜷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𝒂𝒃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𝝍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002060"/>
                    </a:solidFill>
                  </a:rPr>
                  <a:t>, where it can be shown that </a:t>
                </a:r>
                <a:endParaRPr lang="en-US" b="1" i="1" dirty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𝝍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𝒂𝒃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𝝍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⟩"/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𝒂𝒃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2DA439-736C-453F-A87D-683C46AF11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20" t="-4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4BB8B69-2CE7-4B17-AC50-EF735617D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7833" y="2362200"/>
            <a:ext cx="5213158" cy="192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87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01DCC-F348-43EF-ABC4-5326D2F0B9FE}"/>
              </a:ext>
            </a:extLst>
          </p:cNvPr>
          <p:cNvSpPr txBox="1">
            <a:spLocks/>
          </p:cNvSpPr>
          <p:nvPr/>
        </p:nvSpPr>
        <p:spPr>
          <a:xfrm>
            <a:off x="2208212" y="2438400"/>
            <a:ext cx="8686800" cy="1981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C00000"/>
                </a:solidFill>
              </a:rPr>
              <a:t>Quirk:  </a:t>
            </a:r>
            <a:r>
              <a:rPr lang="en-US" sz="5400" b="1" dirty="0">
                <a:solidFill>
                  <a:srgbClr val="008000"/>
                </a:solidFill>
              </a:rPr>
              <a:t>A useful wiring diagram simulator.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0125CFE-F044-43C9-BD9D-03DAC11D48FE}"/>
              </a:ext>
            </a:extLst>
          </p:cNvPr>
          <p:cNvSpPr txBox="1">
            <a:spLocks/>
          </p:cNvSpPr>
          <p:nvPr/>
        </p:nvSpPr>
        <p:spPr>
          <a:xfrm>
            <a:off x="1674812" y="304800"/>
            <a:ext cx="4572000" cy="608085"/>
          </a:xfrm>
          <a:prstGeom prst="rect">
            <a:avLst/>
          </a:prstGeom>
        </p:spPr>
        <p:txBody>
          <a:bodyPr/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rgbClr val="008000"/>
                </a:solidFill>
              </a:rPr>
              <a:t>Lecture 3: Part 5</a:t>
            </a:r>
          </a:p>
        </p:txBody>
      </p:sp>
      <p:sp>
        <p:nvSpPr>
          <p:cNvPr id="3" name="TextBox 2">
            <a:hlinkClick r:id="rId3"/>
            <a:extLst>
              <a:ext uri="{FF2B5EF4-FFF2-40B4-BE49-F238E27FC236}">
                <a16:creationId xmlns:a16="http://schemas.microsoft.com/office/drawing/2014/main" id="{B3F9621D-07E6-434E-A304-36B38175A977}"/>
              </a:ext>
            </a:extLst>
          </p:cNvPr>
          <p:cNvSpPr txBox="1"/>
          <p:nvPr/>
        </p:nvSpPr>
        <p:spPr>
          <a:xfrm>
            <a:off x="2284412" y="4876800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latin typeface="Arial" panose="020B0604020202020204" pitchFamily="34" charset="0"/>
                <a:cs typeface="Arial" panose="020B0604020202020204" pitchFamily="34" charset="0"/>
              </a:rPr>
              <a:t>https://algassert.com/quirk</a:t>
            </a:r>
          </a:p>
        </p:txBody>
      </p:sp>
    </p:spTree>
    <p:extLst>
      <p:ext uri="{BB962C8B-B14F-4D97-AF65-F5344CB8AC3E}">
        <p14:creationId xmlns:p14="http://schemas.microsoft.com/office/powerpoint/2010/main" val="249006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QDog">
            <a:extLst>
              <a:ext uri="{FF2B5EF4-FFF2-40B4-BE49-F238E27FC236}">
                <a16:creationId xmlns:a16="http://schemas.microsoft.com/office/drawing/2014/main" id="{E83D5E65-32BF-4586-BD1C-767ED1AA3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4115" name="AutoShape 3">
            <a:extLst>
              <a:ext uri="{FF2B5EF4-FFF2-40B4-BE49-F238E27FC236}">
                <a16:creationId xmlns:a16="http://schemas.microsoft.com/office/drawing/2014/main" id="{440047AD-B780-4818-AEE6-EC39E1BC9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3612" y="152400"/>
            <a:ext cx="2362200" cy="1371600"/>
          </a:xfrm>
          <a:prstGeom prst="cloudCallout">
            <a:avLst>
              <a:gd name="adj1" fmla="val -56722"/>
              <a:gd name="adj2" fmla="val 52412"/>
            </a:avLst>
          </a:prstGeom>
          <a:solidFill>
            <a:srgbClr val="FFFF99">
              <a:alpha val="53999"/>
            </a:srgbClr>
          </a:solidFill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buFontTx/>
              <a:buNone/>
              <a:defRPr/>
            </a:pPr>
            <a:r>
              <a:rPr lang="en-US" sz="72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394248807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1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114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114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4115" grpId="0" animBg="1"/>
      <p:bldP spid="11141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14BE2-0A30-449C-BD4B-D9392A2A5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4812" y="319881"/>
            <a:ext cx="9782801" cy="731837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Visualizing Qubits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DE74EB-2375-48A0-BC93-8A66E5B5A3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>
                    <a:solidFill>
                      <a:srgbClr val="002060"/>
                    </a:solidFill>
                    <a:effectLst/>
                  </a:rPr>
                  <a:t>The spac</a:t>
                </a:r>
                <a:r>
                  <a:rPr lang="en-US" b="1" dirty="0">
                    <a:solidFill>
                      <a:srgbClr val="002060"/>
                    </a:solidFill>
                  </a:rPr>
                  <a:t>e of all complex lines through the origin is called the </a:t>
                </a:r>
                <a:r>
                  <a:rPr lang="en-US" b="1" u="sng" dirty="0">
                    <a:solidFill>
                      <a:srgbClr val="008000"/>
                    </a:solidFill>
                  </a:rPr>
                  <a:t>complex projective space</a:t>
                </a:r>
                <a:r>
                  <a:rPr lang="en-US" b="1" dirty="0">
                    <a:solidFill>
                      <a:srgbClr val="008000"/>
                    </a:solidFill>
                  </a:rPr>
                  <a:t> </a:t>
                </a:r>
                <a:r>
                  <a:rPr lang="en-US" b="1" dirty="0">
                    <a:solidFill>
                      <a:srgbClr val="002060"/>
                    </a:solidFill>
                  </a:rPr>
                  <a:t>and is denoted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u="sng" dirty="0">
                  <a:solidFill>
                    <a:srgbClr val="0000FF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solidFill>
                      <a:srgbClr val="002060"/>
                    </a:solidFill>
                  </a:rPr>
                  <a:t>We now show how to visualize the qubit state space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rgbClr val="002060"/>
                    </a:solidFill>
                  </a:rPr>
                  <a:t>as the surface of a ball, i.e., a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>
                    <a:solidFill>
                      <a:srgbClr val="002060"/>
                    </a:solidFill>
                  </a:rPr>
                  <a:t>-sphere.</a:t>
                </a:r>
              </a:p>
              <a:p>
                <a:pPr>
                  <a:lnSpc>
                    <a:spcPct val="150000"/>
                  </a:lnSpc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DE74EB-2375-48A0-BC93-8A66E5B5A3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433" r="-2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853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14BE2-0A30-449C-BD4B-D9392A2A5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4812" y="357981"/>
            <a:ext cx="9782801" cy="655637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Visualizing Qubits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DE74EB-2375-48A0-BC93-8A66E5B5A3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93436" y="1600200"/>
                <a:ext cx="9911176" cy="4572000"/>
              </a:xfrm>
            </p:spPr>
            <p:txBody>
              <a:bodyPr>
                <a:normAutofit fontScale="85000" lnSpcReduction="1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>
                    <a:solidFill>
                      <a:srgbClr val="002060"/>
                    </a:solidFill>
                    <a:effectLst/>
                  </a:rPr>
                  <a:t>Consider an arbitrarily chosen state of a qubit: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𝝍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d>
                        <m:dPr>
                          <m:begChr m:val="|"/>
                          <m:endChr m:val="⟩"/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d>
                        <m:dPr>
                          <m:begChr m:val="|"/>
                          <m:endChr m:val="⟩"/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/>
              </a:p>
              <a:p>
                <a:pPr>
                  <a:lnSpc>
                    <a:spcPct val="150000"/>
                  </a:lnSpc>
                </a:pPr>
                <a:r>
                  <a:rPr lang="en-US" b="1" dirty="0">
                    <a:solidFill>
                      <a:srgbClr val="002060"/>
                    </a:solidFill>
                  </a:rPr>
                  <a:t>For the time being, assume that the amplitude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solidFill>
                      <a:srgbClr val="002060"/>
                    </a:solidFill>
                  </a:rPr>
                  <a:t>Then the state is equivalent to</a:t>
                </a:r>
                <a:endParaRPr lang="en-US" b="1" i="1" dirty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d>
                        <m:dPr>
                          <m:begChr m:val="|"/>
                          <m:endChr m:val="⟩"/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𝝍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⟩"/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d>
                        <m:dPr>
                          <m:begChr m:val="|"/>
                          <m:endChr m:val="⟩"/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  <a:buFont typeface="Euphemia" panose="020B0503040102020104" pitchFamily="34" charset="0"/>
                  <a:buChar char=" "/>
                </a:pPr>
                <a:r>
                  <a:rPr lang="en-US" b="1" dirty="0">
                    <a:solidFill>
                      <a:srgbClr val="002060"/>
                    </a:solidFill>
                  </a:rPr>
                  <a:t>where</a:t>
                </a:r>
                <a:r>
                  <a:rPr lang="en-US" b="1" dirty="0"/>
                  <a:t>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𝒊𝒕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b="1" dirty="0">
                    <a:solidFill>
                      <a:srgbClr val="002060"/>
                    </a:solidFill>
                  </a:rPr>
                  <a:t>is a complex number.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DE74EB-2375-48A0-BC93-8A66E5B5A3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3436" y="1600200"/>
                <a:ext cx="9911176" cy="4572000"/>
              </a:xfrm>
              <a:blipFill>
                <a:blip r:embed="rId3"/>
                <a:stretch>
                  <a:fillRect l="-1107" t="-267" r="-2030" b="-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060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71E00-867B-4ACC-827B-17BA94B99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2" y="228600"/>
            <a:ext cx="9782801" cy="655637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Visualizing Qubits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C20D10-1B6F-4368-9523-5D0E86ABB9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/>
                  <a:t>In this way, the states of a quantum system correspond to the complex numbers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  <m:r>
                      <a:rPr lang="en-US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: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𝝀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𝝍</m:t>
                              </m:r>
                            </m:e>
                          </m:d>
                        </m:e>
                      </m:d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⟷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ℂ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1" dirty="0"/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If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/>
                  <a:t>, we say that the state corresponds to a point at infinity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b="1" dirty="0"/>
                  <a:t> 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So, the state space of a qubit can be identified with the complex numbers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plus infinity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b="1" dirty="0"/>
                  <a:t>, i.e.,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/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C20D10-1B6F-4368-9523-5D0E86ABB9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21" t="-267" r="-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694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71E00-867B-4ACC-827B-17BA94B99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114" y="194357"/>
            <a:ext cx="9782801" cy="655637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Visualizing Qubits: </a:t>
            </a:r>
            <a:r>
              <a:rPr lang="en-US" b="1" dirty="0">
                <a:solidFill>
                  <a:srgbClr val="009900"/>
                </a:solidFill>
              </a:rPr>
              <a:t>The Complex Plane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243B669-81FC-4B3D-A76C-F5D5ACDB5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91524" y="1443367"/>
                <a:ext cx="4805776" cy="1524000"/>
              </a:xfrm>
            </p:spPr>
            <p:txBody>
              <a:bodyPr numCol="2">
                <a:normAutofit fontScale="92500"/>
              </a:bodyPr>
              <a:lstStyle/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⟷</m:t>
                    </m:r>
                    <m:f>
                      <m:fPr>
                        <m:type m:val="skw"/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solidFill>
                      <a:srgbClr val="C00000"/>
                    </a:solidFill>
                  </a:rPr>
                  <a:t> </a:t>
                </a:r>
                <a:endParaRPr lang="en-US" b="1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⟷</m:t>
                      </m:r>
                      <m:f>
                        <m:fPr>
                          <m:type m:val="skw"/>
                          <m:ctrlP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=∞</m:t>
                      </m:r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:endParaRPr lang="en-US" b="1" dirty="0">
                  <a:solidFill>
                    <a:srgbClr val="C00000"/>
                  </a:solidFill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:endParaRPr lang="en-US" b="1" dirty="0">
                  <a:solidFill>
                    <a:srgbClr val="C00000"/>
                  </a:solidFill>
                </a:endParaRPr>
              </a:p>
              <a:p>
                <a:pPr marL="0" indent="0" algn="ctr">
                  <a:buNone/>
                </a:pPr>
                <a:endParaRPr lang="en-US" b="1" dirty="0">
                  <a:solidFill>
                    <a:srgbClr val="C00000"/>
                  </a:solidFill>
                </a:endParaRPr>
              </a:p>
              <a:p>
                <a:pPr marL="0" indent="0" algn="ctr">
                  <a:buNone/>
                </a:pPr>
                <a:endParaRPr lang="en-US" b="1" dirty="0">
                  <a:solidFill>
                    <a:srgbClr val="C00000"/>
                  </a:solidFill>
                </a:endParaRPr>
              </a:p>
              <a:p>
                <a:pPr marL="0" indent="0" algn="ctr">
                  <a:buNone/>
                </a:pPr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243B669-81FC-4B3D-A76C-F5D5ACDB5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91524" y="1443367"/>
                <a:ext cx="4805776" cy="15240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BABCB91-2BAF-4DAE-896C-4A0B0708CE81}"/>
                  </a:ext>
                </a:extLst>
              </p:cNvPr>
              <p:cNvSpPr txBox="1"/>
              <p:nvPr/>
            </p:nvSpPr>
            <p:spPr>
              <a:xfrm>
                <a:off x="1481724" y="2819400"/>
                <a:ext cx="4419600" cy="2646365"/>
              </a:xfrm>
              <a:prstGeom prst="rect">
                <a:avLst/>
              </a:prstGeom>
              <a:noFill/>
            </p:spPr>
            <p:txBody>
              <a:bodyPr wrap="square" numCol="1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d>
                      <m:r>
                        <a:rPr lang="en-US" sz="2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d>
                              <m:r>
                                <a:rPr lang="en-US" sz="2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US" sz="2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⟷</m:t>
                      </m:r>
                      <m:r>
                        <a:rPr lang="en-US" sz="2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6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d>
                      <m:r>
                        <a:rPr lang="en-US" sz="2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d>
                              <m:r>
                                <a:rPr lang="en-US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US" sz="2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⟷</m:t>
                      </m:r>
                      <m:r>
                        <a:rPr lang="en-US" sz="2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600" b="1" dirty="0">
                  <a:solidFill>
                    <a:srgbClr val="C00000"/>
                  </a:solidFill>
                  <a:latin typeface="Calibri" panose="020F0502020204030204" pitchFamily="34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BABCB91-2BAF-4DAE-896C-4A0B0708C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724" y="2819400"/>
                <a:ext cx="4419600" cy="26463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0F2E5B-EE3E-409C-AF12-370787FA9A7C}"/>
                  </a:ext>
                </a:extLst>
              </p:cNvPr>
              <p:cNvSpPr txBox="1"/>
              <p:nvPr/>
            </p:nvSpPr>
            <p:spPr>
              <a:xfrm>
                <a:off x="5837884" y="2819400"/>
                <a:ext cx="5318832" cy="26463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r>
                        <a:rPr lang="en-US" sz="2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d>
                              <m:r>
                                <a:rPr lang="en-US" sz="2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US" sz="2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⟷</m:t>
                      </m:r>
                      <m:r>
                        <a:rPr lang="en-US" sz="2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2600" b="1" dirty="0">
                  <a:solidFill>
                    <a:srgbClr val="C00000"/>
                  </a:solidFill>
                  <a:latin typeface="Calibri" panose="020F0502020204030204" pitchFamily="34" charset="0"/>
                  <a:ea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r>
                        <a:rPr lang="en-US" sz="2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d>
                              <m:r>
                                <a:rPr lang="en-US" sz="2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6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lang="en-US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US" sz="26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⟷</m:t>
                      </m:r>
                      <m:r>
                        <a:rPr lang="en-US" sz="2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6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26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0F2E5B-EE3E-409C-AF12-370787FA9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7884" y="2819400"/>
                <a:ext cx="5318832" cy="26463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3">
                <a:extLst>
                  <a:ext uri="{FF2B5EF4-FFF2-40B4-BE49-F238E27FC236}">
                    <a16:creationId xmlns:a16="http://schemas.microsoft.com/office/drawing/2014/main" id="{87F4E78B-F16C-44B6-AFB7-883DBAA496B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91524" y="5596391"/>
                <a:ext cx="4805776" cy="1083294"/>
              </a:xfrm>
              <a:prstGeom prst="rect">
                <a:avLst/>
              </a:prstGeom>
            </p:spPr>
            <p:txBody>
              <a:bodyPr vert="horz" lIns="91440" tIns="45720" rIns="91440" bIns="45720" numCol="2" rtlCol="0">
                <a:normAutofit fontScale="77500" lnSpcReduction="20000"/>
              </a:bodyPr>
              <a:lstStyle>
                <a:lvl1pPr marL="246888" indent="-246888" algn="l" defTabSz="914400" rtl="0" eaLnBrk="1" latinLnBrk="0" hangingPunct="1">
                  <a:lnSpc>
                    <a:spcPct val="90000"/>
                  </a:lnSpc>
                  <a:spcBef>
                    <a:spcPts val="1400"/>
                  </a:spcBef>
                  <a:buFont typeface="Euphemia" pitchFamily="34" charset="0"/>
                  <a:buChar char="›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1264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7840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4416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70992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07568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44144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80720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–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72968" indent="-246888" algn="l" defTabSz="914400" rtl="0" eaLnBrk="1" latinLnBrk="0" hangingPunct="1">
                  <a:lnSpc>
                    <a:spcPct val="90000"/>
                  </a:lnSpc>
                  <a:spcBef>
                    <a:spcPts val="600"/>
                  </a:spcBef>
                  <a:buFont typeface="Euphemia" pitchFamily="34" charset="0"/>
                  <a:buChar char="›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50000"/>
                  </a:lnSpc>
                  <a:buFont typeface="Euphemia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31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1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𝝍</m:t>
                          </m:r>
                        </m:e>
                      </m:d>
                      <m:r>
                        <a:rPr lang="en-US" sz="31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1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31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1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31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1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31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1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31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f>
                        <m:fPr>
                          <m:type m:val="skw"/>
                          <m:ctrlPr>
                            <a:rPr lang="en-US" sz="31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1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n-US" sz="31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sz="31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1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</m:t>
                      </m:r>
                      <m:r>
                        <a:rPr lang="en-US" sz="31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1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𝒊𝒕</m:t>
                      </m:r>
                    </m:oMath>
                  </m:oMathPara>
                </a14:m>
                <a:endParaRPr lang="en-US" sz="3100" b="1" dirty="0">
                  <a:solidFill>
                    <a:srgbClr val="C00000"/>
                  </a:solidFill>
                </a:endParaRPr>
              </a:p>
              <a:p>
                <a:pPr marL="0" indent="0" algn="ctr">
                  <a:lnSpc>
                    <a:spcPct val="150000"/>
                  </a:lnSpc>
                  <a:buFont typeface="Euphemia" pitchFamily="34" charset="0"/>
                  <a:buNone/>
                </a:pPr>
                <a:endParaRPr lang="en-US" b="1" dirty="0">
                  <a:solidFill>
                    <a:srgbClr val="C00000"/>
                  </a:solidFill>
                </a:endParaRPr>
              </a:p>
              <a:p>
                <a:pPr marL="0" indent="0" algn="ctr">
                  <a:lnSpc>
                    <a:spcPct val="150000"/>
                  </a:lnSpc>
                  <a:buFont typeface="Euphemia" pitchFamily="34" charset="0"/>
                  <a:buNone/>
                </a:pPr>
                <a:endParaRPr lang="en-US" b="1" dirty="0">
                  <a:solidFill>
                    <a:srgbClr val="C00000"/>
                  </a:solidFill>
                </a:endParaRPr>
              </a:p>
              <a:p>
                <a:pPr marL="0" indent="0" algn="ctr">
                  <a:buFont typeface="Euphemia" pitchFamily="34" charset="0"/>
                  <a:buNone/>
                </a:pPr>
                <a:endParaRPr lang="en-US" b="1" dirty="0">
                  <a:solidFill>
                    <a:srgbClr val="C00000"/>
                  </a:solidFill>
                </a:endParaRPr>
              </a:p>
              <a:p>
                <a:pPr marL="0" indent="0" algn="ctr">
                  <a:buFont typeface="Euphemia" pitchFamily="34" charset="0"/>
                  <a:buNone/>
                </a:pPr>
                <a:endParaRPr lang="en-US" b="1" dirty="0">
                  <a:solidFill>
                    <a:srgbClr val="C00000"/>
                  </a:solidFill>
                </a:endParaRPr>
              </a:p>
              <a:p>
                <a:pPr marL="0" indent="0" algn="ctr">
                  <a:buFont typeface="Euphemia" pitchFamily="34" charset="0"/>
                  <a:buNone/>
                </a:pPr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3">
                <a:extLst>
                  <a:ext uri="{FF2B5EF4-FFF2-40B4-BE49-F238E27FC236}">
                    <a16:creationId xmlns:a16="http://schemas.microsoft.com/office/drawing/2014/main" id="{87F4E78B-F16C-44B6-AFB7-883DBAA49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524" y="5596391"/>
                <a:ext cx="4805776" cy="10832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648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ath 16x9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h education presentation with Pi  (widescreen).potx" id="{DF132673-7A8C-4FB7-A35E-0123B6C0D98B}" vid="{CCAAB50D-2EF2-4925-80C2-C83131AE58AC}"/>
    </a:ext>
  </a:extLst>
</a:theme>
</file>

<file path=ppt/theme/theme2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Math education presentation with Pi  (widescreen)</Template>
  <TotalTime>33462</TotalTime>
  <Words>2116</Words>
  <Application>Microsoft Office PowerPoint</Application>
  <PresentationFormat>Custom</PresentationFormat>
  <Paragraphs>326</Paragraphs>
  <Slides>53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Arial</vt:lpstr>
      <vt:lpstr>Calibri</vt:lpstr>
      <vt:lpstr>Cambria Math</vt:lpstr>
      <vt:lpstr>Euphemia</vt:lpstr>
      <vt:lpstr>Math 16x9</vt:lpstr>
      <vt:lpstr>PowerPoint Presentation</vt:lpstr>
      <vt:lpstr>Quantum Computing:</vt:lpstr>
      <vt:lpstr>PowerPoint Presentation</vt:lpstr>
      <vt:lpstr>Visualizing Qubits</vt:lpstr>
      <vt:lpstr>Visualizing Qubits</vt:lpstr>
      <vt:lpstr>Visualizing Qubits</vt:lpstr>
      <vt:lpstr>Visualizing Qubits</vt:lpstr>
      <vt:lpstr>Visualizing Qubits</vt:lpstr>
      <vt:lpstr>Visualizing Qubits: The Complex Plane</vt:lpstr>
      <vt:lpstr>Visualizing Qubits: The Complex Plane</vt:lpstr>
      <vt:lpstr>Visualizing Qubits: The Bloch Sphere</vt:lpstr>
      <vt:lpstr>Visualizing Qubits: The Bloch Sphere</vt:lpstr>
      <vt:lpstr>PowerPoint Presentation</vt:lpstr>
      <vt:lpstr>Definitions</vt:lpstr>
      <vt:lpstr>Definitions</vt:lpstr>
      <vt:lpstr>The State of |ψ⟩</vt:lpstr>
      <vt:lpstr>Shannon Bits</vt:lpstr>
      <vt:lpstr>Bits versus Qubits</vt:lpstr>
      <vt:lpstr>Question: How to visualize an n-qubit state?</vt:lpstr>
      <vt:lpstr>Question continued…</vt:lpstr>
      <vt:lpstr>PowerPoint Presentation</vt:lpstr>
      <vt:lpstr>Measurement: W.r.t the {├|0⟩,├|1⟩}  basis</vt:lpstr>
      <vt:lpstr>Measurement: W.r.t. other bases, e.g., {├|+⟩,├|-⟩}  </vt:lpstr>
      <vt:lpstr>Measurement: W.r.t. the {├|i⟩,├|-i⟩} basis</vt:lpstr>
      <vt:lpstr>Classical versus Quantum Measurement:  As coin flips</vt:lpstr>
      <vt:lpstr>Measurement: Qubits</vt:lpstr>
      <vt:lpstr>Measurement of a qubits</vt:lpstr>
      <vt:lpstr>Measurement: more qubits</vt:lpstr>
      <vt:lpstr>PowerPoint Presentation</vt:lpstr>
      <vt:lpstr>PowerPoint Presentation</vt:lpstr>
      <vt:lpstr>PowerPoint Presentation</vt:lpstr>
      <vt:lpstr>Wiring Diagrams: Recall</vt:lpstr>
      <vt:lpstr>A Problem</vt:lpstr>
      <vt:lpstr>What is a wiring diagram?</vt:lpstr>
      <vt:lpstr>Some single qubit gates</vt:lpstr>
      <vt:lpstr>Some single qubit gates</vt:lpstr>
      <vt:lpstr>Some multi-qubit gates pt. 1</vt:lpstr>
      <vt:lpstr>Some multi-qubit gates</vt:lpstr>
      <vt:lpstr>Measurement gate</vt:lpstr>
      <vt:lpstr>Composition</vt:lpstr>
      <vt:lpstr>Example 1</vt:lpstr>
      <vt:lpstr>Example 1 cont.</vt:lpstr>
      <vt:lpstr>Exercise 1</vt:lpstr>
      <vt:lpstr>Exercise 2</vt:lpstr>
      <vt:lpstr>Now consider…</vt:lpstr>
      <vt:lpstr>The Bell Orthonormal Basis</vt:lpstr>
      <vt:lpstr>Note</vt:lpstr>
      <vt:lpstr>Transforming the Bell Basis</vt:lpstr>
      <vt:lpstr>Exercise 4</vt:lpstr>
      <vt:lpstr>Exercise 5</vt:lpstr>
      <vt:lpstr>Bell Basis Measurement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Bell’s Theorem Without Inequalities</dc:title>
  <dc:creator>Mark Laczin</dc:creator>
  <cp:lastModifiedBy>Sam Lomonaco</cp:lastModifiedBy>
  <cp:revision>553</cp:revision>
  <cp:lastPrinted>2021-09-27T02:43:32Z</cp:lastPrinted>
  <dcterms:created xsi:type="dcterms:W3CDTF">2020-09-01T14:46:49Z</dcterms:created>
  <dcterms:modified xsi:type="dcterms:W3CDTF">2022-09-06T20:21:36Z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