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</p:sldMasterIdLst>
  <p:notesMasterIdLst>
    <p:notesMasterId r:id="rId19"/>
  </p:notesMasterIdLst>
  <p:handoutMasterIdLst>
    <p:handoutMasterId r:id="rId20"/>
  </p:handoutMasterIdLst>
  <p:sldIdLst>
    <p:sldId id="361" r:id="rId2"/>
    <p:sldId id="907" r:id="rId3"/>
    <p:sldId id="909" r:id="rId4"/>
    <p:sldId id="933" r:id="rId5"/>
    <p:sldId id="934" r:id="rId6"/>
    <p:sldId id="739" r:id="rId7"/>
    <p:sldId id="910" r:id="rId8"/>
    <p:sldId id="935" r:id="rId9"/>
    <p:sldId id="936" r:id="rId10"/>
    <p:sldId id="937" r:id="rId11"/>
    <p:sldId id="938" r:id="rId12"/>
    <p:sldId id="939" r:id="rId13"/>
    <p:sldId id="940" r:id="rId14"/>
    <p:sldId id="941" r:id="rId15"/>
    <p:sldId id="942" r:id="rId16"/>
    <p:sldId id="943" r:id="rId17"/>
    <p:sldId id="944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AEB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15" autoAdjust="0"/>
    <p:restoredTop sz="87017" autoAdjust="0"/>
  </p:normalViewPr>
  <p:slideViewPr>
    <p:cSldViewPr snapToGrid="0" snapToObjects="1">
      <p:cViewPr>
        <p:scale>
          <a:sx n="91" d="100"/>
          <a:sy n="91" d="100"/>
        </p:scale>
        <p:origin x="1920" y="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6264"/>
    </p:cViewPr>
  </p:sorterViewPr>
  <p:notesViewPr>
    <p:cSldViewPr snapToGrid="0" snapToObjects="1">
      <p:cViewPr varScale="1">
        <p:scale>
          <a:sx n="82" d="100"/>
          <a:sy n="82" d="100"/>
        </p:scale>
        <p:origin x="230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95A0E-2C74-B048-9A84-8E3934DE8F14}" type="datetime1">
              <a:rPr lang="en-US" smtClean="0"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EE34A-0769-DA48-A162-70B029E5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51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C8304-6DCA-F34B-92B5-B5FCF3C04305}" type="datetime1">
              <a:rPr lang="en-US" smtClean="0"/>
              <a:t>9/18/17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F9522-93D7-6241-A0D8-869218EB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31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68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94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01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21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31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5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30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67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4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85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10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83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32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77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5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5422" y="246417"/>
            <a:ext cx="8581292" cy="797806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22" y="1227667"/>
            <a:ext cx="8581292" cy="450144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r>
              <a:rPr lang="en-US" altLang="zh-CN" smtClean="0"/>
              <a:t>1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119" y="1142915"/>
            <a:ext cx="88727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zh-CN" sz="4000" b="1" dirty="0" smtClean="0"/>
              <a:t>Principles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of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Computer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Security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2999" y="3288506"/>
            <a:ext cx="7115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ea typeface="Calibri" charset="0"/>
                <a:cs typeface="Calibri" charset="0"/>
              </a:rPr>
              <a:t>Instructor: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sz="2800" dirty="0" smtClean="0">
                <a:ea typeface="Calibri" charset="0"/>
                <a:cs typeface="Calibri" charset="0"/>
              </a:rPr>
              <a:t>Haibin Zhang</a:t>
            </a:r>
          </a:p>
        </p:txBody>
      </p:sp>
      <p:sp>
        <p:nvSpPr>
          <p:cNvPr id="6" name="Rectangle 8"/>
          <p:cNvSpPr/>
          <p:nvPr/>
        </p:nvSpPr>
        <p:spPr>
          <a:xfrm>
            <a:off x="1136639" y="3826111"/>
            <a:ext cx="7115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err="1" smtClean="0">
                <a:ea typeface="Calibri" charset="0"/>
                <a:cs typeface="Calibri" charset="0"/>
              </a:rPr>
              <a:t>hbzhang@umbc.edu</a:t>
            </a:r>
            <a:endParaRPr lang="en-US" sz="2800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24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Fair-Loss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Fair-loss: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infinitely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sends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infinite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times</a:t>
            </a:r>
            <a:endParaRPr kumimoji="1" lang="en-US" altLang="zh-CN" dirty="0" smtClean="0"/>
          </a:p>
          <a:p>
            <a:r>
              <a:rPr kumimoji="1" lang="en-US" altLang="zh-CN" dirty="0" smtClean="0"/>
              <a:t>Finite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duplication: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…</a:t>
            </a:r>
            <a:r>
              <a:rPr kumimoji="1" lang="en-US" altLang="zh-CN" dirty="0" smtClean="0"/>
              <a:t>.finite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times,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…</a:t>
            </a:r>
            <a:r>
              <a:rPr kumimoji="1" lang="en-US" altLang="zh-CN" dirty="0" smtClean="0"/>
              <a:t>finite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…</a:t>
            </a:r>
            <a:endParaRPr kumimoji="1" lang="en-US" altLang="zh-CN" dirty="0" smtClean="0"/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creation: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p.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marL="400050" lvl="1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324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Stubborn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Stubborn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delivery: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…</a:t>
            </a:r>
            <a:r>
              <a:rPr kumimoji="1" lang="en-US" altLang="zh-CN" dirty="0" smtClean="0"/>
              <a:t>once</a:t>
            </a:r>
            <a:r>
              <a:rPr kumimoji="1" lang="mr-IN" altLang="zh-CN" dirty="0" smtClean="0"/>
              <a:t>…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infinite</a:t>
            </a:r>
            <a:r>
              <a:rPr kumimoji="1" lang="mr-IN" altLang="zh-CN" dirty="0" smtClean="0"/>
              <a:t>…</a:t>
            </a:r>
            <a:endParaRPr kumimoji="1" lang="en-US" altLang="zh-CN" dirty="0" smtClean="0"/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creation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Built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fair-loss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links?</a:t>
            </a:r>
          </a:p>
          <a:p>
            <a:pPr marL="400050" lvl="1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9491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Perfect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Reliable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delivery: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sends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eventually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m.</a:t>
            </a:r>
            <a:endParaRPr kumimoji="1" lang="en-US" altLang="zh-CN" dirty="0"/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dup</a:t>
            </a:r>
            <a:endParaRPr kumimoji="1" lang="en-US" altLang="zh-CN" dirty="0"/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creation</a:t>
            </a:r>
          </a:p>
        </p:txBody>
      </p:sp>
    </p:spTree>
    <p:extLst>
      <p:ext uri="{BB962C8B-B14F-4D97-AF65-F5344CB8AC3E}">
        <p14:creationId xmlns:p14="http://schemas.microsoft.com/office/powerpoint/2010/main" val="72490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Authenticated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Reliable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delivery: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sends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eventually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m.</a:t>
            </a:r>
            <a:endParaRPr kumimoji="1" lang="en-US" altLang="zh-CN" dirty="0"/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dup</a:t>
            </a:r>
            <a:endParaRPr kumimoji="1" lang="en-US" altLang="zh-CN" dirty="0"/>
          </a:p>
          <a:p>
            <a:r>
              <a:rPr kumimoji="1" lang="en-US" altLang="zh-CN" strike="sngStrike" dirty="0" smtClean="0"/>
              <a:t>No</a:t>
            </a:r>
            <a:r>
              <a:rPr kumimoji="1" lang="zh-CN" altLang="en-US" strike="sngStrike" dirty="0" smtClean="0"/>
              <a:t> </a:t>
            </a:r>
            <a:r>
              <a:rPr kumimoji="1" lang="en-US" altLang="zh-CN" strike="sngStrike" dirty="0" smtClean="0"/>
              <a:t>creation</a:t>
            </a:r>
            <a:r>
              <a:rPr kumimoji="1" lang="zh-CN" altLang="en-US" strike="sngStrike" dirty="0" smtClean="0"/>
              <a:t> </a:t>
            </a:r>
            <a:r>
              <a:rPr kumimoji="1" lang="zh-CN" altLang="en-US" dirty="0" smtClean="0">
                <a:sym typeface="Wingdings"/>
              </a:rPr>
              <a:t> </a:t>
            </a:r>
            <a:r>
              <a:rPr kumimoji="1" lang="en-US" altLang="zh-CN" dirty="0" smtClean="0">
                <a:sym typeface="Wingdings"/>
              </a:rPr>
              <a:t>authenticity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89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Asynchronous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Partially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environments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3983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Timing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Assumptions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Asynchronous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Partially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asynchronous</a:t>
            </a:r>
            <a:r>
              <a:rPr kumimoji="1" lang="zh-CN" altLang="en-US" dirty="0" smtClean="0"/>
              <a:t> </a:t>
            </a:r>
            <a:r>
              <a:rPr kumimoji="1" lang="en-US" altLang="zh-CN" smtClean="0"/>
              <a:t>environments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264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Failure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detection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8441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System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Failure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types</a:t>
            </a:r>
          </a:p>
          <a:p>
            <a:r>
              <a:rPr kumimoji="1" lang="en-US" altLang="zh-CN" dirty="0" smtClean="0"/>
              <a:t>Links</a:t>
            </a:r>
          </a:p>
          <a:p>
            <a:r>
              <a:rPr kumimoji="1" lang="en-US" altLang="zh-CN" dirty="0" smtClean="0"/>
              <a:t>Environments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What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hardest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model?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r>
              <a:rPr kumimoji="1" lang="en-US" altLang="zh-CN" dirty="0" smtClean="0"/>
              <a:t>What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appropriate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model?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93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Systems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Distributed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Systems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Basics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838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Safety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liveness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(Generalized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Notations)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Safety: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safety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property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property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violated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</a:t>
            </a:r>
            <a:r>
              <a:rPr lang="zh-CN" altLang="en-US" dirty="0" smtClean="0"/>
              <a:t> </a:t>
            </a:r>
            <a:r>
              <a:rPr lang="en-US" altLang="zh-CN" dirty="0" smtClean="0"/>
              <a:t>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never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satisfied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again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time.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should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anything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wrong.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Liveness: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hope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property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satisfied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t’&gt;t.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Something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good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eventually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happens.</a:t>
            </a:r>
          </a:p>
          <a:p>
            <a:pPr lvl="1"/>
            <a:endParaRPr kumimoji="1" lang="en-US" altLang="zh-CN" dirty="0"/>
          </a:p>
          <a:p>
            <a:r>
              <a:rPr kumimoji="1" lang="en-US" altLang="zh-CN" dirty="0" smtClean="0"/>
              <a:t>They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specific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determined.</a:t>
            </a:r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143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Example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Ordered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stream</a:t>
            </a:r>
            <a:r>
              <a:rPr lang="zh-CN" altLang="en-US" dirty="0" smtClean="0"/>
              <a:t> </a:t>
            </a:r>
            <a:r>
              <a:rPr lang="en-US" altLang="zh-CN" dirty="0" smtClean="0"/>
              <a:t>(e.g.,</a:t>
            </a:r>
            <a:r>
              <a:rPr lang="zh-CN" altLang="en-US" dirty="0" smtClean="0"/>
              <a:t> </a:t>
            </a:r>
            <a:r>
              <a:rPr lang="en-US" altLang="zh-CN" dirty="0" smtClean="0"/>
              <a:t>TV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show,</a:t>
            </a:r>
            <a:r>
              <a:rPr lang="zh-CN" altLang="en-US" dirty="0" smtClean="0"/>
              <a:t> </a:t>
            </a:r>
            <a:r>
              <a:rPr lang="en-US" altLang="zh-CN" dirty="0" smtClean="0"/>
              <a:t>NBA</a:t>
            </a:r>
            <a:r>
              <a:rPr lang="zh-CN" altLang="en-US" dirty="0" smtClean="0"/>
              <a:t> </a:t>
            </a:r>
            <a:r>
              <a:rPr lang="en-US" altLang="zh-CN" dirty="0" smtClean="0"/>
              <a:t>live)</a:t>
            </a:r>
          </a:p>
          <a:p>
            <a:pPr lvl="1"/>
            <a:r>
              <a:rPr lang="en-US" altLang="zh-CN" dirty="0" smtClean="0"/>
              <a:t>Messages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)</a:t>
            </a:r>
            <a:r>
              <a:rPr lang="zh-CN" altLang="en-US" dirty="0" smtClean="0"/>
              <a:t> </a:t>
            </a:r>
            <a:r>
              <a:rPr lang="en-US" altLang="zh-CN" dirty="0" smtClean="0"/>
              <a:t>neither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lost</a:t>
            </a:r>
            <a:r>
              <a:rPr lang="zh-CN" altLang="en-US" dirty="0" smtClean="0"/>
              <a:t> </a:t>
            </a:r>
            <a:r>
              <a:rPr lang="en-US" altLang="zh-CN" dirty="0" smtClean="0"/>
              <a:t>2)</a:t>
            </a:r>
            <a:r>
              <a:rPr lang="zh-CN" altLang="en-US" dirty="0" smtClean="0"/>
              <a:t> </a:t>
            </a:r>
            <a:r>
              <a:rPr lang="en-US" altLang="zh-CN" dirty="0" smtClean="0"/>
              <a:t>nor</a:t>
            </a:r>
            <a:r>
              <a:rPr lang="zh-CN" altLang="en-US" dirty="0" smtClean="0"/>
              <a:t> </a:t>
            </a:r>
            <a:r>
              <a:rPr lang="en-US" altLang="zh-CN" dirty="0" smtClean="0"/>
              <a:t>duplicated,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3)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received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order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they</a:t>
            </a:r>
            <a:r>
              <a:rPr lang="zh-CN" altLang="en-US" dirty="0" smtClean="0"/>
              <a:t> </a:t>
            </a:r>
            <a:r>
              <a:rPr lang="en-US" altLang="zh-CN" dirty="0" smtClean="0"/>
              <a:t>were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sent.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1725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order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Describe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Distributed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System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Participants: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Processes</a:t>
            </a:r>
          </a:p>
          <a:p>
            <a:endParaRPr lang="en-US" altLang="zh-CN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Links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connecting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processes</a:t>
            </a:r>
          </a:p>
          <a:p>
            <a:endParaRPr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4021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Processes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via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Types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never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fails?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Crash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</a:t>
            </a:r>
            <a:endParaRPr kumimoji="1" lang="en-US" altLang="zh-CN" dirty="0"/>
          </a:p>
          <a:p>
            <a:r>
              <a:rPr kumimoji="1" lang="en-US" altLang="zh-CN" dirty="0" smtClean="0"/>
              <a:t>Crash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recoveries</a:t>
            </a:r>
          </a:p>
          <a:p>
            <a:r>
              <a:rPr kumimoji="1" lang="en-US" altLang="zh-CN" dirty="0" smtClean="0"/>
              <a:t>Arbitrary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(Byzantine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failures)</a:t>
            </a:r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596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processes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communicate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other?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trust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other,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good!</a:t>
            </a:r>
          </a:p>
          <a:p>
            <a:pPr lvl="1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easy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think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trustworthy,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still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easy!</a:t>
            </a:r>
          </a:p>
          <a:p>
            <a:pPr lvl="1"/>
            <a:r>
              <a:rPr kumimoji="1" lang="en-US" altLang="zh-CN" dirty="0" smtClean="0"/>
              <a:t>use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crypto</a:t>
            </a:r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1110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Cryptography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Message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authentication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(MACs)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Digital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signatures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Both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establish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authenticated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channels</a:t>
            </a:r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7790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Crash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</a:p>
          <a:p>
            <a:pPr lvl="1"/>
            <a:r>
              <a:rPr kumimoji="1" lang="en-US" altLang="zh-CN" dirty="0" smtClean="0"/>
              <a:t>Fair-loss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</a:p>
          <a:p>
            <a:pPr lvl="1"/>
            <a:r>
              <a:rPr kumimoji="1" lang="en-US" altLang="zh-CN" dirty="0" smtClean="0"/>
              <a:t>Stubborn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delivery</a:t>
            </a:r>
          </a:p>
          <a:p>
            <a:pPr lvl="1"/>
            <a:r>
              <a:rPr kumimoji="1" lang="en-US" altLang="zh-CN" dirty="0" smtClean="0"/>
              <a:t>Perfect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Byzantine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endParaRPr kumimoji="1" lang="en-US" altLang="zh-CN" dirty="0"/>
          </a:p>
          <a:p>
            <a:pPr lvl="1"/>
            <a:r>
              <a:rPr kumimoji="1" lang="en-US" altLang="zh-CN" dirty="0" smtClean="0"/>
              <a:t>Authenticated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</a:p>
          <a:p>
            <a:pPr marL="400050" lvl="1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3045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ibin_Zhang_UCo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Haibin_Zhang_UConn</Template>
  <TotalTime>70797</TotalTime>
  <Words>425</Words>
  <Application>Microsoft Macintosh PowerPoint</Application>
  <PresentationFormat>On-screen Show (4:3)</PresentationFormat>
  <Paragraphs>116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Wingdings</vt:lpstr>
      <vt:lpstr>ヒラギノ角ゴ Pro W3</vt:lpstr>
      <vt:lpstr>宋体</vt:lpstr>
      <vt:lpstr>Arial</vt:lpstr>
      <vt:lpstr>Haibin_Zhang_UConn</vt:lpstr>
      <vt:lpstr>PowerPoint Presentation</vt:lpstr>
      <vt:lpstr>Systems and Distributed Systems Basics</vt:lpstr>
      <vt:lpstr>Safety and liveness (Generalized Notations)</vt:lpstr>
      <vt:lpstr>One Example</vt:lpstr>
      <vt:lpstr>In order to Describe a Distributed System</vt:lpstr>
      <vt:lpstr>Processes via Failures Types</vt:lpstr>
      <vt:lpstr>Links</vt:lpstr>
      <vt:lpstr>Cryptography</vt:lpstr>
      <vt:lpstr>Links</vt:lpstr>
      <vt:lpstr>Fair-Loss Links</vt:lpstr>
      <vt:lpstr>Stubborn Links</vt:lpstr>
      <vt:lpstr>Perfect Links</vt:lpstr>
      <vt:lpstr>Authenticated Perfect Links</vt:lpstr>
      <vt:lpstr>Synchronous and Asynchronous Environments</vt:lpstr>
      <vt:lpstr>Timing Assumptions</vt:lpstr>
      <vt:lpstr>Synchronous environment</vt:lpstr>
      <vt:lpstr>System model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Broeils-Norwood</dc:creator>
  <cp:lastModifiedBy>Haibin Zhang</cp:lastModifiedBy>
  <cp:revision>2164</cp:revision>
  <cp:lastPrinted>2015-10-24T20:36:08Z</cp:lastPrinted>
  <dcterms:created xsi:type="dcterms:W3CDTF">2011-01-11T16:24:29Z</dcterms:created>
  <dcterms:modified xsi:type="dcterms:W3CDTF">2017-09-19T02:01:46Z</dcterms:modified>
</cp:coreProperties>
</file>