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85"/>
  </p:notesMasterIdLst>
  <p:handoutMasterIdLst>
    <p:handoutMasterId r:id="rId86"/>
  </p:handoutMasterIdLst>
  <p:sldIdLst>
    <p:sldId id="361" r:id="rId2"/>
    <p:sldId id="1072" r:id="rId3"/>
    <p:sldId id="1076" r:id="rId4"/>
    <p:sldId id="1077" r:id="rId5"/>
    <p:sldId id="1082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105" r:id="rId15"/>
    <p:sldId id="1106" r:id="rId16"/>
    <p:sldId id="1107" r:id="rId17"/>
    <p:sldId id="1108" r:id="rId18"/>
    <p:sldId id="1109" r:id="rId19"/>
    <p:sldId id="1110" r:id="rId20"/>
    <p:sldId id="1111" r:id="rId21"/>
    <p:sldId id="1112" r:id="rId22"/>
    <p:sldId id="1113" r:id="rId23"/>
    <p:sldId id="1114" r:id="rId24"/>
    <p:sldId id="1115" r:id="rId25"/>
    <p:sldId id="1116" r:id="rId26"/>
    <p:sldId id="1117" r:id="rId27"/>
    <p:sldId id="1118" r:id="rId28"/>
    <p:sldId id="1119" r:id="rId29"/>
    <p:sldId id="1120" r:id="rId30"/>
    <p:sldId id="1121" r:id="rId31"/>
    <p:sldId id="1122" r:id="rId32"/>
    <p:sldId id="1123" r:id="rId33"/>
    <p:sldId id="1124" r:id="rId34"/>
    <p:sldId id="1125" r:id="rId35"/>
    <p:sldId id="1126" r:id="rId36"/>
    <p:sldId id="1127" r:id="rId37"/>
    <p:sldId id="1128" r:id="rId38"/>
    <p:sldId id="1129" r:id="rId39"/>
    <p:sldId id="1130" r:id="rId40"/>
    <p:sldId id="1131" r:id="rId41"/>
    <p:sldId id="1132" r:id="rId42"/>
    <p:sldId id="1133" r:id="rId43"/>
    <p:sldId id="1134" r:id="rId44"/>
    <p:sldId id="1135" r:id="rId45"/>
    <p:sldId id="1136" r:id="rId46"/>
    <p:sldId id="1137" r:id="rId47"/>
    <p:sldId id="1138" r:id="rId48"/>
    <p:sldId id="1139" r:id="rId49"/>
    <p:sldId id="1140" r:id="rId50"/>
    <p:sldId id="1141" r:id="rId51"/>
    <p:sldId id="1142" r:id="rId52"/>
    <p:sldId id="1143" r:id="rId53"/>
    <p:sldId id="1144" r:id="rId54"/>
    <p:sldId id="1145" r:id="rId55"/>
    <p:sldId id="1146" r:id="rId56"/>
    <p:sldId id="1147" r:id="rId57"/>
    <p:sldId id="1148" r:id="rId58"/>
    <p:sldId id="1149" r:id="rId59"/>
    <p:sldId id="1150" r:id="rId60"/>
    <p:sldId id="1151" r:id="rId61"/>
    <p:sldId id="1152" r:id="rId62"/>
    <p:sldId id="1153" r:id="rId63"/>
    <p:sldId id="1154" r:id="rId64"/>
    <p:sldId id="1155" r:id="rId65"/>
    <p:sldId id="1156" r:id="rId66"/>
    <p:sldId id="1157" r:id="rId67"/>
    <p:sldId id="1158" r:id="rId68"/>
    <p:sldId id="1159" r:id="rId69"/>
    <p:sldId id="1160" r:id="rId70"/>
    <p:sldId id="1161" r:id="rId71"/>
    <p:sldId id="1162" r:id="rId72"/>
    <p:sldId id="1163" r:id="rId73"/>
    <p:sldId id="1164" r:id="rId74"/>
    <p:sldId id="1165" r:id="rId75"/>
    <p:sldId id="1166" r:id="rId76"/>
    <p:sldId id="1167" r:id="rId77"/>
    <p:sldId id="1168" r:id="rId78"/>
    <p:sldId id="1169" r:id="rId79"/>
    <p:sldId id="1170" r:id="rId80"/>
    <p:sldId id="1171" r:id="rId81"/>
    <p:sldId id="1172" r:id="rId82"/>
    <p:sldId id="1173" r:id="rId83"/>
    <p:sldId id="1174" r:id="rId8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AEB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38" autoAdjust="0"/>
    <p:restoredTop sz="87017" autoAdjust="0"/>
  </p:normalViewPr>
  <p:slideViewPr>
    <p:cSldViewPr snapToGrid="0" snapToObjects="1">
      <p:cViewPr>
        <p:scale>
          <a:sx n="95" d="100"/>
          <a:sy n="95" d="100"/>
        </p:scale>
        <p:origin x="296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264"/>
    </p:cViewPr>
  </p:sorterViewPr>
  <p:notesViewPr>
    <p:cSldViewPr snapToGrid="0" snapToObjects="1">
      <p:cViewPr varScale="1">
        <p:scale>
          <a:sx n="82" d="100"/>
          <a:sy n="82" d="100"/>
        </p:scale>
        <p:origin x="23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5A0E-2C74-B048-9A84-8E3934DE8F14}" type="datetime1">
              <a:rPr lang="en-US" smtClean="0"/>
              <a:t>11/19/17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E34A-0769-DA48-A162-70B029E5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8304-6DCA-F34B-92B5-B5FCF3C04305}" type="datetime1">
              <a:rPr lang="en-US" smtClean="0"/>
              <a:t>11/19/17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9522-93D7-6241-A0D8-869218E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1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3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0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422" y="246417"/>
            <a:ext cx="8581292" cy="79780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227667"/>
            <a:ext cx="8581292" cy="450144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r>
              <a:rPr lang="en-US" altLang="zh-CN" smtClean="0"/>
              <a:t>1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5" Type="http://schemas.openxmlformats.org/officeDocument/2006/relationships/image" Target="../media/image27.jpeg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8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3" Type="http://schemas.openxmlformats.org/officeDocument/2006/relationships/image" Target="../media/image3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Relationship Id="rId3" Type="http://schemas.openxmlformats.org/officeDocument/2006/relationships/image" Target="../media/image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Relationship Id="rId3" Type="http://schemas.openxmlformats.org/officeDocument/2006/relationships/image" Target="../media/image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9" y="1142915"/>
            <a:ext cx="887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 smtClean="0"/>
              <a:t>Principles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of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Computer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Security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999" y="3288506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ea typeface="Calibri" charset="0"/>
                <a:cs typeface="Calibri" charset="0"/>
              </a:rPr>
              <a:t>Instructor:</a:t>
            </a:r>
            <a:r>
              <a:rPr lang="zh-CN" altLang="en-US" sz="2800" dirty="0" smtClean="0"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ea typeface="Calibri" charset="0"/>
                <a:cs typeface="Calibri" charset="0"/>
              </a:rPr>
              <a:t>Haibin Zhang</a:t>
            </a:r>
          </a:p>
        </p:txBody>
      </p:sp>
      <p:sp>
        <p:nvSpPr>
          <p:cNvPr id="6" name="Rectangle 8"/>
          <p:cNvSpPr/>
          <p:nvPr/>
        </p:nvSpPr>
        <p:spPr>
          <a:xfrm>
            <a:off x="1136639" y="3826111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ea typeface="Calibri" charset="0"/>
                <a:cs typeface="Calibri" charset="0"/>
              </a:rPr>
              <a:t>hbzhang@umbc.edu</a:t>
            </a:r>
            <a:endParaRPr lang="en-US" sz="2800" dirty="0" smtClean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138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7261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r>
              <a:rPr lang="en-US" altLang="zh-CN" dirty="0" smtClean="0"/>
              <a:t>20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80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9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2910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Using Sequence Number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138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7261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Using Sequence Number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138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7261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2481" y="887508"/>
            <a:ext cx="168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number =1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7090" y="878544"/>
            <a:ext cx="168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number =2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8686801" cy="4501445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satisfying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safety,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liveness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outsourcing</a:t>
            </a:r>
            <a:endParaRPr kumimoji="1" lang="zh-CN" altLang="en-US" dirty="0"/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Confidential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BFT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zh-CN" altLang="en-US" dirty="0" smtClean="0">
                <a:solidFill>
                  <a:srgbClr val="FF0000"/>
                </a:solidFill>
              </a:rPr>
              <a:t>             </a:t>
            </a:r>
            <a:endParaRPr kumimoji="1" lang="zh-CN" altLang="en-US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satisfying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safety,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liveness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causality</a:t>
            </a:r>
            <a:endParaRPr kumimoji="1" lang="zh-CN" altLang="en-US" dirty="0"/>
          </a:p>
          <a:p>
            <a:pPr lvl="1"/>
            <a:r>
              <a:rPr kumimoji="1" lang="en-US" altLang="zh-CN" dirty="0">
                <a:solidFill>
                  <a:srgbClr val="FF0000"/>
                </a:solidFill>
              </a:rPr>
              <a:t>Secure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causal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BFT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zh-CN" altLang="en-US" dirty="0" smtClean="0">
                <a:solidFill>
                  <a:srgbClr val="FF0000"/>
                </a:solidFill>
              </a:rPr>
              <a:t>         </a:t>
            </a:r>
            <a:endParaRPr kumimoji="1" lang="zh-CN" altLang="en-US" dirty="0" smtClean="0"/>
          </a:p>
          <a:p>
            <a:pPr marL="342900" lvl="1" indent="-342900">
              <a:buFont typeface="Arial" charset="0"/>
              <a:buChar char="•"/>
            </a:pPr>
            <a:endParaRPr kumimoji="1"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016728" y="2212793"/>
            <a:ext cx="2162846" cy="338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 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2016]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051142" y="3766286"/>
            <a:ext cx="279211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 Reiter, 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2017]</a:t>
            </a:r>
          </a:p>
        </p:txBody>
      </p:sp>
    </p:spTree>
    <p:extLst>
      <p:ext uri="{BB962C8B-B14F-4D97-AF65-F5344CB8AC3E}">
        <p14:creationId xmlns:p14="http://schemas.microsoft.com/office/powerpoint/2010/main" val="17142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686801" cy="797806"/>
          </a:xfrm>
        </p:spPr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Confidential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BFT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430126" cy="4501445"/>
          </a:xfrm>
        </p:spPr>
        <p:txBody>
          <a:bodyPr/>
          <a:lstStyle/>
          <a:p>
            <a:r>
              <a:rPr kumimoji="1" lang="en-US" altLang="zh-CN" dirty="0" smtClean="0"/>
              <a:t>Scenario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malicious.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Clients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malicious.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Servers </a:t>
            </a:r>
            <a:r>
              <a:rPr kumimoji="1" lang="en-US" altLang="zh-CN" dirty="0"/>
              <a:t>can process arbitrary </a:t>
            </a:r>
            <a:r>
              <a:rPr kumimoji="1" lang="en-US" altLang="zh-CN" dirty="0" smtClean="0"/>
              <a:t>functions.</a:t>
            </a:r>
            <a:endParaRPr kumimoji="1" lang="zh-CN" altLang="en-US" dirty="0" smtClean="0"/>
          </a:p>
          <a:p>
            <a:pPr lvl="1"/>
            <a:r>
              <a:rPr kumimoji="1" lang="en-US" altLang="zh-CN" dirty="0"/>
              <a:t>Y</a:t>
            </a:r>
            <a:r>
              <a:rPr kumimoji="1" lang="en-US" altLang="zh-CN" dirty="0" smtClean="0"/>
              <a:t>et adversary learns nothing.</a:t>
            </a:r>
            <a:endParaRPr kumimoji="1" lang="zh-CN" altLang="en-US" dirty="0" smtClean="0"/>
          </a:p>
          <a:p>
            <a:endParaRPr kumimoji="1" lang="zh-CN" altLang="en-US" dirty="0"/>
          </a:p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possible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directions</a:t>
            </a:r>
            <a:endParaRPr kumimoji="1" lang="zh-CN" altLang="en-US" dirty="0" smtClean="0"/>
          </a:p>
          <a:p>
            <a:pPr lvl="1"/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From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single-server</a:t>
            </a:r>
            <a:r>
              <a:rPr lang="zh-CN" altLang="en-US" dirty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confidentiality solutions</a:t>
            </a:r>
            <a:r>
              <a:rPr lang="zh-CN" altLang="en-US" dirty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to</a:t>
            </a:r>
            <a:r>
              <a:rPr lang="zh-CN" altLang="en-US" dirty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replicated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state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machines?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confidentiality?</a:t>
            </a:r>
            <a:endParaRPr lang="zh-CN" altLang="en-US" dirty="0" smtClean="0"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9" y="1355623"/>
            <a:ext cx="7673772" cy="3803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686801" cy="797806"/>
          </a:xfrm>
        </p:spPr>
        <p:txBody>
          <a:bodyPr/>
          <a:lstStyle/>
          <a:p>
            <a:r>
              <a:rPr kumimoji="1" lang="en-US" altLang="zh-CN" dirty="0" smtClean="0"/>
              <a:t>Single-Server Solutions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Extended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-8229600" y="645320"/>
            <a:ext cx="8229600" cy="4501445"/>
          </a:xfrm>
        </p:spPr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9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339" y="1774518"/>
            <a:ext cx="1818203" cy="1130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85" y="2905777"/>
            <a:ext cx="1826222" cy="1130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56" y="4029009"/>
            <a:ext cx="1826222" cy="1130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639506" cy="797806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 smtClean="0"/>
              <a:t>Direction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eplicas</a:t>
            </a:r>
            <a:r>
              <a:rPr lang="zh-CN" altLang="en-US" dirty="0" smtClean="0"/>
              <a:t> </a:t>
            </a:r>
            <a:r>
              <a:rPr lang="en-US" dirty="0" smtClean="0"/>
              <a:t>first </a:t>
            </a:r>
            <a:r>
              <a:rPr lang="en-US" dirty="0" smtClean="0">
                <a:solidFill>
                  <a:srgbClr val="FF0000"/>
                </a:solidFill>
              </a:rPr>
              <a:t>agree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(A)</a:t>
            </a:r>
            <a:r>
              <a:rPr lang="en-US" dirty="0" smtClean="0"/>
              <a:t> </a:t>
            </a:r>
            <a:r>
              <a:rPr lang="en-US" dirty="0"/>
              <a:t>on a </a:t>
            </a:r>
            <a:r>
              <a:rPr lang="en-US" altLang="zh-CN" dirty="0" smtClean="0"/>
              <a:t>total</a:t>
            </a:r>
            <a:r>
              <a:rPr lang="en-US" dirty="0" smtClean="0"/>
              <a:t> </a:t>
            </a:r>
            <a:r>
              <a:rPr lang="en-US" dirty="0"/>
              <a:t>order of all requests </a:t>
            </a:r>
            <a:r>
              <a:rPr lang="en-US" dirty="0" smtClean="0"/>
              <a:t>and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execut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(E)</a:t>
            </a:r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requests.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80" y="3537145"/>
            <a:ext cx="6799081" cy="2375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639506" cy="797806"/>
          </a:xfrm>
        </p:spPr>
        <p:txBody>
          <a:bodyPr/>
          <a:lstStyle/>
          <a:p>
            <a:r>
              <a:rPr lang="en-US" altLang="zh-CN" dirty="0" smtClean="0"/>
              <a:t>The Other Direction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eplicas</a:t>
            </a:r>
            <a:r>
              <a:rPr lang="zh-CN" altLang="en-US" dirty="0" smtClean="0"/>
              <a:t> </a:t>
            </a:r>
            <a:r>
              <a:rPr lang="en-US" dirty="0" smtClean="0"/>
              <a:t>first </a:t>
            </a:r>
            <a:r>
              <a:rPr lang="en-US" dirty="0" smtClean="0">
                <a:solidFill>
                  <a:srgbClr val="FF0000"/>
                </a:solidFill>
              </a:rPr>
              <a:t>agree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(A)</a:t>
            </a:r>
            <a:r>
              <a:rPr lang="en-US" dirty="0" smtClean="0"/>
              <a:t> </a:t>
            </a:r>
            <a:r>
              <a:rPr lang="en-US" dirty="0"/>
              <a:t>on a </a:t>
            </a:r>
            <a:r>
              <a:rPr lang="en-US" altLang="zh-CN" dirty="0" smtClean="0"/>
              <a:t>total</a:t>
            </a:r>
            <a:r>
              <a:rPr lang="en-US" dirty="0" smtClean="0"/>
              <a:t> </a:t>
            </a:r>
            <a:r>
              <a:rPr lang="en-US" dirty="0"/>
              <a:t>order of all requests </a:t>
            </a:r>
            <a:r>
              <a:rPr lang="en-US" dirty="0" smtClean="0"/>
              <a:t>and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execut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(E)</a:t>
            </a:r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requests.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4093911" y="3605847"/>
            <a:ext cx="190222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3420533" y="3605847"/>
            <a:ext cx="188305" cy="377454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6" y="3764549"/>
            <a:ext cx="5230368" cy="778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639506" cy="797806"/>
          </a:xfrm>
        </p:spPr>
        <p:txBody>
          <a:bodyPr/>
          <a:lstStyle/>
          <a:p>
            <a:r>
              <a:rPr lang="en-US" altLang="zh-CN" dirty="0" smtClean="0"/>
              <a:t>Hard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Confidentiality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BFT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eplicas</a:t>
            </a:r>
            <a:r>
              <a:rPr lang="zh-CN" altLang="en-US" dirty="0" smtClean="0"/>
              <a:t> </a:t>
            </a:r>
            <a:r>
              <a:rPr lang="en-US" dirty="0" smtClean="0"/>
              <a:t>first </a:t>
            </a:r>
            <a:r>
              <a:rPr lang="en-US" dirty="0" smtClean="0">
                <a:solidFill>
                  <a:srgbClr val="FF0000"/>
                </a:solidFill>
              </a:rPr>
              <a:t>agree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(A)</a:t>
            </a:r>
            <a:r>
              <a:rPr lang="en-US" dirty="0" smtClean="0"/>
              <a:t> </a:t>
            </a:r>
            <a:r>
              <a:rPr lang="en-US" dirty="0"/>
              <a:t>on a </a:t>
            </a:r>
            <a:r>
              <a:rPr lang="en-US" altLang="zh-CN" dirty="0" smtClean="0"/>
              <a:t>total</a:t>
            </a:r>
            <a:r>
              <a:rPr lang="en-US" dirty="0" smtClean="0"/>
              <a:t> </a:t>
            </a:r>
            <a:r>
              <a:rPr lang="en-US" dirty="0"/>
              <a:t>order of all requests </a:t>
            </a:r>
            <a:r>
              <a:rPr lang="en-US" dirty="0" smtClean="0"/>
              <a:t>and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FF0000"/>
                </a:solidFill>
              </a:rPr>
              <a:t>execut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(E)</a:t>
            </a:r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requests.</a:t>
            </a:r>
            <a:endParaRPr lang="zh-CN" alt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sees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en-US" altLang="zh-CN" dirty="0" smtClean="0"/>
              <a:t>!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secure</a:t>
            </a:r>
            <a:r>
              <a:rPr lang="zh-CN" altLang="en-US" dirty="0"/>
              <a:t> </a:t>
            </a:r>
            <a:r>
              <a:rPr lang="en-US" altLang="zh-CN" dirty="0"/>
              <a:t>outsourcing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 smtClean="0"/>
              <a:t>impossibility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4093911" y="3605847"/>
            <a:ext cx="190222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3420533" y="3605847"/>
            <a:ext cx="188305" cy="377454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6" y="3764549"/>
            <a:ext cx="5230368" cy="778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39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9" y="1142915"/>
            <a:ext cx="887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 smtClean="0"/>
              <a:t>How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to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Achieve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CIA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altogether?</a:t>
            </a:r>
          </a:p>
        </p:txBody>
      </p:sp>
    </p:spTree>
    <p:extLst>
      <p:ext uri="{BB962C8B-B14F-4D97-AF65-F5344CB8AC3E}">
        <p14:creationId xmlns:p14="http://schemas.microsoft.com/office/powerpoint/2010/main" val="16839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466083" cy="797806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YMYAD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Separating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agreement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9" name="TextBox 11"/>
          <p:cNvSpPr txBox="1"/>
          <p:nvPr/>
        </p:nvSpPr>
        <p:spPr>
          <a:xfrm>
            <a:off x="2270237" y="1785791"/>
            <a:ext cx="55649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[</a:t>
            </a:r>
            <a:r>
              <a:rPr lang="en-US" sz="1800" dirty="0" smtClean="0"/>
              <a:t>Yin</a:t>
            </a:r>
            <a:r>
              <a:rPr lang="en-US" sz="1800" dirty="0"/>
              <a:t>, Martin, </a:t>
            </a:r>
            <a:r>
              <a:rPr lang="en-US" sz="1800" dirty="0" err="1"/>
              <a:t>Venkataramani</a:t>
            </a:r>
            <a:r>
              <a:rPr lang="en-US" sz="1800" dirty="0"/>
              <a:t>, </a:t>
            </a:r>
            <a:r>
              <a:rPr lang="en-US" sz="1800" dirty="0" err="1"/>
              <a:t>Alvisi</a:t>
            </a:r>
            <a:r>
              <a:rPr lang="en-US" sz="1800" dirty="0"/>
              <a:t>, and </a:t>
            </a:r>
            <a:r>
              <a:rPr lang="en-US" sz="1800" dirty="0" err="1" smtClean="0"/>
              <a:t>Dahlin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SOSP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03]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6" y="3764549"/>
            <a:ext cx="5230368" cy="77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2870200"/>
            <a:ext cx="5230368" cy="2485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466083" cy="797806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YMYAD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Separating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agreement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2270237" y="1785791"/>
            <a:ext cx="55649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[</a:t>
            </a:r>
            <a:r>
              <a:rPr lang="en-US" sz="1800" dirty="0" smtClean="0"/>
              <a:t>Yin</a:t>
            </a:r>
            <a:r>
              <a:rPr lang="en-US" sz="1800" dirty="0"/>
              <a:t>, Martin, </a:t>
            </a:r>
            <a:r>
              <a:rPr lang="en-US" sz="1800" dirty="0" err="1"/>
              <a:t>Venkataramani</a:t>
            </a:r>
            <a:r>
              <a:rPr lang="en-US" sz="1800" dirty="0"/>
              <a:t>, </a:t>
            </a:r>
            <a:r>
              <a:rPr lang="en-US" sz="1800" dirty="0" err="1"/>
              <a:t>Alvisi</a:t>
            </a:r>
            <a:r>
              <a:rPr lang="en-US" sz="1800" dirty="0"/>
              <a:t>, and </a:t>
            </a:r>
            <a:r>
              <a:rPr lang="en-US" sz="1800" dirty="0" err="1" smtClean="0"/>
              <a:t>Dahlin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SOSP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03]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Separating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AC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7160"/>
            <a:ext cx="8007927" cy="4876800"/>
          </a:xfrm>
        </p:spPr>
        <p:txBody>
          <a:bodyPr/>
          <a:lstStyle/>
          <a:p>
            <a:r>
              <a:rPr lang="en-US" altLang="zh-CN" dirty="0" smtClean="0"/>
              <a:t>AC (agreement cluster,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+1)</a:t>
            </a:r>
          </a:p>
          <a:p>
            <a:pPr lvl="1"/>
            <a:r>
              <a:rPr lang="en-US" altLang="zh-CN" dirty="0" smtClean="0"/>
              <a:t>Assigns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sequence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requests</a:t>
            </a:r>
          </a:p>
          <a:p>
            <a:r>
              <a:rPr lang="en-US" altLang="zh-CN" dirty="0" smtClean="0"/>
              <a:t>EC</a:t>
            </a:r>
            <a:r>
              <a:rPr lang="zh-CN" altLang="en-US" dirty="0" smtClean="0"/>
              <a:t> </a:t>
            </a:r>
            <a:r>
              <a:rPr lang="en-US" altLang="zh-CN" dirty="0" smtClean="0"/>
              <a:t>(execution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en-US" altLang="zh-CN" i="1" dirty="0" smtClean="0"/>
              <a:t>g</a:t>
            </a:r>
            <a:r>
              <a:rPr lang="en-US" altLang="zh-CN" dirty="0" smtClean="0"/>
              <a:t>+1)</a:t>
            </a:r>
            <a:endParaRPr lang="en-US" altLang="zh-CN" dirty="0"/>
          </a:p>
          <a:p>
            <a:pPr lvl="1"/>
            <a:r>
              <a:rPr lang="en-US" altLang="zh-CN" dirty="0" smtClean="0"/>
              <a:t>Executes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requests</a:t>
            </a:r>
          </a:p>
          <a:p>
            <a:r>
              <a:rPr lang="en-US" altLang="zh-CN" dirty="0" smtClean="0">
                <a:solidFill>
                  <a:schemeClr val="tx2"/>
                </a:solidFill>
              </a:rPr>
              <a:t>EC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state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information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is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leaked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zh-CN" dirty="0" smtClean="0">
                <a:solidFill>
                  <a:schemeClr val="tx2"/>
                </a:solidFill>
              </a:rPr>
              <a:t>if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two replicas in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EC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and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AC</a:t>
            </a:r>
            <a:r>
              <a:rPr lang="zh-CN" altLang="en-US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collude!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9" y="2753584"/>
            <a:ext cx="2714621" cy="275130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Further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Firewall</a:t>
            </a:r>
            <a:endParaRPr kumimoji="1" lang="zh-CN" alt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12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0" name="TextBox 11"/>
          <p:cNvSpPr txBox="1"/>
          <p:nvPr/>
        </p:nvSpPr>
        <p:spPr>
          <a:xfrm>
            <a:off x="2270238" y="833291"/>
            <a:ext cx="477695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smtClean="0"/>
              <a:t>Yin</a:t>
            </a:r>
            <a:r>
              <a:rPr lang="en-US" sz="1600" dirty="0"/>
              <a:t>, Martin, </a:t>
            </a:r>
            <a:r>
              <a:rPr lang="en-US" sz="1600" dirty="0" err="1"/>
              <a:t>Venkataramani</a:t>
            </a:r>
            <a:r>
              <a:rPr lang="en-US" sz="1600" dirty="0"/>
              <a:t>, </a:t>
            </a:r>
            <a:r>
              <a:rPr lang="en-US" sz="1600" dirty="0" err="1"/>
              <a:t>Alvisi</a:t>
            </a:r>
            <a:r>
              <a:rPr lang="en-US" sz="1600" dirty="0"/>
              <a:t>, and </a:t>
            </a:r>
            <a:r>
              <a:rPr lang="en-US" sz="1600" dirty="0" err="1" smtClean="0"/>
              <a:t>Dahlin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SOSP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03]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66" y="2590800"/>
            <a:ext cx="5230368" cy="2485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Attacking and Improving YMVAD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8052" y="1351725"/>
            <a:ext cx="201432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Lacking formal definitions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144" y="4194317"/>
            <a:ext cx="279620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Privacy firewall using</a:t>
            </a:r>
          </a:p>
          <a:p>
            <a:r>
              <a:rPr lang="en-US" dirty="0" smtClean="0"/>
              <a:t>threshold signature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7755" y="1351725"/>
            <a:ext cx="1311965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Safety attack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81131" y="2445030"/>
            <a:ext cx="2047458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Confidentiality attack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00867" y="1351725"/>
            <a:ext cx="279621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Multicast encryption with soundness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7495" y="2445031"/>
            <a:ext cx="279621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Encryption from Randomized BFT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4122" y="4161187"/>
            <a:ext cx="337267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Novel </a:t>
            </a:r>
            <a:r>
              <a:rPr lang="en-US" dirty="0" smtClean="0"/>
              <a:t>non-cryptographic privacy firewall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92556" y="5870713"/>
            <a:ext cx="3313043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Symmetric Cryptography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9396" y="3750365"/>
            <a:ext cx="8912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535916" y="43511"/>
            <a:ext cx="156078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Confidential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57200" y="12276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Several orders of magnitude faster than YMVAD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Part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II: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Secure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Causal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639506" cy="4501445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“strongest”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consensus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literature</a:t>
            </a:r>
            <a:endParaRPr lang="zh-CN" altLang="en-US" dirty="0"/>
          </a:p>
          <a:p>
            <a:r>
              <a:rPr lang="en-US" altLang="zh-CN" dirty="0" smtClean="0"/>
              <a:t>Hard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30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years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11"/>
          <p:cNvSpPr txBox="1"/>
          <p:nvPr/>
        </p:nvSpPr>
        <p:spPr>
          <a:xfrm>
            <a:off x="5674859" y="3302368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Secure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Causal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Overview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639506" cy="4501445"/>
          </a:xfrm>
        </p:spPr>
        <p:txBody>
          <a:bodyPr/>
          <a:lstStyle/>
          <a:p>
            <a:r>
              <a:rPr lang="en-US" altLang="zh-CN" dirty="0" smtClean="0"/>
              <a:t>Definition</a:t>
            </a:r>
            <a:endParaRPr lang="zh-CN" altLang="en-US" dirty="0"/>
          </a:p>
          <a:p>
            <a:r>
              <a:rPr lang="en-US" altLang="zh-CN" dirty="0" smtClean="0"/>
              <a:t>Examples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(DNS,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Transaction, Cloud)</a:t>
            </a:r>
            <a:endParaRPr lang="zh-CN" altLang="en-US" dirty="0" smtClean="0"/>
          </a:p>
          <a:p>
            <a:r>
              <a:rPr lang="en-US" altLang="zh-CN" dirty="0" smtClean="0"/>
              <a:t>CP0</a:t>
            </a:r>
            <a:r>
              <a:rPr lang="zh-CN" altLang="en-US" dirty="0" smtClean="0"/>
              <a:t> </a:t>
            </a:r>
            <a:r>
              <a:rPr lang="en-US" altLang="zh-CN" dirty="0" smtClean="0"/>
              <a:t>(The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protocols)</a:t>
            </a:r>
            <a:endParaRPr lang="zh-CN" altLang="en-US" dirty="0" smtClean="0"/>
          </a:p>
          <a:p>
            <a:r>
              <a:rPr lang="en-US" altLang="zh-CN" dirty="0" smtClean="0"/>
              <a:t>CP1</a:t>
            </a:r>
            <a:r>
              <a:rPr lang="zh-CN" altLang="en-US" dirty="0" smtClean="0"/>
              <a:t> </a:t>
            </a:r>
            <a:r>
              <a:rPr lang="en-US" altLang="zh-CN" dirty="0" smtClean="0"/>
              <a:t>(Byzantine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servers)</a:t>
            </a:r>
            <a:endParaRPr lang="zh-CN" altLang="en-US" dirty="0" smtClean="0"/>
          </a:p>
          <a:p>
            <a:r>
              <a:rPr lang="en-US" altLang="zh-CN" dirty="0" smtClean="0"/>
              <a:t>CP2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CP3</a:t>
            </a:r>
            <a:r>
              <a:rPr lang="zh-CN" altLang="en-US" dirty="0" smtClean="0"/>
              <a:t> </a:t>
            </a:r>
            <a:r>
              <a:rPr lang="en-US" altLang="zh-CN" dirty="0" smtClean="0"/>
              <a:t>(Semi-honest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servers)</a:t>
            </a:r>
            <a:endParaRPr lang="zh-CN" altLang="en-US" dirty="0" smtClean="0"/>
          </a:p>
          <a:p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(Latency,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throughput,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scalability,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failures)</a:t>
            </a:r>
            <a:endParaRPr lang="zh-CN" altLang="en-US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9506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Reliable Broadcast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639506" cy="4501445"/>
          </a:xfrm>
        </p:spPr>
        <p:txBody>
          <a:bodyPr/>
          <a:lstStyle/>
          <a:p>
            <a:r>
              <a:rPr lang="en-US" altLang="zh-CN" dirty="0" smtClean="0"/>
              <a:t>Reliable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broadcast:</a:t>
            </a:r>
            <a:r>
              <a:rPr lang="zh-CN" altLang="en-US" dirty="0" smtClean="0"/>
              <a:t> </a:t>
            </a:r>
            <a:r>
              <a:rPr lang="en-US" altLang="zh-CN" dirty="0" smtClean="0"/>
              <a:t>either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none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received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message.</a:t>
            </a:r>
            <a:endParaRPr lang="zh-CN" altLang="en-US" dirty="0"/>
          </a:p>
          <a:p>
            <a:pPr lvl="1"/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requirement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reliable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</a:p>
          <a:p>
            <a:pPr lvl="1"/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General’s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cryptography)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11"/>
          <p:cNvSpPr txBox="1"/>
          <p:nvPr/>
        </p:nvSpPr>
        <p:spPr>
          <a:xfrm>
            <a:off x="5591076" y="3905237"/>
            <a:ext cx="29184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err="1" smtClean="0"/>
              <a:t>Lamport</a:t>
            </a:r>
            <a:r>
              <a:rPr lang="en-US" sz="1600" dirty="0" smtClean="0"/>
              <a:t>, </a:t>
            </a:r>
            <a:r>
              <a:rPr lang="en-US" sz="1600" dirty="0" err="1" smtClean="0"/>
              <a:t>Shostak</a:t>
            </a:r>
            <a:r>
              <a:rPr lang="en-US" sz="1600" dirty="0" smtClean="0"/>
              <a:t>, and Pease</a:t>
            </a:r>
            <a:r>
              <a:rPr lang="en-US" sz="1600" dirty="0"/>
              <a:t>, </a:t>
            </a:r>
            <a:r>
              <a:rPr lang="en-US" sz="1600" dirty="0" smtClean="0"/>
              <a:t>TOPLAS 1982</a:t>
            </a:r>
            <a:r>
              <a:rPr lang="en-US" altLang="zh-CN" sz="1600" dirty="0" smtClean="0"/>
              <a:t>]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(Recall)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138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7261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49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What’s an Ideal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Service? 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 fundamental question every 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 system researcher should ask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7099300" y="43510"/>
            <a:ext cx="199740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Ideal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security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systems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(Recall)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r>
              <a:rPr lang="en-US" altLang="zh-CN" dirty="0" smtClean="0"/>
              <a:t>20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80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9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2910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9506" cy="797806"/>
          </a:xfrm>
        </p:spPr>
        <p:txBody>
          <a:bodyPr/>
          <a:lstStyle/>
          <a:p>
            <a:r>
              <a:rPr kumimoji="1" lang="en-US" altLang="zh-CN" dirty="0" smtClean="0"/>
              <a:t>Atomic Broadcast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397240" cy="4501445"/>
          </a:xfrm>
        </p:spPr>
        <p:txBody>
          <a:bodyPr/>
          <a:lstStyle/>
          <a:p>
            <a:r>
              <a:rPr lang="en-US" altLang="zh-CN" dirty="0" smtClean="0"/>
              <a:t>Atomic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reliable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replication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BFT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9506" cy="797806"/>
          </a:xfrm>
        </p:spPr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397240" cy="4501445"/>
          </a:xfrm>
        </p:spPr>
        <p:txBody>
          <a:bodyPr/>
          <a:lstStyle/>
          <a:p>
            <a:r>
              <a:rPr lang="en-US" altLang="zh-CN" dirty="0" smtClean="0"/>
              <a:t>Causal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broadcast of message m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FF0000"/>
                </a:solidFill>
              </a:rPr>
              <a:t> "happens before" or "causally precedes"</a:t>
            </a:r>
            <a:r>
              <a:rPr lang="en-US" dirty="0"/>
              <a:t> the broadcast of message m</a:t>
            </a:r>
            <a:r>
              <a:rPr lang="en-US" baseline="-25000" dirty="0"/>
              <a:t>2</a:t>
            </a:r>
            <a:r>
              <a:rPr lang="en-US" dirty="0"/>
              <a:t>, then no correct process delivers m</a:t>
            </a:r>
            <a:r>
              <a:rPr lang="en-US" baseline="-25000" dirty="0"/>
              <a:t>2</a:t>
            </a:r>
            <a:r>
              <a:rPr lang="en-US" dirty="0"/>
              <a:t> before it delivers m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6107911" y="1205644"/>
            <a:ext cx="29184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Lamport</a:t>
            </a:r>
            <a:r>
              <a:rPr lang="en-US" altLang="zh-C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Comm. ACM</a:t>
            </a:r>
            <a:r>
              <a:rPr lang="zh-CN" altLang="en-US" sz="1600" dirty="0"/>
              <a:t> </a:t>
            </a:r>
            <a:r>
              <a:rPr lang="en-US" altLang="zh-CN" sz="1600" dirty="0"/>
              <a:t>1978]</a:t>
            </a:r>
            <a:endParaRPr lang="zh-CN" altLang="en-US" sz="1600" dirty="0"/>
          </a:p>
          <a:p>
            <a:r>
              <a:rPr lang="en-US" altLang="zh-CN" sz="1600" dirty="0"/>
              <a:t>[</a:t>
            </a:r>
            <a:r>
              <a:rPr lang="en-US" sz="1600" dirty="0" err="1" smtClean="0"/>
              <a:t>Lamport</a:t>
            </a:r>
            <a:r>
              <a:rPr lang="en-US" altLang="zh-C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Distrib</a:t>
            </a:r>
            <a:r>
              <a:rPr lang="en-US" sz="1600" dirty="0"/>
              <a:t>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1986]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4599" y="3750951"/>
            <a:ext cx="45212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outrageous!”</a:t>
            </a:r>
            <a:endParaRPr lang="zh-CN" alt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2862" y="4212632"/>
            <a:ext cx="45212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baseline="-25000" dirty="0" smtClean="0"/>
              <a:t>1</a:t>
            </a:r>
            <a:r>
              <a:rPr lang="zh-CN" altLang="en-US" baseline="-25000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“Chase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10</a:t>
            </a:r>
            <a:r>
              <a:rPr lang="en-US" altLang="zh-CN" dirty="0"/>
              <a:t>%</a:t>
            </a:r>
            <a:r>
              <a:rPr lang="en-US" altLang="zh-CN" dirty="0" smtClean="0"/>
              <a:t>!”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723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5002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5357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5226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36426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0618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480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9171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9103" y="2648409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38981" y="387423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        Total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           Total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r>
              <a:rPr lang="en-US" altLang="zh-CN" dirty="0" smtClean="0"/>
              <a:t>20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80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9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2910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5095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6529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3688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Outrageous</a:t>
            </a:r>
            <a:r>
              <a:rPr lang="en-US" sz="2000" dirty="0" smtClean="0"/>
              <a:t>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193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1466" y="231594"/>
            <a:ext cx="63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⇏</a:t>
            </a:r>
            <a:endParaRPr lang="en-US" sz="4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        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            Causal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rder    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33292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6557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0618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2545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9103" y="2648409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38981" y="387423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3673" y="231594"/>
            <a:ext cx="107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⇏</a:t>
            </a:r>
            <a:endParaRPr lang="en-US" sz="4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9818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✘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2994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+   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           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1262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6231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46529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3688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Outrageous</a:t>
            </a:r>
            <a:r>
              <a:rPr lang="en-US" sz="2000" dirty="0" smtClean="0"/>
              <a:t>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1345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5052" y="1201347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Crash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Failure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8" y="1670487"/>
            <a:ext cx="2314362" cy="128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4" y="1665517"/>
            <a:ext cx="4621979" cy="128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3038885"/>
            <a:ext cx="2312505" cy="2435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650" y="3090670"/>
            <a:ext cx="4538033" cy="2379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1100" y="56642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ZooKeeper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01" y="1684482"/>
            <a:ext cx="7360468" cy="38037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Byzantine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Failure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329698" y="1358289"/>
            <a:ext cx="37152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err="1" smtClean="0"/>
              <a:t>Lamport</a:t>
            </a:r>
            <a:r>
              <a:rPr lang="en-US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err="1" smtClean="0"/>
              <a:t>Shostak</a:t>
            </a:r>
            <a:r>
              <a:rPr lang="en-US" sz="1600" dirty="0"/>
              <a:t>, </a:t>
            </a:r>
            <a:r>
              <a:rPr lang="en-US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Pease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TOPLAS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82]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674859" y="5467339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157508" y="5493613"/>
            <a:ext cx="19745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[Not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formally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studied]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143999" y="1362907"/>
            <a:ext cx="203941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a.k.a.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protocols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996" y="5857256"/>
            <a:ext cx="300955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Basically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satisfying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everything;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strongest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59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Three </a:t>
            </a:r>
            <a:r>
              <a:rPr kumimoji="1" lang="en-US" altLang="zh-CN" dirty="0" smtClean="0"/>
              <a:t>“Most” Important Security </a:t>
            </a:r>
            <a:r>
              <a:rPr kumimoji="1" lang="en-US" altLang="zh-CN" dirty="0"/>
              <a:t>G</a:t>
            </a:r>
            <a:r>
              <a:rPr kumimoji="1" lang="en-US" altLang="zh-CN" dirty="0" smtClean="0"/>
              <a:t>oals</a:t>
            </a:r>
            <a:endParaRPr kumimoji="1" lang="en-US" altLang="zh-CN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err="1"/>
              <a:t>Liveness</a:t>
            </a:r>
            <a:r>
              <a:rPr kumimoji="1" lang="en-US" altLang="zh-CN" dirty="0"/>
              <a:t> (availability)</a:t>
            </a:r>
            <a:endParaRPr kumimoji="1" lang="zh-CN" altLang="en-US" dirty="0"/>
          </a:p>
          <a:p>
            <a:pPr lvl="1"/>
            <a:r>
              <a:rPr lang="en-US" altLang="zh-CN" dirty="0"/>
              <a:t>A</a:t>
            </a:r>
            <a:r>
              <a:rPr lang="en-US" dirty="0"/>
              <a:t> service operates without interruption</a:t>
            </a:r>
            <a:r>
              <a:rPr lang="en-US" altLang="zh-CN" dirty="0" smtClean="0"/>
              <a:t>.</a:t>
            </a:r>
            <a:endParaRPr kumimoji="1" lang="zh-CN" altLang="en-US" dirty="0" smtClean="0"/>
          </a:p>
          <a:p>
            <a:r>
              <a:rPr kumimoji="1" lang="en-US" altLang="zh-CN" dirty="0" smtClean="0"/>
              <a:t>Safety (integrity)</a:t>
            </a:r>
            <a:endParaRPr kumimoji="1" lang="zh-CN" altLang="en-US" dirty="0" smtClean="0"/>
          </a:p>
          <a:p>
            <a:pPr lvl="1"/>
            <a:r>
              <a:rPr lang="en-US" altLang="zh-CN" dirty="0" smtClean="0"/>
              <a:t>A</a:t>
            </a:r>
            <a:r>
              <a:rPr lang="en-US" dirty="0" smtClean="0"/>
              <a:t> </a:t>
            </a:r>
            <a:r>
              <a:rPr lang="en-US" dirty="0"/>
              <a:t>service correctly </a:t>
            </a:r>
            <a:r>
              <a:rPr lang="en-US" dirty="0" smtClean="0"/>
              <a:t>process</a:t>
            </a:r>
            <a:r>
              <a:rPr lang="en-US" altLang="zh-CN" dirty="0" smtClean="0"/>
              <a:t>es</a:t>
            </a:r>
            <a:r>
              <a:rPr lang="en-US" dirty="0" smtClean="0"/>
              <a:t> </a:t>
            </a:r>
            <a:r>
              <a:rPr lang="en-US" dirty="0"/>
              <a:t>clients’ </a:t>
            </a:r>
            <a:r>
              <a:rPr lang="en-US" dirty="0" smtClean="0"/>
              <a:t>requests</a:t>
            </a:r>
            <a:r>
              <a:rPr lang="en-US" altLang="zh-CN" dirty="0" smtClean="0"/>
              <a:t>.</a:t>
            </a:r>
            <a:endParaRPr kumimoji="1" lang="en-US" altLang="zh-CN" dirty="0"/>
          </a:p>
          <a:p>
            <a:r>
              <a:rPr kumimoji="1" lang="en-US" altLang="zh-CN" dirty="0" smtClean="0"/>
              <a:t>Confidentiality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[Crypto]: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Adversary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learns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(neither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(i.e.,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f</a:t>
            </a:r>
            <a:r>
              <a:rPr kumimoji="1" lang="en-US" altLang="zh-CN" dirty="0" smtClean="0"/>
              <a:t>(x))).</a:t>
            </a:r>
            <a:endParaRPr kumimoji="1" lang="zh-CN" altLang="en-US" dirty="0" smtClean="0"/>
          </a:p>
        </p:txBody>
      </p:sp>
      <p:sp>
        <p:nvSpPr>
          <p:cNvPr id="7" name="TextBox 10"/>
          <p:cNvSpPr txBox="1"/>
          <p:nvPr/>
        </p:nvSpPr>
        <p:spPr>
          <a:xfrm>
            <a:off x="7099300" y="43510"/>
            <a:ext cx="199740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Ideal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security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systems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88" y="841123"/>
            <a:ext cx="2196254" cy="80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11" y="1886252"/>
            <a:ext cx="1904615" cy="772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716" y="1386523"/>
            <a:ext cx="4949835" cy="721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0" y="1793193"/>
            <a:ext cx="7414728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14" y="1794500"/>
            <a:ext cx="7414728" cy="36576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7" y="1783032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0" y="1793193"/>
            <a:ext cx="7414728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59" y="5475570"/>
            <a:ext cx="2118300" cy="523037"/>
          </a:xfrm>
          <a:prstGeom prst="rect">
            <a:avLst/>
          </a:prstGeom>
        </p:spPr>
      </p:pic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79319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33" y="177993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44" y="5053506"/>
            <a:ext cx="765405" cy="765405"/>
          </a:xfrm>
          <a:prstGeom prst="rect">
            <a:avLst/>
          </a:prstGeom>
        </p:spPr>
      </p:pic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50" y="5831603"/>
            <a:ext cx="2757100" cy="255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44" y="5053506"/>
            <a:ext cx="765405" cy="765405"/>
          </a:xfrm>
          <a:prstGeom prst="rect">
            <a:avLst/>
          </a:prstGeom>
        </p:spPr>
      </p:pic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50" y="5831603"/>
            <a:ext cx="2757100" cy="255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60" y="5006581"/>
            <a:ext cx="871640" cy="871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17" y="5840203"/>
            <a:ext cx="2813861" cy="2605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Another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Example—Trading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Service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trading service that trades </a:t>
            </a:r>
            <a:r>
              <a:rPr lang="en-US" altLang="zh-CN" dirty="0" smtClean="0"/>
              <a:t>stocks</a:t>
            </a:r>
            <a:endParaRPr lang="en-US" altLang="zh-CN" dirty="0"/>
          </a:p>
          <a:p>
            <a:pPr lvl="1"/>
            <a:r>
              <a:rPr lang="en-US" altLang="zh-CN" dirty="0"/>
              <a:t>A client issues a request to purchase</a:t>
            </a:r>
            <a:r>
              <a:rPr lang="zh-CN" altLang="en-US" dirty="0"/>
              <a:t> </a:t>
            </a:r>
            <a:r>
              <a:rPr lang="en-US" altLang="zh-CN" dirty="0"/>
              <a:t>stock shares. 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corrupt replica could collude with a corrupt client to issue a request for the same stock.  </a:t>
            </a:r>
          </a:p>
          <a:p>
            <a:pPr lvl="1"/>
            <a:r>
              <a:rPr lang="en-US" altLang="zh-CN" dirty="0"/>
              <a:t>If the new request is processed earlier than the original request, </a:t>
            </a:r>
            <a:r>
              <a:rPr lang="en-US" altLang="zh-CN" dirty="0" smtClean="0"/>
              <a:t>this </a:t>
            </a:r>
            <a:r>
              <a:rPr lang="en-US" altLang="zh-CN" dirty="0"/>
              <a:t>may adjust the demand for the </a:t>
            </a:r>
            <a:r>
              <a:rPr lang="en-US" altLang="zh-CN" dirty="0" smtClean="0"/>
              <a:t>stock.</a:t>
            </a:r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69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charset="0"/>
                <a:ea typeface="Times New Roman" charset="0"/>
                <a:cs typeface="Times New Roman" charset="0"/>
              </a:rPr>
              <a:t>11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Causal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BFT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27667"/>
            <a:ext cx="8790038" cy="4501445"/>
          </a:xfrm>
        </p:spPr>
        <p:txBody>
          <a:bodyPr/>
          <a:lstStyle/>
          <a:p>
            <a:r>
              <a:rPr kumimoji="1" lang="en-US" altLang="zh-CN" dirty="0"/>
              <a:t>Existing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Constructions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encryption.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Schedule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before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revealing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shares.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4371579" y="2818738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376836" y="3181345"/>
            <a:ext cx="45512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Cachin</a:t>
            </a:r>
            <a:r>
              <a:rPr lang="en-US" sz="1600" dirty="0"/>
              <a:t>, </a:t>
            </a:r>
            <a:r>
              <a:rPr lang="en-US" sz="1600" dirty="0" err="1" smtClean="0"/>
              <a:t>Kursawe</a:t>
            </a:r>
            <a:r>
              <a:rPr lang="en-US" sz="1600" dirty="0"/>
              <a:t>, </a:t>
            </a:r>
            <a:r>
              <a:rPr lang="en-US" sz="1600" dirty="0" err="1" smtClean="0"/>
              <a:t>Petzold</a:t>
            </a:r>
            <a:r>
              <a:rPr lang="en-US" sz="1600" dirty="0"/>
              <a:t>, and </a:t>
            </a:r>
            <a:r>
              <a:rPr lang="en-US" sz="1600" dirty="0" err="1" smtClean="0"/>
              <a:t>Shoup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CRYPTO 2001</a:t>
            </a:r>
            <a:r>
              <a:rPr lang="en-US" altLang="zh-CN" sz="1600" dirty="0" smtClean="0"/>
              <a:t>]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11"/>
          <p:cNvSpPr txBox="1"/>
          <p:nvPr/>
        </p:nvSpPr>
        <p:spPr>
          <a:xfrm>
            <a:off x="4371582" y="3554460"/>
            <a:ext cx="26388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Cachin</a:t>
            </a:r>
            <a:r>
              <a:rPr 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Portiz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DSN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2002]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27" y="2212155"/>
            <a:ext cx="7218310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CP0—Using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endParaRPr kumimoji="1" lang="zh-CN" alt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27667"/>
            <a:ext cx="8423564" cy="4501445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public key is associated with the system and a decryption key is shared among all the servers. </a:t>
            </a:r>
          </a:p>
          <a:p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69" y="1187691"/>
            <a:ext cx="6070600" cy="212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948314" y="3612630"/>
            <a:ext cx="977142" cy="290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87316" y="3914432"/>
            <a:ext cx="6745226" cy="2299044"/>
            <a:chOff x="4055117" y="4011175"/>
            <a:chExt cx="6745226" cy="22990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743" y="4036919"/>
              <a:ext cx="6070600" cy="22733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55117" y="4011175"/>
              <a:ext cx="4525192" cy="22643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69" y="1187691"/>
            <a:ext cx="6070600" cy="212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4602" y="1044223"/>
            <a:ext cx="2997724" cy="2264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1040" y="1527143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Any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BFT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protocol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-407067" y="539251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57635" y="1495339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33619" y="1868630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41447" y="1187562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070" y="1950336"/>
            <a:ext cx="204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Assign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a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number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i="1" dirty="0" smtClean="0">
                <a:ea typeface="Calibri" charset="0"/>
                <a:cs typeface="Calibri" charset="0"/>
              </a:rPr>
              <a:t>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to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6273" y="1655718"/>
            <a:ext cx="2212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2774" y="2012249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90417" y="2461923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290417" y="3000814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78890" y="3900246"/>
            <a:ext cx="3033618" cy="2264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4003870"/>
            <a:ext cx="2084042" cy="22347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03540" y="455765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Any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BFT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protocol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570" y="4980844"/>
            <a:ext cx="15259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Assign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a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number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i="1" dirty="0" smtClean="0">
                <a:ea typeface="Calibri" charset="0"/>
                <a:cs typeface="Calibri" charset="0"/>
              </a:rPr>
              <a:t>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to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449" y="3612630"/>
            <a:ext cx="1828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ThresEnc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pk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41881" y="3592469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664961" y="4003870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641881" y="4434540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79121" y="4845941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4699 L 0.36059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9 -0.09931 L 0.3599 0.1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0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1.85185E-6 L 0.33698 0.1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0.09444 L 0.32257 0.1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58 -0.01458 L -0.29202 -0.081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3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17 -0.01134 L -0.27379 -0.1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6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25 -0.01528 L -0.27466 -0.199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92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56 -0.03518 L -0.27466 -0.27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3 0.0662 L 0.35695 0.118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5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0.00648 L 0.36059 0.112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52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05625 L 0.35678 0.099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92 -0.1088 L 0.35173 0.0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/>
      <p:bldP spid="12" grpId="0"/>
      <p:bldP spid="13" grpId="0"/>
      <p:bldP spid="15" grpId="0"/>
      <p:bldP spid="8" grpId="0"/>
      <p:bldP spid="9" grpId="0" animBg="1"/>
      <p:bldP spid="16" grpId="0" animBg="1"/>
      <p:bldP spid="17" grpId="0" animBg="1"/>
      <p:bldP spid="18" grpId="0" animBg="1"/>
      <p:bldP spid="22" grpId="0" animBg="1"/>
      <p:bldP spid="32" grpId="0"/>
      <p:bldP spid="33" grpId="0" animBg="1"/>
      <p:bldP spid="30" grpId="0" animBg="1"/>
      <p:bldP spid="31" grpId="0"/>
      <p:bldP spid="35" grpId="0"/>
      <p:bldP spid="36" grpId="0"/>
      <p:bldP spid="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27667"/>
            <a:ext cx="8451669" cy="4501445"/>
          </a:xfrm>
        </p:spPr>
        <p:txBody>
          <a:bodyPr/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se</a:t>
            </a:r>
            <a:r>
              <a:rPr lang="zh-CN" altLang="en-US" dirty="0" smtClean="0"/>
              <a:t> </a:t>
            </a:r>
            <a:r>
              <a:rPr lang="en-US" altLang="zh-CN" i="1" dirty="0" smtClean="0">
                <a:solidFill>
                  <a:srgbClr val="FF0000"/>
                </a:solidFill>
              </a:rPr>
              <a:t>tagged</a:t>
            </a:r>
            <a:r>
              <a:rPr lang="zh-CN" altLang="en-US" dirty="0" smtClean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 smtClean="0"/>
              <a:t>encryption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distinguish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protocol.</a:t>
            </a:r>
            <a:endParaRPr lang="zh-CN" altLang="en-US" dirty="0" smtClean="0"/>
          </a:p>
          <a:p>
            <a:pPr lvl="1"/>
            <a:endParaRPr lang="zh-CN" altLang="en-US" dirty="0"/>
          </a:p>
          <a:p>
            <a:r>
              <a:rPr kumimoji="1" lang="en-US" altLang="zh-CN" dirty="0"/>
              <a:t>Drawbacks</a:t>
            </a:r>
          </a:p>
          <a:p>
            <a:pPr lvl="1"/>
            <a:r>
              <a:rPr kumimoji="1" lang="en-US" altLang="zh-CN" dirty="0"/>
              <a:t>Threshold 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expensive</a:t>
            </a:r>
            <a:r>
              <a:rPr kumimoji="1" lang="zh-CN" altLang="en-US" dirty="0"/>
              <a:t> </a:t>
            </a:r>
          </a:p>
          <a:p>
            <a:pPr lvl="1"/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handful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number-theoretical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assumptions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Trusted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r>
              <a:rPr kumimoji="1" lang="zh-CN" altLang="en-US" dirty="0"/>
              <a:t> </a:t>
            </a:r>
            <a:r>
              <a:rPr kumimoji="1" lang="en-US" altLang="zh-CN" dirty="0"/>
              <a:t>(or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expensive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setup)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5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A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New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Look</a:t>
            </a:r>
            <a:r>
              <a:rPr kumimoji="1" lang="zh-CN" altLang="en-US" dirty="0" smtClean="0">
                <a:latin typeface="+mn-lt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observation</a:t>
            </a:r>
            <a:endParaRPr kumimoji="1" lang="zh-CN" altLang="en-US" dirty="0" smtClean="0"/>
          </a:p>
          <a:p>
            <a:pPr lvl="1"/>
            <a:r>
              <a:rPr kumimoji="1" lang="en-US" altLang="zh-CN" dirty="0"/>
              <a:t>U</a:t>
            </a:r>
            <a:r>
              <a:rPr kumimoji="1" lang="en-US" altLang="zh-CN" dirty="0" smtClean="0"/>
              <a:t>nnecessarily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coupled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endParaRPr kumimoji="1" lang="zh-CN" altLang="en-US" dirty="0"/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Fair</a:t>
            </a:r>
            <a:r>
              <a:rPr kumimoji="1" lang="zh-CN" altLang="en-US" dirty="0"/>
              <a:t> </a:t>
            </a:r>
            <a:r>
              <a:rPr kumimoji="1" lang="en-US" altLang="zh-CN" dirty="0"/>
              <a:t>BFT</a:t>
            </a:r>
            <a:endParaRPr kumimoji="1" lang="zh-CN" altLang="en-US" dirty="0"/>
          </a:p>
          <a:p>
            <a:r>
              <a:rPr kumimoji="1" lang="en-US" altLang="zh-CN" dirty="0" smtClean="0"/>
              <a:t>Benefits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constructions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Efficient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instantiations</a:t>
            </a:r>
            <a:endParaRPr kumimoji="1"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4183255"/>
            <a:ext cx="1562100" cy="121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Our Protocol Uses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Commitment</a:t>
            </a:r>
            <a:r>
              <a:rPr kumimoji="1" lang="zh-CN" alt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Scheme</a:t>
            </a:r>
            <a:endParaRPr kumimoji="1"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8639505" cy="4501445"/>
          </a:xfrm>
        </p:spPr>
        <p:txBody>
          <a:bodyPr/>
          <a:lstStyle/>
          <a:p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Hiding: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C.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Binding: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M.</a:t>
            </a:r>
            <a:endParaRPr lang="zh-CN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38488" y="2702302"/>
            <a:ext cx="2971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91288" y="2202321"/>
            <a:ext cx="1275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Receiver</a:t>
            </a:r>
            <a:endParaRPr lang="he-IL" altLang="en-US" sz="2000" b="1" dirty="0">
              <a:ea typeface="Calibri" charset="0"/>
              <a:cs typeface="Calibri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0688" y="22166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Sender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88" y="1976976"/>
            <a:ext cx="1198562" cy="85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</a:rPr>
              <a:t>Commit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</a:rPr>
              <a:t>Phase</a:t>
            </a:r>
            <a:endParaRPr lang="en-US" altLang="he-IL" sz="2000" dirty="0">
              <a:solidFill>
                <a:schemeClr val="tx2">
                  <a:lumMod val="60000"/>
                  <a:lumOff val="40000"/>
                </a:schemeClr>
              </a:solidFill>
              <a:ea typeface="Calibri" charset="0"/>
              <a:cs typeface="Calibri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92732" y="49558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 smtClean="0">
                <a:ea typeface="Calibri" charset="0"/>
                <a:cs typeface="Calibri" charset="0"/>
              </a:rPr>
              <a:t>Sender</a:t>
            </a:r>
            <a:endParaRPr lang="en-US" altLang="he-IL" sz="2400" b="1" dirty="0">
              <a:ea typeface="Calibri" charset="0"/>
              <a:cs typeface="Calibri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0025" y="4914710"/>
            <a:ext cx="1275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Receiver</a:t>
            </a:r>
            <a:endParaRPr lang="he-IL" altLang="en-US" sz="2000" b="1" dirty="0">
              <a:ea typeface="Calibri" charset="0"/>
              <a:cs typeface="Calibri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6225" y="4760588"/>
            <a:ext cx="1198563" cy="85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rgbClr val="FF6600"/>
                </a:solidFill>
                <a:ea typeface="Calibri" charset="0"/>
                <a:cs typeface="Calibri" charset="0"/>
              </a:rPr>
              <a:t>Reveal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rgbClr val="FF6600"/>
                </a:solidFill>
                <a:ea typeface="Calibri" charset="0"/>
                <a:cs typeface="Calibri" charset="0"/>
              </a:rPr>
              <a:t>Phase</a:t>
            </a:r>
            <a:endParaRPr lang="en-US" altLang="he-IL" sz="2000" dirty="0">
              <a:solidFill>
                <a:srgbClr val="FF6600"/>
              </a:solidFill>
              <a:ea typeface="Calibri" charset="0"/>
              <a:cs typeface="Calibri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295775" y="1908058"/>
            <a:ext cx="588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endParaRPr lang="en-US" altLang="en-US" sz="3600" b="1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362049" y="4971594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Calibri" charset="0"/>
                <a:cs typeface="Calibri" charset="0"/>
              </a:rPr>
              <a:t>M</a:t>
            </a:r>
            <a:endParaRPr lang="en-US" altLang="en-US" sz="2800" dirty="0">
              <a:ea typeface="Calibri" charset="0"/>
              <a:cs typeface="Calibri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44868" y="1950988"/>
            <a:ext cx="87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ea typeface="Calibri" charset="0"/>
                <a:cs typeface="Calibri" charset="0"/>
              </a:rPr>
              <a:t>C</a:t>
            </a:r>
            <a:r>
              <a:rPr lang="zh-CN" altLang="en-US" sz="3000" dirty="0" smtClean="0"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ea typeface="Calibri" charset="0"/>
                <a:cs typeface="Calibri" charset="0"/>
              </a:rPr>
              <a:t>=</a:t>
            </a:r>
            <a:endParaRPr lang="en-US" sz="3000" dirty="0"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42" y="1842683"/>
            <a:ext cx="1460500" cy="723900"/>
          </a:xfrm>
          <a:prstGeom prst="rect">
            <a:avLst/>
          </a:prstGeom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135905" y="5504912"/>
            <a:ext cx="29718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74749" y="2152194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Calibri" charset="0"/>
                <a:cs typeface="Calibri" charset="0"/>
              </a:rPr>
              <a:t>M</a:t>
            </a:r>
            <a:endParaRPr lang="en-US" altLang="en-US" sz="2800" dirty="0"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052 -0.115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1" grpId="0"/>
      <p:bldP spid="12" grpId="0"/>
      <p:bldP spid="16" grpId="0" animBg="1"/>
      <p:bldP spid="19" grpId="0"/>
      <p:bldP spid="22" grpId="0"/>
      <p:bldP spid="22" grpId="1"/>
      <p:bldP spid="5" grpId="0"/>
      <p:bldP spid="26" grpId="0" animBg="1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latin typeface="+mn-lt"/>
              </a:rPr>
              <a:t>NM-CAD)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dirty="0" smtClean="0"/>
              <a:t>Syntax </a:t>
            </a:r>
            <a:endParaRPr lang="zh-CN" altLang="en-US" dirty="0" smtClean="0"/>
          </a:p>
          <a:p>
            <a:pPr lvl="1"/>
            <a:r>
              <a:rPr lang="en-US" dirty="0" smtClean="0"/>
              <a:t>Associated-data </a:t>
            </a:r>
            <a:r>
              <a:rPr lang="en-US" dirty="0"/>
              <a:t>as an additional input 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 smtClean="0"/>
          </a:p>
          <a:p>
            <a:r>
              <a:rPr lang="en-US" altLang="zh-CN" dirty="0"/>
              <a:t>S</a:t>
            </a:r>
            <a:r>
              <a:rPr lang="en-US" dirty="0" smtClean="0"/>
              <a:t>ecurity </a:t>
            </a:r>
            <a:endParaRPr lang="zh-CN" altLang="en-US" dirty="0"/>
          </a:p>
          <a:p>
            <a:pPr lvl="1"/>
            <a:r>
              <a:rPr lang="en-US" altLang="zh-CN" dirty="0" smtClean="0"/>
              <a:t>Additionally</a:t>
            </a:r>
            <a:r>
              <a:rPr lang="en-US" dirty="0" smtClean="0"/>
              <a:t> </a:t>
            </a:r>
            <a:r>
              <a:rPr lang="en-US" dirty="0"/>
              <a:t>ask for </a:t>
            </a:r>
            <a:r>
              <a:rPr lang="en-US" i="1" dirty="0" smtClean="0"/>
              <a:t>non-malleability </a:t>
            </a:r>
            <a:r>
              <a:rPr lang="en-US" altLang="zh-CN" i="1" dirty="0" err="1" smtClean="0"/>
              <a:t>w.r.t</a:t>
            </a:r>
            <a:r>
              <a:rPr lang="en-US" altLang="zh-CN" i="1" dirty="0" smtClean="0"/>
              <a:t>.</a:t>
            </a:r>
            <a:r>
              <a:rPr lang="en-US" i="1" dirty="0" smtClean="0"/>
              <a:t> opening and associated-data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(NM-OAD)</a:t>
            </a:r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46" y="2821260"/>
            <a:ext cx="1440079" cy="71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6539" y="3218786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41" y="5136995"/>
            <a:ext cx="1440079" cy="7137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22734" y="5545672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317214" y="5564260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21" y="4787595"/>
            <a:ext cx="1440079" cy="7137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84514" y="5196272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2088" y="5214860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2M</a:t>
            </a:r>
            <a:endParaRPr lang="en-US" sz="15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506" y="5787487"/>
            <a:ext cx="1440079" cy="7137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25044" y="6196164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</a:t>
            </a:r>
            <a:r>
              <a:rPr lang="en-US" altLang="zh-CN" sz="1600" dirty="0" smtClean="0"/>
              <a:t>ag’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6430" y="6214752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smtClean="0"/>
              <a:t>M</a:t>
            </a:r>
            <a:endParaRPr lang="en-US" sz="1500" dirty="0"/>
          </a:p>
        </p:txBody>
      </p:sp>
      <p:cxnSp>
        <p:nvCxnSpPr>
          <p:cNvPr id="6" name="Straight Arrow Connector 5"/>
          <p:cNvCxnSpPr>
            <a:stCxn id="26" idx="3"/>
            <a:endCxn id="29" idx="1"/>
          </p:cNvCxnSpPr>
          <p:nvPr/>
        </p:nvCxnSpPr>
        <p:spPr>
          <a:xfrm flipV="1">
            <a:off x="4200520" y="5144484"/>
            <a:ext cx="1321701" cy="349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1"/>
          </p:cNvCxnSpPr>
          <p:nvPr/>
        </p:nvCxnSpPr>
        <p:spPr>
          <a:xfrm>
            <a:off x="4228460" y="5564260"/>
            <a:ext cx="1290046" cy="580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505" y="5134914"/>
            <a:ext cx="309010" cy="3090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05" y="5731814"/>
            <a:ext cx="309010" cy="3090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744" y="3238932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866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30" grpId="0"/>
      <p:bldP spid="31" grpId="0"/>
      <p:bldP spid="33" grpId="0"/>
      <p:bldP spid="34" grpId="0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latin typeface="+mn-lt"/>
              </a:rPr>
              <a:t>NM-CAD)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altLang="zh-CN" dirty="0" smtClean="0"/>
              <a:t>Generality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(adaptive)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one-way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Efficiency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(tag,</a:t>
            </a:r>
            <a:r>
              <a:rPr lang="zh-CN" altLang="en-US" dirty="0" smtClean="0"/>
              <a:t> </a:t>
            </a:r>
            <a:r>
              <a:rPr lang="en-US" altLang="zh-CN" dirty="0" smtClean="0"/>
              <a:t>C) =(tag, H(tag,</a:t>
            </a:r>
            <a:r>
              <a:rPr lang="zh-CN" altLang="en-US" dirty="0" smtClean="0"/>
              <a:t> </a:t>
            </a:r>
            <a:r>
              <a:rPr lang="en-US" altLang="zh-CN" dirty="0" smtClean="0"/>
              <a:t>r,</a:t>
            </a:r>
            <a:r>
              <a:rPr lang="zh-CN" altLang="en-US" dirty="0" smtClean="0"/>
              <a:t> </a:t>
            </a:r>
            <a:r>
              <a:rPr lang="en-US" altLang="zh-CN" dirty="0"/>
              <a:t>M</a:t>
            </a:r>
            <a:r>
              <a:rPr lang="en-US" altLang="zh-CN" dirty="0" smtClean="0"/>
              <a:t>)), where M is the message, C is the commitment, r is a random coin.</a:t>
            </a:r>
            <a:endParaRPr lang="zh-CN" alt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79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First schedule the commitment  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Then schedule the opening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53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78" y="2842594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41" y="1721330"/>
            <a:ext cx="1440079" cy="713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1934" y="2118856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4983" y="2147555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950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3" y="178187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4695" y="4258868"/>
            <a:ext cx="2223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/>
              <a:t>M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3" y="178187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198" y="5430126"/>
            <a:ext cx="547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“Register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UConn”</a:t>
            </a:r>
            <a:endParaRPr lang="zh-CN" altLang="en-US" dirty="0" smtClean="0"/>
          </a:p>
          <a:p>
            <a:r>
              <a:rPr lang="en-US" altLang="zh-CN" dirty="0" smtClean="0"/>
              <a:t>Tag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unique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identifier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4695" y="4258868"/>
            <a:ext cx="2223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/>
              <a:t>M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265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51667" y="3085030"/>
            <a:ext cx="440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Calibri" charset="0"/>
                <a:cs typeface="Calibri" charset="0"/>
              </a:rPr>
              <a:t>Agree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on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a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number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to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endParaRPr lang="en-US" dirty="0"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75" y="3125110"/>
            <a:ext cx="882616" cy="44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8334" y="3314972"/>
            <a:ext cx="222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99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14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92" y="3797769"/>
            <a:ext cx="882616" cy="44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4541" y="3978650"/>
            <a:ext cx="222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82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3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5084" y="3952571"/>
            <a:ext cx="30971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700" dirty="0" smtClean="0"/>
              <a:t>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656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00331" y="3085030"/>
            <a:ext cx="679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Calibri" charset="0"/>
                <a:cs typeface="Calibri" charset="0"/>
              </a:rPr>
              <a:t>Assign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the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same</a:t>
            </a:r>
            <a:r>
              <a:rPr lang="zh-CN" altLang="en-US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number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to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the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opening</a:t>
            </a:r>
            <a:endParaRPr lang="en-US" dirty="0"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2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</a:t>
            </a:r>
            <a:r>
              <a:rPr kumimoji="1" lang="zh-CN" altLang="en-US" dirty="0"/>
              <a:t> </a:t>
            </a:r>
            <a:r>
              <a:rPr kumimoji="1" lang="en-US" altLang="zh-CN" dirty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r>
              <a:rPr kumimoji="1" lang="en-US" altLang="zh-CN" dirty="0"/>
              <a:t>Above,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Gracious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Execution!</a:t>
            </a:r>
          </a:p>
          <a:p>
            <a:pPr lvl="1"/>
            <a:r>
              <a:rPr kumimoji="1" lang="en-US" altLang="zh-CN" dirty="0" smtClean="0"/>
              <a:t>Without failures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 attacks</a:t>
            </a:r>
          </a:p>
          <a:p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Could Go 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Attacks? </a:t>
            </a:r>
            <a:endParaRPr kumimoji="1" lang="zh-CN" alt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lients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May fail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opening to replicas.</a:t>
            </a:r>
          </a:p>
          <a:p>
            <a:endParaRPr kumimoji="1" lang="en-US" dirty="0"/>
          </a:p>
          <a:p>
            <a:endParaRPr kumimoji="1" lang="en-US" dirty="0" smtClean="0"/>
          </a:p>
          <a:p>
            <a:r>
              <a:rPr kumimoji="1" lang="en-US" dirty="0" smtClean="0"/>
              <a:t>Malicious replicas</a:t>
            </a:r>
          </a:p>
          <a:p>
            <a:pPr lvl="1"/>
            <a:r>
              <a:rPr kumimoji="1" lang="en-US" dirty="0" smtClean="0"/>
              <a:t>May delay/drop opening</a:t>
            </a:r>
            <a:r>
              <a:rPr kumimoji="1" lang="en-US" altLang="zh-CN" dirty="0" smtClean="0"/>
              <a:t>.</a:t>
            </a:r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89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1) 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lients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</a:t>
            </a:r>
            <a:r>
              <a:rPr kumimoji="1" lang="en-US" altLang="zh-CN" dirty="0" smtClean="0"/>
              <a:t>ail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opening?</a:t>
            </a:r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3979211"/>
            <a:ext cx="309010" cy="30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3984467"/>
            <a:ext cx="309010" cy="309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3979214"/>
            <a:ext cx="309010" cy="309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9040761" cy="797806"/>
          </a:xfrm>
        </p:spPr>
        <p:txBody>
          <a:bodyPr/>
          <a:lstStyle/>
          <a:p>
            <a:r>
              <a:rPr kumimoji="1" lang="zh-CN" altLang="en-US" dirty="0" smtClean="0"/>
              <a:t>☛ </a:t>
            </a:r>
            <a:r>
              <a:rPr kumimoji="1" lang="en-US" altLang="zh-CN" dirty="0" smtClean="0"/>
              <a:t>Cleaning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Committed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Unopened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05130" y="3085031"/>
            <a:ext cx="573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cleaned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2) </a:t>
            </a:r>
            <a:r>
              <a:rPr kumimoji="1" lang="en-US" altLang="zh-CN" dirty="0"/>
              <a:t>Malicious Replicas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Drop/Delay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endParaRPr lang="zh-CN" altLang="en-US" dirty="0"/>
          </a:p>
          <a:p>
            <a:pPr lvl="1"/>
            <a:r>
              <a:rPr lang="en-US" altLang="zh-CN" dirty="0" err="1"/>
              <a:t>s</a:t>
            </a:r>
            <a:r>
              <a:rPr lang="en-US" altLang="zh-CN" dirty="0" err="1" smtClean="0"/>
              <a:t>.t.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en-US" dirty="0" smtClean="0"/>
              <a:t>he requests</a:t>
            </a:r>
            <a:r>
              <a:rPr lang="zh-CN" altLang="en-US" dirty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being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incorrectly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cleaned.</a:t>
            </a:r>
            <a:endParaRPr lang="en-US" dirty="0"/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zh-CN" altLang="en-US" dirty="0" smtClean="0"/>
              <a:t>☛ </a:t>
            </a:r>
            <a:r>
              <a:rPr lang="en-US" altLang="zh-CN" dirty="0"/>
              <a:t>Fair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/>
            </a:r>
            <a:br>
              <a:rPr lang="zh-CN" altLang="en-US" dirty="0"/>
            </a:br>
            <a:endParaRPr kumimoji="1" lang="zh-CN" altLang="en-US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Fair</a:t>
            </a:r>
            <a:r>
              <a:rPr lang="zh-CN" altLang="en-US" dirty="0" smtClean="0"/>
              <a:t> </a:t>
            </a:r>
            <a:r>
              <a:rPr lang="en-US" altLang="zh-CN" dirty="0" smtClean="0"/>
              <a:t>BFT</a:t>
            </a:r>
            <a:endParaRPr lang="zh-CN" altLang="en-US" dirty="0" smtClean="0"/>
          </a:p>
          <a:p>
            <a:pPr lvl="1"/>
            <a:r>
              <a:rPr lang="en-US" dirty="0"/>
              <a:t>prevents the BFT service from unfairly delaying or dropping some clients’ requests but not </a:t>
            </a:r>
            <a:r>
              <a:rPr lang="en-US" dirty="0" smtClean="0"/>
              <a:t>other</a:t>
            </a:r>
            <a:r>
              <a:rPr lang="en-US" altLang="zh-CN" dirty="0" smtClean="0"/>
              <a:t>s.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1949378" y="3120712"/>
            <a:ext cx="44246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Levitt,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1944124" y="2747595"/>
            <a:ext cx="494015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smtClean="0"/>
              <a:t>Clement</a:t>
            </a:r>
            <a:r>
              <a:rPr lang="en-US" sz="1600" dirty="0"/>
              <a:t>, </a:t>
            </a:r>
            <a:r>
              <a:rPr lang="en-US" sz="1600" dirty="0" smtClean="0"/>
              <a:t>Wong</a:t>
            </a:r>
            <a:r>
              <a:rPr lang="en-US" sz="1600" dirty="0"/>
              <a:t>, </a:t>
            </a:r>
            <a:r>
              <a:rPr lang="en-US" sz="1600" dirty="0" err="1" smtClean="0"/>
              <a:t>Alvisi</a:t>
            </a:r>
            <a:r>
              <a:rPr lang="en-US" sz="1600" dirty="0"/>
              <a:t>, </a:t>
            </a:r>
            <a:r>
              <a:rPr lang="en-US" sz="1600" dirty="0" err="1" smtClean="0"/>
              <a:t>Dahlin</a:t>
            </a:r>
            <a:r>
              <a:rPr lang="en-US" sz="1600" dirty="0"/>
              <a:t>, and </a:t>
            </a:r>
            <a:r>
              <a:rPr lang="en-US" sz="1600" dirty="0" err="1" smtClean="0"/>
              <a:t>Marchetti</a:t>
            </a:r>
            <a:r>
              <a:rPr lang="en-US" altLang="zh-CN" sz="1600" dirty="0"/>
              <a:t>,</a:t>
            </a:r>
            <a:r>
              <a:rPr lang="en-US" sz="1600" dirty="0" smtClean="0"/>
              <a:t> NSDI 2009</a:t>
            </a:r>
            <a:r>
              <a:rPr lang="en-US" altLang="zh-CN" sz="16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en-US" altLang="zh-CN" sz="1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CP1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Security (Just Some Intuition)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8848165" cy="4501445"/>
          </a:xfrm>
        </p:spPr>
        <p:txBody>
          <a:bodyPr/>
          <a:lstStyle/>
          <a:p>
            <a:r>
              <a:rPr lang="en-US" altLang="zh-CN" dirty="0" smtClean="0"/>
              <a:t>Non-malleable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commitment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wrt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associated-data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/>
              <a:t>h</a:t>
            </a:r>
            <a:r>
              <a:rPr lang="en-US" altLang="zh-CN" dirty="0" smtClean="0"/>
              <a:t>iding?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inding?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/>
              <a:t>n</a:t>
            </a:r>
            <a:r>
              <a:rPr lang="en-US" altLang="zh-CN" dirty="0" smtClean="0"/>
              <a:t>on-malleable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wrt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opening?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Why</a:t>
            </a:r>
            <a:r>
              <a:rPr lang="zh-CN" altLang="en-US" dirty="0" smtClean="0"/>
              <a:t> </a:t>
            </a:r>
            <a:r>
              <a:rPr lang="en-US" altLang="zh-CN" dirty="0"/>
              <a:t>n</a:t>
            </a:r>
            <a:r>
              <a:rPr lang="en-US" altLang="zh-CN" dirty="0" smtClean="0"/>
              <a:t>on-malleable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wrt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associated</a:t>
            </a:r>
            <a:r>
              <a:rPr lang="en-US" altLang="zh-CN" dirty="0"/>
              <a:t>-</a:t>
            </a:r>
            <a:r>
              <a:rPr lang="en-US" altLang="zh-CN" dirty="0" smtClean="0"/>
              <a:t>data?</a:t>
            </a:r>
            <a:endParaRPr lang="zh-CN" altLang="en-US" dirty="0" smtClean="0"/>
          </a:p>
          <a:p>
            <a:r>
              <a:rPr lang="en-US" altLang="zh-CN" dirty="0"/>
              <a:t>C</a:t>
            </a:r>
            <a:r>
              <a:rPr lang="en-US" altLang="zh-CN" dirty="0" smtClean="0"/>
              <a:t>leaning and fairness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91652" y="2272553"/>
            <a:ext cx="144007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Causality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4052" y="2814916"/>
            <a:ext cx="128767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Integrity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9673" y="3339349"/>
            <a:ext cx="144007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Causality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86810" y="3841371"/>
            <a:ext cx="144007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nstances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5280" y="4352357"/>
            <a:ext cx="300019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Causality and </a:t>
            </a:r>
            <a:r>
              <a:rPr lang="en-US" altLang="zh-CN" dirty="0" err="1"/>
              <a:t>l</a:t>
            </a:r>
            <a:r>
              <a:rPr lang="en-US" altLang="zh-CN" dirty="0" err="1" smtClean="0"/>
              <a:t>iveness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Another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Handling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semi-honest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clients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Byzantine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replicas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(as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protocols)</a:t>
            </a:r>
            <a:endParaRPr kumimoji="1" lang="zh-CN" altLang="en-US" dirty="0"/>
          </a:p>
          <a:p>
            <a:r>
              <a:rPr kumimoji="1" lang="en-US" altLang="zh-CN" dirty="0" smtClean="0"/>
              <a:t>Novel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synchronous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robust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(ARSS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instantiations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sharing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0000"/>
                </a:solidFill>
              </a:rPr>
              <a:t>CP2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secure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0000"/>
                </a:solidFill>
              </a:rPr>
              <a:t>CP3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Implementation and 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15 virtual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(5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nodes)</a:t>
            </a:r>
          </a:p>
          <a:p>
            <a:r>
              <a:rPr lang="en-US" altLang="zh-CN" dirty="0"/>
              <a:t>LAN: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MB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0.1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r>
              <a:rPr lang="en-US" altLang="zh-CN" dirty="0"/>
              <a:t>WAN: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MB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120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 smtClean="0"/>
              <a:t>latency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96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Latency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</a:t>
            </a:r>
            <a:r>
              <a:rPr kumimoji="1" lang="en-US" altLang="zh-CN" dirty="0" smtClean="0"/>
              <a:t>)</a:t>
            </a:r>
          </a:p>
          <a:p>
            <a:endParaRPr kumimoji="1" lang="en-US" dirty="0"/>
          </a:p>
          <a:p>
            <a:endParaRPr kumimoji="1" lang="en-US" dirty="0" smtClean="0"/>
          </a:p>
          <a:p>
            <a:endParaRPr kumimoji="1" lang="en-US" dirty="0"/>
          </a:p>
          <a:p>
            <a:r>
              <a:rPr lang="en-US" altLang="zh-CN" dirty="0" smtClean="0"/>
              <a:t>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ms</a:t>
            </a:r>
            <a:r>
              <a:rPr lang="en-US" altLang="zh-CN" dirty="0" smtClean="0"/>
              <a:t>)</a:t>
            </a:r>
            <a:endParaRPr kumimoji="1" lang="en-US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77" y="1736543"/>
            <a:ext cx="3845232" cy="1734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97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88" y="3994521"/>
            <a:ext cx="4486913" cy="1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Throughput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98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55" y="2253013"/>
            <a:ext cx="4159084" cy="352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624"/>
            <a:ext cx="4336026" cy="3520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1536" y="1843549"/>
            <a:ext cx="81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LAN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97442" y="1848465"/>
            <a:ext cx="10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Scalability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LAN)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4" y="1915669"/>
            <a:ext cx="6004289" cy="4002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99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62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99656" y="3326297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14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Improving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mplification</a:t>
            </a:r>
            <a:endParaRPr kumimoji="1" lang="zh-CN" altLang="en-US" dirty="0" smtClean="0"/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562109" y="6428507"/>
            <a:ext cx="58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100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2902293"/>
            <a:ext cx="7414727" cy="365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9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Free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amplification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1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562109" y="6428507"/>
            <a:ext cx="58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101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2902293"/>
            <a:ext cx="7414727" cy="365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9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61" y="4136496"/>
            <a:ext cx="1363156" cy="478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4131698"/>
            <a:ext cx="1473200" cy="427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029" y="4080503"/>
            <a:ext cx="3177971" cy="4403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Free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r>
              <a:rPr kumimoji="1" lang="en-US" altLang="zh-CN" dirty="0" smtClean="0">
                <a:solidFill>
                  <a:srgbClr val="FF0000"/>
                </a:solidFill>
              </a:rPr>
              <a:t>mplification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1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562109" y="6428507"/>
            <a:ext cx="58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102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amplification</a:t>
            </a:r>
            <a:endParaRPr kumimoji="1" lang="zh-CN" altLang="en-US" dirty="0" smtClean="0"/>
          </a:p>
          <a:p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dirty="0" smtClean="0">
                <a:solidFill>
                  <a:srgbClr val="FF0000"/>
                </a:solidFill>
              </a:rPr>
              <a:t>rdering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tentative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requests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17" y="2897104"/>
            <a:ext cx="4450977" cy="3736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2109" y="6428507"/>
            <a:ext cx="58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103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62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99656" y="3326297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8562109" y="6428507"/>
            <a:ext cx="45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bin_Zhang_UCo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Haibin_Zhang_UConn</Template>
  <TotalTime>72314</TotalTime>
  <Words>2428</Words>
  <Application>Microsoft Macintosh PowerPoint</Application>
  <PresentationFormat>On-screen Show (4:3)</PresentationFormat>
  <Paragraphs>772</Paragraphs>
  <Slides>83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Calibri</vt:lpstr>
      <vt:lpstr>Times New Roman</vt:lpstr>
      <vt:lpstr>Verdana</vt:lpstr>
      <vt:lpstr>ヒラギノ角ゴ Pro W3</vt:lpstr>
      <vt:lpstr>宋体</vt:lpstr>
      <vt:lpstr>Arial</vt:lpstr>
      <vt:lpstr>Haibin_Zhang_UConn</vt:lpstr>
      <vt:lpstr>PowerPoint Presentation</vt:lpstr>
      <vt:lpstr>PowerPoint Presentation</vt:lpstr>
      <vt:lpstr>What’s an Ideal Security Service? </vt:lpstr>
      <vt:lpstr>Three “Most” Important Security Goals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Total Order Using Sequence Number</vt:lpstr>
      <vt:lpstr>Total Order Using Sequence Number</vt:lpstr>
      <vt:lpstr>This Talk </vt:lpstr>
      <vt:lpstr>Part I: Confidential BFT</vt:lpstr>
      <vt:lpstr>Single-Server Solutions Cannot Be Extended</vt:lpstr>
      <vt:lpstr>The Other Direction</vt:lpstr>
      <vt:lpstr>The Other Direction</vt:lpstr>
      <vt:lpstr>Hard to Achieve Confidentiality in BFT</vt:lpstr>
      <vt:lpstr>The Idea of YMYAD</vt:lpstr>
      <vt:lpstr>The Idea of YMYAD</vt:lpstr>
      <vt:lpstr>Separating AC from EC</vt:lpstr>
      <vt:lpstr>Further Introducing Distributed Firewall</vt:lpstr>
      <vt:lpstr>Attacking and Improving YMVAD</vt:lpstr>
      <vt:lpstr>Evaluation</vt:lpstr>
      <vt:lpstr>Part II: Secure Causal BFT</vt:lpstr>
      <vt:lpstr>Secure Causal BFT Overview</vt:lpstr>
      <vt:lpstr>Reliable Broadcast</vt:lpstr>
      <vt:lpstr>(Recall) Total Order</vt:lpstr>
      <vt:lpstr>(Recall) Total Order</vt:lpstr>
      <vt:lpstr>Atomic Broadcast</vt:lpstr>
      <vt:lpstr>Causal Order</vt:lpstr>
      <vt:lpstr>Causal Order</vt:lpstr>
      <vt:lpstr>Causal Order</vt:lpstr>
      <vt:lpstr>Causal Order        Total Order</vt:lpstr>
      <vt:lpstr>Total Order         Causal Order</vt:lpstr>
      <vt:lpstr>Total Order   +   Causal Order</vt:lpstr>
      <vt:lpstr>Crash Failure Model</vt:lpstr>
      <vt:lpstr>Byzantine Failure Model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Another Example—Trading Service</vt:lpstr>
      <vt:lpstr>Secure Causal BFT</vt:lpstr>
      <vt:lpstr>CP0—Using Threshold Encryption</vt:lpstr>
      <vt:lpstr>CP0—Using Threshold Encryption</vt:lpstr>
      <vt:lpstr>CP0—Using Threshold Encryption</vt:lpstr>
      <vt:lpstr>CP0—Using Threshold Encryption</vt:lpstr>
      <vt:lpstr>A New Look </vt:lpstr>
      <vt:lpstr>Our Protocol Uses Commitment Scheme</vt:lpstr>
      <vt:lpstr>Non-malleable commitment with associated-data (NM-CAD)</vt:lpstr>
      <vt:lpstr>Non-malleable commitment with associated-data (NM-CAD)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What Could Go Wrong Under Attacks? </vt:lpstr>
      <vt:lpstr>1) Malicious clients  </vt:lpstr>
      <vt:lpstr>☛ Cleaning Committed but Unopened Requests</vt:lpstr>
      <vt:lpstr>2) Malicious Replicas</vt:lpstr>
      <vt:lpstr>☛ Fair BFT </vt:lpstr>
      <vt:lpstr>CP1 Security (Just Some Intuition)</vt:lpstr>
      <vt:lpstr>Another Framework</vt:lpstr>
      <vt:lpstr>Implementation and Evaluation</vt:lpstr>
      <vt:lpstr>Evaluation</vt:lpstr>
      <vt:lpstr>Evaluation</vt:lpstr>
      <vt:lpstr>Evaluation</vt:lpstr>
      <vt:lpstr>Improving Failures Scenarios</vt:lpstr>
      <vt:lpstr>Improving Failures Scenarios</vt:lpstr>
      <vt:lpstr>Improving Failures Scenarios</vt:lpstr>
      <vt:lpstr>Improving Failures Scenarios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Broeils-Norwood</dc:creator>
  <cp:lastModifiedBy>Haibin Zhang</cp:lastModifiedBy>
  <cp:revision>2192</cp:revision>
  <cp:lastPrinted>2015-10-24T20:36:08Z</cp:lastPrinted>
  <dcterms:created xsi:type="dcterms:W3CDTF">2011-01-11T16:24:29Z</dcterms:created>
  <dcterms:modified xsi:type="dcterms:W3CDTF">2017-11-19T15:19:04Z</dcterms:modified>
</cp:coreProperties>
</file>