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551" r:id="rId3"/>
    <p:sldId id="552" r:id="rId4"/>
    <p:sldId id="553" r:id="rId5"/>
    <p:sldId id="554" r:id="rId6"/>
    <p:sldId id="557" r:id="rId7"/>
    <p:sldId id="562" r:id="rId8"/>
    <p:sldId id="563" r:id="rId9"/>
    <p:sldId id="564" r:id="rId10"/>
    <p:sldId id="500" r:id="rId11"/>
    <p:sldId id="501" r:id="rId12"/>
    <p:sldId id="565" r:id="rId13"/>
    <p:sldId id="503" r:id="rId14"/>
    <p:sldId id="504" r:id="rId15"/>
    <p:sldId id="505" r:id="rId16"/>
    <p:sldId id="506" r:id="rId17"/>
    <p:sldId id="513" r:id="rId18"/>
    <p:sldId id="507" r:id="rId19"/>
    <p:sldId id="566" r:id="rId20"/>
    <p:sldId id="567" r:id="rId21"/>
    <p:sldId id="572" r:id="rId22"/>
    <p:sldId id="573" r:id="rId23"/>
    <p:sldId id="574" r:id="rId24"/>
    <p:sldId id="575" r:id="rId25"/>
    <p:sldId id="576" r:id="rId26"/>
    <p:sldId id="577" r:id="rId27"/>
    <p:sldId id="578" r:id="rId28"/>
    <p:sldId id="579" r:id="rId29"/>
    <p:sldId id="580" r:id="rId30"/>
    <p:sldId id="581" r:id="rId31"/>
    <p:sldId id="589" r:id="rId32"/>
    <p:sldId id="590" r:id="rId33"/>
    <p:sldId id="592" r:id="rId34"/>
    <p:sldId id="593" r:id="rId35"/>
    <p:sldId id="594" r:id="rId36"/>
    <p:sldId id="5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44"/>
    <p:restoredTop sz="93632"/>
  </p:normalViewPr>
  <p:slideViewPr>
    <p:cSldViewPr>
      <p:cViewPr varScale="1">
        <p:scale>
          <a:sx n="66" d="100"/>
          <a:sy n="66" d="100"/>
        </p:scale>
        <p:origin x="13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1B1C1-4018-4783-B9D9-7FBE5892ED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51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42AE6-878C-46A5-A432-87C112332D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9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2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3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Blockchains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571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CPA-security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428" y="3998893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2590800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505200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4393288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564406" y="4114800"/>
            <a:ext cx="2083794" cy="1447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78806" y="4343400"/>
            <a:ext cx="5934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</a:t>
            </a:r>
            <a:r>
              <a:rPr lang="en-US" sz="2800" baseline="-25000" dirty="0"/>
              <a:t>2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" y="4429780"/>
            <a:ext cx="22284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</a:t>
            </a:r>
            <a:r>
              <a:rPr lang="en-US" sz="2800" baseline="-25000" dirty="0"/>
              <a:t>2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341585" y="275338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1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2590800" y="3334982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341585" y="2743200"/>
            <a:ext cx="5352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/>
              <a:t>2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16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5" grpId="0"/>
      <p:bldP spid="11" grpId="0" animBg="1"/>
      <p:bldP spid="11" grpId="1" animBg="1"/>
      <p:bldP spid="4" grpId="0"/>
      <p:bldP spid="4" grpId="1"/>
      <p:bldP spid="15" grpId="0"/>
      <p:bldP spid="15" grpId="1"/>
      <p:bldP spid="17" grpId="0"/>
      <p:bldP spid="17" grpId="1"/>
      <p:bldP spid="18" grpId="0"/>
      <p:bldP spid="18" grpId="1"/>
      <p:bldP spid="19" grpId="0"/>
      <p:bldP spid="19" grpId="1"/>
      <p:bldP spid="22" grpId="0" animBg="1"/>
      <p:bldP spid="22" grpId="1" animBg="1"/>
      <p:bldP spid="23" grpId="0"/>
      <p:bldP spid="2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threat model too strong?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practice, there are many ways an attacker can </a:t>
            </a:r>
            <a:r>
              <a:rPr lang="en-US" i="1" dirty="0" smtClean="0"/>
              <a:t>influence</a:t>
            </a:r>
            <a:r>
              <a:rPr lang="en-US" dirty="0" smtClean="0"/>
              <a:t> what gets encrypted</a:t>
            </a:r>
          </a:p>
          <a:p>
            <a:pPr lvl="1"/>
            <a:r>
              <a:rPr lang="en-US" dirty="0" smtClean="0"/>
              <a:t>Not clear how best to model</a:t>
            </a:r>
          </a:p>
          <a:p>
            <a:pPr lvl="1"/>
            <a:r>
              <a:rPr lang="en-US" dirty="0" smtClean="0"/>
              <a:t>Chosen-plaintext attacks encompass any such influence</a:t>
            </a:r>
          </a:p>
          <a:p>
            <a:pPr lvl="1"/>
            <a:endParaRPr lang="en-US" dirty="0"/>
          </a:p>
          <a:p>
            <a:r>
              <a:rPr lang="en-US" dirty="0" smtClean="0"/>
              <a:t>Moreover, in some cases an attacker may have significant control over what gets encrypted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“Midway”</a:t>
            </a:r>
            <a:endParaRPr lang="en-US" dirty="0"/>
          </a:p>
        </p:txBody>
      </p:sp>
      <p:sp>
        <p:nvSpPr>
          <p:cNvPr id="4" name="AutoShape 2" descr="http://upload.wikimedia.org/wikipedia/commons/a/a4/Flag_of_the_United_States.svg"/>
          <p:cNvSpPr>
            <a:spLocks noChangeAspect="1" noChangeArrowheads="1"/>
          </p:cNvSpPr>
          <p:nvPr/>
        </p:nvSpPr>
        <p:spPr bwMode="auto">
          <a:xfrm>
            <a:off x="155575" y="-1676400"/>
            <a:ext cx="66579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upload.wikimedia.org/wikipedia/commons/a/a4/Flag_of_the_United_States.svg"/>
          <p:cNvSpPr>
            <a:spLocks noChangeAspect="1" noChangeArrowheads="1"/>
          </p:cNvSpPr>
          <p:nvPr/>
        </p:nvSpPr>
        <p:spPr bwMode="auto">
          <a:xfrm>
            <a:off x="307975" y="-1524000"/>
            <a:ext cx="665797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United States, Flag, National Flag, Nation, Count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287" y="4419599"/>
            <a:ext cx="1488226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encrypted-tbn1.gstatic.com/images?q=tbn:ANd9GcQqmm2R70wOZrWsAdTLWj2uH_fLc-GiT7pp85BTuok5lssQDxb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38" y="4343400"/>
            <a:ext cx="1523998" cy="11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ile:Flag of Japan (with border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4689"/>
            <a:ext cx="1524000" cy="10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ile:US Navy 111120-N-RU841-414 The multi-purpose amphibious assault ship USS Essex (LHD 2) leads a formation of U.S. and Indonesian navy ship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4688"/>
            <a:ext cx="1558119" cy="1112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2794832" y="2332371"/>
            <a:ext cx="335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1838980"/>
            <a:ext cx="2502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Will attack AF …</a:t>
            </a:r>
            <a:endParaRPr lang="en-US" sz="28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90800" y="4876801"/>
            <a:ext cx="370923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5486401"/>
            <a:ext cx="1978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Midway Island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2438400" y="4353581"/>
            <a:ext cx="3954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Help! Fresh water needed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43200" y="2322191"/>
            <a:ext cx="335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19400" y="1838980"/>
            <a:ext cx="3259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AF is short of water…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993163" y="6412468"/>
            <a:ext cx="5998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more details, see: http://www.navy.mil/midway/how.html</a:t>
            </a:r>
          </a:p>
        </p:txBody>
      </p:sp>
    </p:spTree>
    <p:extLst>
      <p:ext uri="{BB962C8B-B14F-4D97-AF65-F5344CB8AC3E}">
        <p14:creationId xmlns:p14="http://schemas.microsoft.com/office/powerpoint/2010/main" val="132236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8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PrivKCPA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k  Gen(1</a:t>
            </a:r>
            <a:r>
              <a:rPr lang="en-US" baseline="30000" dirty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interacts with an </a:t>
            </a:r>
            <a:r>
              <a:rPr lang="en-US" i="1" dirty="0" smtClean="0">
                <a:sym typeface="Symbol"/>
              </a:rPr>
              <a:t>encryption oracle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(·), and then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of the same length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b  {0,1}, 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),    give c to 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can continue to interact with </a:t>
            </a:r>
            <a:r>
              <a:rPr lang="en-US" dirty="0" err="1">
                <a:sym typeface="Symbol"/>
              </a:rPr>
              <a:t>Enc</a:t>
            </a:r>
            <a:r>
              <a:rPr lang="en-US" baseline="-25000" dirty="0" err="1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b’;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8464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 against chosen-plaintext attacks (CPA-secure)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PrivKCPA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½ + (n)</a:t>
            </a:r>
          </a:p>
        </p:txBody>
      </p:sp>
    </p:spTree>
    <p:extLst>
      <p:ext uri="{BB962C8B-B14F-4D97-AF65-F5344CB8AC3E}">
        <p14:creationId xmlns:p14="http://schemas.microsoft.com/office/powerpoint/2010/main" val="164744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Has to be Randomized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/>
          </a:p>
          <a:p>
            <a:r>
              <a:rPr lang="en-US" dirty="0" smtClean="0"/>
              <a:t>This attack is easy if encryption is deterministic</a:t>
            </a:r>
          </a:p>
          <a:p>
            <a:pPr lvl="1"/>
            <a:r>
              <a:rPr lang="en-US" dirty="0"/>
              <a:t>Moral: randomized </a:t>
            </a:r>
            <a:r>
              <a:rPr lang="en-US" dirty="0" smtClean="0"/>
              <a:t>encryption must be </a:t>
            </a:r>
            <a:r>
              <a:rPr lang="en-US" dirty="0"/>
              <a:t>used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9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Randomized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issue is </a:t>
            </a:r>
            <a:r>
              <a:rPr lang="en-US" i="1" dirty="0" smtClean="0"/>
              <a:t>not </a:t>
            </a:r>
            <a:r>
              <a:rPr lang="en-US" dirty="0" smtClean="0"/>
              <a:t>an artifact of our definition</a:t>
            </a:r>
          </a:p>
          <a:p>
            <a:pPr lvl="1"/>
            <a:r>
              <a:rPr lang="en-US" dirty="0" smtClean="0"/>
              <a:t>It really is a problem if an attacker can tell when the same message is encrypted twice</a:t>
            </a:r>
          </a:p>
        </p:txBody>
      </p:sp>
    </p:spTree>
    <p:extLst>
      <p:ext uri="{BB962C8B-B14F-4D97-AF65-F5344CB8AC3E}">
        <p14:creationId xmlns:p14="http://schemas.microsoft.com/office/powerpoint/2010/main" val="28927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Pseudorandom functions</a:t>
            </a:r>
          </a:p>
          <a:p>
            <a:r>
              <a:rPr lang="en-US" sz="4000" dirty="0" smtClean="0">
                <a:solidFill>
                  <a:schemeClr val="tx1"/>
                </a:solidFill>
              </a:rPr>
              <a:t>(AES)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functions (AES)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Informally, a pseudorandom function “looks like” a random (i.e., uniform) function</a:t>
            </a:r>
          </a:p>
          <a:p>
            <a:endParaRPr lang="en-US" dirty="0"/>
          </a:p>
          <a:p>
            <a:r>
              <a:rPr lang="en-US" dirty="0" smtClean="0"/>
              <a:t>Deterministic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963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CBC-mode encryption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143000" y="2225398"/>
            <a:ext cx="4780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IV</a:t>
            </a:r>
            <a:endParaRPr lang="en-US" altLang="en-US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2708930"/>
            <a:ext cx="0" cy="27876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4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Cryptography (historically)</a:t>
            </a:r>
            <a:endParaRPr lang="en-US" altLang="en-US" dirty="0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/>
              <a:t>     “…the art of writing or solving codes…”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Historically</a:t>
            </a:r>
            <a:r>
              <a:rPr lang="en-US" altLang="en-US" dirty="0"/>
              <a:t>, cryptography </a:t>
            </a:r>
            <a:r>
              <a:rPr lang="en-US" altLang="en-US" dirty="0" smtClean="0"/>
              <a:t>focused exclusively on ensuring </a:t>
            </a:r>
            <a:r>
              <a:rPr lang="en-US" altLang="en-US" i="1" dirty="0" smtClean="0"/>
              <a:t>private communication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r>
              <a:rPr lang="en-US" altLang="en-US" dirty="0" smtClean="0"/>
              <a:t>between two parties sharing secret information in advance (using “codes” aka</a:t>
            </a:r>
            <a:br>
              <a:rPr lang="en-US" altLang="en-US" dirty="0" smtClean="0"/>
            </a:br>
            <a:r>
              <a:rPr lang="en-US" altLang="en-US" i="1" dirty="0" smtClean="0"/>
              <a:t>private-key encryption</a:t>
            </a:r>
            <a:r>
              <a:rPr lang="en-US" altLang="en-US" dirty="0" smtClean="0"/>
              <a:t>)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93708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CBC-mode decryption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3622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28110" y="347093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F</a:t>
            </a:r>
            <a:r>
              <a:rPr lang="en-US" altLang="en-US" sz="2800" baseline="30000" dirty="0" smtClean="0">
                <a:latin typeface="+mn-lt"/>
              </a:rPr>
              <a:t>-1</a:t>
            </a:r>
            <a:r>
              <a:rPr lang="en-US" altLang="en-US" sz="2800" baseline="-25000" dirty="0" smtClean="0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6" name="Straight Arrow Connector 16"/>
          <p:cNvCxnSpPr>
            <a:cxnSpLocks noChangeShapeType="1"/>
          </p:cNvCxnSpPr>
          <p:nvPr/>
        </p:nvCxnSpPr>
        <p:spPr bwMode="auto">
          <a:xfrm>
            <a:off x="2857500" y="420276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25607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3" name="Straight Arrow Connector 51"/>
          <p:cNvCxnSpPr>
            <a:cxnSpLocks noChangeShapeType="1"/>
          </p:cNvCxnSpPr>
          <p:nvPr/>
        </p:nvCxnSpPr>
        <p:spPr bwMode="auto">
          <a:xfrm>
            <a:off x="1390829" y="4491038"/>
            <a:ext cx="0" cy="100554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Box 55"/>
          <p:cNvSpPr txBox="1">
            <a:spLocks noChangeArrowheads="1"/>
          </p:cNvSpPr>
          <p:nvPr/>
        </p:nvSpPr>
        <p:spPr bwMode="auto">
          <a:xfrm>
            <a:off x="1201924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0</a:t>
            </a:r>
            <a:endParaRPr lang="en-US" altLang="en-US" sz="2800" dirty="0">
              <a:latin typeface="+mn-lt"/>
            </a:endParaRPr>
          </a:p>
        </p:txBody>
      </p:sp>
      <p:sp>
        <p:nvSpPr>
          <p:cNvPr id="35" name="TextBox 56"/>
          <p:cNvSpPr txBox="1">
            <a:spLocks noChangeArrowheads="1"/>
          </p:cNvSpPr>
          <p:nvPr/>
        </p:nvSpPr>
        <p:spPr bwMode="auto">
          <a:xfrm>
            <a:off x="2667000" y="542038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c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9" name="Straight Arrow Connector 16"/>
          <p:cNvCxnSpPr>
            <a:cxnSpLocks noChangeShapeType="1"/>
          </p:cNvCxnSpPr>
          <p:nvPr/>
        </p:nvCxnSpPr>
        <p:spPr bwMode="auto">
          <a:xfrm>
            <a:off x="28575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24"/>
          <p:cNvSpPr txBox="1">
            <a:spLocks noChangeArrowheads="1"/>
          </p:cNvSpPr>
          <p:nvPr/>
        </p:nvSpPr>
        <p:spPr bwMode="auto">
          <a:xfrm>
            <a:off x="26471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42" name="Straight Arrow Connector 35"/>
          <p:cNvCxnSpPr>
            <a:cxnSpLocks noChangeShapeType="1"/>
          </p:cNvCxnSpPr>
          <p:nvPr/>
        </p:nvCxnSpPr>
        <p:spPr bwMode="auto">
          <a:xfrm>
            <a:off x="28575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1390829" y="4501218"/>
            <a:ext cx="668158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058986" y="254938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058986" y="254938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ounded Rectangle 55"/>
          <p:cNvSpPr>
            <a:spLocks noChangeArrowheads="1"/>
          </p:cNvSpPr>
          <p:nvPr/>
        </p:nvSpPr>
        <p:spPr bwMode="auto">
          <a:xfrm>
            <a:off x="3962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228310" y="346075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F</a:t>
            </a:r>
            <a:r>
              <a:rPr lang="en-US" altLang="en-US" sz="2800" baseline="30000" dirty="0" smtClean="0">
                <a:latin typeface="+mn-lt"/>
              </a:rPr>
              <a:t>-1</a:t>
            </a:r>
            <a:r>
              <a:rPr lang="en-US" altLang="en-US" sz="2800" baseline="-25000" dirty="0" smtClean="0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58" name="Straight Arrow Connector 16"/>
          <p:cNvCxnSpPr>
            <a:cxnSpLocks noChangeShapeType="1"/>
          </p:cNvCxnSpPr>
          <p:nvPr/>
        </p:nvCxnSpPr>
        <p:spPr bwMode="auto">
          <a:xfrm>
            <a:off x="4457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Box 17"/>
          <p:cNvSpPr txBox="1">
            <a:spLocks noChangeArrowheads="1"/>
          </p:cNvSpPr>
          <p:nvPr/>
        </p:nvSpPr>
        <p:spPr bwMode="auto">
          <a:xfrm>
            <a:off x="41609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sp>
        <p:nvSpPr>
          <p:cNvPr id="60" name="TextBox 56"/>
          <p:cNvSpPr txBox="1">
            <a:spLocks noChangeArrowheads="1"/>
          </p:cNvSpPr>
          <p:nvPr/>
        </p:nvSpPr>
        <p:spPr bwMode="auto">
          <a:xfrm>
            <a:off x="4267200" y="541020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1" name="Straight Arrow Connector 16"/>
          <p:cNvCxnSpPr>
            <a:cxnSpLocks noChangeShapeType="1"/>
          </p:cNvCxnSpPr>
          <p:nvPr/>
        </p:nvCxnSpPr>
        <p:spPr bwMode="auto">
          <a:xfrm>
            <a:off x="4457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2" name="TextBox 24"/>
          <p:cNvSpPr txBox="1">
            <a:spLocks noChangeArrowheads="1"/>
          </p:cNvSpPr>
          <p:nvPr/>
        </p:nvSpPr>
        <p:spPr bwMode="auto">
          <a:xfrm>
            <a:off x="4247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63" name="Straight Arrow Connector 35"/>
          <p:cNvCxnSpPr>
            <a:cxnSpLocks noChangeShapeType="1"/>
          </p:cNvCxnSpPr>
          <p:nvPr/>
        </p:nvCxnSpPr>
        <p:spPr bwMode="auto">
          <a:xfrm>
            <a:off x="44577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Straight Connector 63"/>
          <p:cNvCxnSpPr/>
          <p:nvPr/>
        </p:nvCxnSpPr>
        <p:spPr>
          <a:xfrm>
            <a:off x="28575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3659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659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ounded Rectangle 66"/>
          <p:cNvSpPr>
            <a:spLocks noChangeArrowheads="1"/>
          </p:cNvSpPr>
          <p:nvPr/>
        </p:nvSpPr>
        <p:spPr bwMode="auto">
          <a:xfrm>
            <a:off x="67818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047710" y="3460750"/>
            <a:ext cx="6543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F</a:t>
            </a:r>
            <a:r>
              <a:rPr lang="en-US" altLang="en-US" sz="2800" baseline="30000" dirty="0" smtClean="0">
                <a:latin typeface="+mn-lt"/>
              </a:rPr>
              <a:t>-1</a:t>
            </a:r>
            <a:r>
              <a:rPr lang="en-US" altLang="en-US" sz="2800" baseline="-25000" dirty="0" smtClean="0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69" name="Straight Arrow Connector 16"/>
          <p:cNvCxnSpPr>
            <a:cxnSpLocks noChangeShapeType="1"/>
          </p:cNvCxnSpPr>
          <p:nvPr/>
        </p:nvCxnSpPr>
        <p:spPr bwMode="auto">
          <a:xfrm>
            <a:off x="72771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" name="TextBox 17"/>
          <p:cNvSpPr txBox="1">
            <a:spLocks noChangeArrowheads="1"/>
          </p:cNvSpPr>
          <p:nvPr/>
        </p:nvSpPr>
        <p:spPr bwMode="auto">
          <a:xfrm>
            <a:off x="6980384" y="1529418"/>
            <a:ext cx="5484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sp>
        <p:nvSpPr>
          <p:cNvPr id="71" name="TextBox 56"/>
          <p:cNvSpPr txBox="1">
            <a:spLocks noChangeArrowheads="1"/>
          </p:cNvSpPr>
          <p:nvPr/>
        </p:nvSpPr>
        <p:spPr bwMode="auto">
          <a:xfrm>
            <a:off x="7086600" y="5410200"/>
            <a:ext cx="4171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c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2" name="Straight Arrow Connector 16"/>
          <p:cNvCxnSpPr>
            <a:cxnSpLocks noChangeShapeType="1"/>
          </p:cNvCxnSpPr>
          <p:nvPr/>
        </p:nvCxnSpPr>
        <p:spPr bwMode="auto">
          <a:xfrm>
            <a:off x="72771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TextBox 24"/>
          <p:cNvSpPr txBox="1">
            <a:spLocks noChangeArrowheads="1"/>
          </p:cNvSpPr>
          <p:nvPr/>
        </p:nvSpPr>
        <p:spPr bwMode="auto">
          <a:xfrm>
            <a:off x="70667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74" name="Straight Arrow Connector 35"/>
          <p:cNvCxnSpPr>
            <a:cxnSpLocks noChangeShapeType="1"/>
          </p:cNvCxnSpPr>
          <p:nvPr/>
        </p:nvCxnSpPr>
        <p:spPr bwMode="auto">
          <a:xfrm>
            <a:off x="72771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 type="triangle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5" name="Straight Connector 74"/>
          <p:cNvCxnSpPr/>
          <p:nvPr/>
        </p:nvCxnSpPr>
        <p:spPr>
          <a:xfrm>
            <a:off x="59436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64785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64785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53340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1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Message integrity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34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vs.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 far we have been concerned with ensuring </a:t>
            </a:r>
            <a:r>
              <a:rPr lang="en-US" i="1" dirty="0" smtClean="0"/>
              <a:t>secrecy</a:t>
            </a:r>
            <a:r>
              <a:rPr lang="en-US" dirty="0" smtClean="0"/>
              <a:t> of communication</a:t>
            </a:r>
          </a:p>
          <a:p>
            <a:endParaRPr lang="en-US" dirty="0"/>
          </a:p>
          <a:p>
            <a:r>
              <a:rPr lang="en-US" dirty="0" smtClean="0"/>
              <a:t>What about </a:t>
            </a:r>
            <a:r>
              <a:rPr lang="en-US" i="1" dirty="0" smtClean="0"/>
              <a:t>integrity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I.e., ensuring that a received message originated from the intended party, and was not modified</a:t>
            </a:r>
          </a:p>
          <a:p>
            <a:pPr lvl="2"/>
            <a:r>
              <a:rPr lang="en-US" dirty="0" smtClean="0"/>
              <a:t>Even if an attacker controls the channel!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tandard error-correction techniques not enough!</a:t>
            </a:r>
          </a:p>
          <a:p>
            <a:pPr lvl="2"/>
            <a:r>
              <a:rPr lang="en-US" dirty="0" smtClean="0"/>
              <a:t>The right tool is a </a:t>
            </a:r>
            <a:r>
              <a:rPr lang="en-US" i="1" dirty="0" smtClean="0"/>
              <a:t>message authentication code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50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522" y="4124980"/>
            <a:ext cx="1893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t</a:t>
            </a:r>
            <a:r>
              <a:rPr lang="en-US" sz="2800" dirty="0" smtClean="0"/>
              <a:t> = Mac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429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33025" y="2895600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52110" y="4201180"/>
            <a:ext cx="2532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(m’, t’) = 1?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4160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911782" y="2882683"/>
            <a:ext cx="92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’, t’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6661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67000" y="347213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114800" y="2880380"/>
            <a:ext cx="864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7453" y="4201180"/>
            <a:ext cx="471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</a:p>
        </p:txBody>
      </p:sp>
      <p:pic>
        <p:nvPicPr>
          <p:cNvPr id="1028" name="Picture 4" descr="https://openclipart.org/image/300px/svg_to_png/170059/ban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35855"/>
            <a:ext cx="1935490" cy="193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8262428" y="337310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05508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tTxSbFhZTNqgfopfz6NFQmA0oJvh8YbZl7qN0FGOb7T1LXaX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734" y="2834620"/>
            <a:ext cx="1671866" cy="16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16002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206287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03813" y="2311400"/>
            <a:ext cx="1043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1582" y="2977334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, 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9714" y="6029980"/>
            <a:ext cx="2211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(m, t)=1?</a:t>
            </a:r>
            <a:endParaRPr lang="en-US" sz="2800" dirty="0"/>
          </a:p>
        </p:txBody>
      </p:sp>
      <p:pic>
        <p:nvPicPr>
          <p:cNvPr id="31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465760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09600" y="512028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303813" y="3937000"/>
            <a:ext cx="877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86602" y="4582180"/>
            <a:ext cx="9143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6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  <p:bldP spid="176136" grpId="0" animBg="1"/>
      <p:bldP spid="176136" grpId="1" animBg="1"/>
      <p:bldP spid="176137" grpId="0"/>
      <p:bldP spid="176137" grpId="1"/>
      <p:bldP spid="5" grpId="0" build="allAtOnce"/>
      <p:bldP spid="33" grpId="0"/>
      <p:bldP spid="35" grpId="0"/>
      <p:bldP spid="36" grpId="0" animBg="1"/>
      <p:bldP spid="40" grpId="0"/>
      <p:bldP spid="4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10000" y="2372380"/>
            <a:ext cx="167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dirty="0" smtClean="0"/>
              <a:t>ookie,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503" y="2977334"/>
            <a:ext cx="1135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cookie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7872" y="6029980"/>
            <a:ext cx="1135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cookie</a:t>
            </a:r>
            <a:endParaRPr lang="en-US" sz="2800" dirty="0"/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3886200" y="3886200"/>
            <a:ext cx="16573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dirty="0" smtClean="0"/>
              <a:t>ookie,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openclipart.org/image/300px/svg_to_png/21256/buggi_serve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8" y="1143000"/>
            <a:ext cx="1390650" cy="19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265" y="297733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openclipart.org/image/300px/svg_to_png/21256/buggi_serve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8" y="4253589"/>
            <a:ext cx="1390650" cy="19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4572000" y="838200"/>
            <a:ext cx="2419350" cy="1295400"/>
          </a:xfrm>
          <a:prstGeom prst="wedgeEllipseCallout">
            <a:avLst>
              <a:gd name="adj1" fmla="val -36628"/>
              <a:gd name="adj2" fmla="val 78303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…price=10…</a:t>
            </a:r>
            <a:endParaRPr lang="en-US" sz="2400" dirty="0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66228" y="4948848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66228" y="198120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16844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vs.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Secrecy and integrity are </a:t>
            </a:r>
            <a:r>
              <a:rPr lang="en-US" i="1" dirty="0" smtClean="0"/>
              <a:t>orthogonal</a:t>
            </a:r>
            <a:r>
              <a:rPr lang="en-US" dirty="0" smtClean="0"/>
              <a:t> concerns</a:t>
            </a:r>
          </a:p>
          <a:p>
            <a:pPr lvl="1"/>
            <a:r>
              <a:rPr lang="en-US" dirty="0" smtClean="0"/>
              <a:t>Possible to have either one without the other</a:t>
            </a:r>
          </a:p>
          <a:p>
            <a:pPr lvl="1"/>
            <a:r>
              <a:rPr lang="en-US" dirty="0" smtClean="0"/>
              <a:t>Sometimes you might want one without the other</a:t>
            </a:r>
          </a:p>
          <a:p>
            <a:pPr lvl="1"/>
            <a:r>
              <a:rPr lang="en-US" dirty="0" smtClean="0"/>
              <a:t>Most often, both are needed</a:t>
            </a:r>
          </a:p>
          <a:p>
            <a:pPr lvl="1"/>
            <a:endParaRPr lang="en-US" dirty="0"/>
          </a:p>
          <a:p>
            <a:r>
              <a:rPr lang="en-US" dirty="0" smtClean="0"/>
              <a:t>Encryption does not (in general) provide </a:t>
            </a:r>
            <a:r>
              <a:rPr lang="en-US" i="1" dirty="0" smtClean="0"/>
              <a:t>any</a:t>
            </a:r>
            <a:r>
              <a:rPr lang="en-US" dirty="0" smtClean="0"/>
              <a:t> integrity</a:t>
            </a:r>
          </a:p>
          <a:p>
            <a:pPr lvl="1"/>
            <a:r>
              <a:rPr lang="en-US" dirty="0" smtClean="0"/>
              <a:t>Integrity is even stronger than non-malleability</a:t>
            </a:r>
          </a:p>
          <a:p>
            <a:pPr lvl="1"/>
            <a:r>
              <a:rPr lang="en-US" dirty="0" smtClean="0"/>
              <a:t>None of the schemes we have seen so far provide any integrity</a:t>
            </a:r>
          </a:p>
        </p:txBody>
      </p:sp>
    </p:spTree>
    <p:extLst>
      <p:ext uri="{BB962C8B-B14F-4D97-AF65-F5344CB8AC3E}">
        <p14:creationId xmlns:p14="http://schemas.microsoft.com/office/powerpoint/2010/main" val="7182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 authentication code (MAC)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 smtClean="0"/>
              <a:t>message authentication code</a:t>
            </a:r>
            <a:r>
              <a:rPr lang="en-US" dirty="0" smtClean="0"/>
              <a:t> </a:t>
            </a:r>
            <a:r>
              <a:rPr lang="en-US" dirty="0"/>
              <a:t>is defined by </a:t>
            </a:r>
            <a:r>
              <a:rPr lang="en-US" dirty="0" smtClean="0"/>
              <a:t>three PPT algorithms </a:t>
            </a:r>
            <a:r>
              <a:rPr lang="en-US" dirty="0"/>
              <a:t>(Gen, </a:t>
            </a:r>
            <a:r>
              <a:rPr lang="en-US" dirty="0" smtClean="0"/>
              <a:t>Mac, </a:t>
            </a:r>
            <a:r>
              <a:rPr lang="en-US" dirty="0" err="1" smtClean="0"/>
              <a:t>Vrfy</a:t>
            </a:r>
            <a:r>
              <a:rPr lang="en-US" dirty="0" smtClean="0"/>
              <a:t>): </a:t>
            </a:r>
            <a:endParaRPr lang="en-US" dirty="0"/>
          </a:p>
          <a:p>
            <a:pPr lvl="1"/>
            <a:r>
              <a:rPr lang="en-US" dirty="0" smtClean="0"/>
              <a:t>Gen: takes as input 1</a:t>
            </a:r>
            <a:r>
              <a:rPr lang="en-US" baseline="30000" dirty="0" smtClean="0"/>
              <a:t>n</a:t>
            </a:r>
            <a:r>
              <a:rPr lang="en-US" dirty="0" smtClean="0"/>
              <a:t>; outputs k. (Assume |k|≥n.)</a:t>
            </a:r>
            <a:endParaRPr lang="en-US" dirty="0"/>
          </a:p>
          <a:p>
            <a:pPr lvl="1"/>
            <a:r>
              <a:rPr lang="en-US" dirty="0" smtClean="0"/>
              <a:t>Mac: </a:t>
            </a:r>
            <a:r>
              <a:rPr lang="en-US" dirty="0"/>
              <a:t>takes </a:t>
            </a:r>
            <a:r>
              <a:rPr lang="en-US" dirty="0" smtClean="0"/>
              <a:t>as input key </a:t>
            </a:r>
            <a:r>
              <a:rPr lang="en-US" dirty="0"/>
              <a:t>k and </a:t>
            </a:r>
            <a:r>
              <a:rPr lang="en-US" dirty="0" smtClean="0"/>
              <a:t>message m</a:t>
            </a:r>
            <a:r>
              <a:rPr lang="en-US" dirty="0" smtClean="0">
                <a:sym typeface="Symbol"/>
              </a:rPr>
              <a:t>{0,1}</a:t>
            </a:r>
            <a:r>
              <a:rPr lang="en-US" baseline="30000" dirty="0" smtClean="0">
                <a:sym typeface="Symbol"/>
              </a:rPr>
              <a:t>*</a:t>
            </a:r>
            <a:r>
              <a:rPr lang="en-US" dirty="0" smtClean="0">
                <a:sym typeface="Symbol"/>
              </a:rPr>
              <a:t>;</a:t>
            </a:r>
            <a:r>
              <a:rPr lang="en-US" dirty="0" smtClean="0"/>
              <a:t> </a:t>
            </a:r>
            <a:r>
              <a:rPr lang="en-US" dirty="0"/>
              <a:t>outputs </a:t>
            </a:r>
            <a:r>
              <a:rPr lang="en-US" dirty="0" smtClean="0"/>
              <a:t>tag 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:=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Vrfy</a:t>
            </a:r>
            <a:r>
              <a:rPr lang="en-US" dirty="0" smtClean="0"/>
              <a:t>: </a:t>
            </a:r>
            <a:r>
              <a:rPr lang="en-US" dirty="0"/>
              <a:t>takes key </a:t>
            </a:r>
            <a:r>
              <a:rPr lang="en-US" dirty="0" smtClean="0"/>
              <a:t>k, message m, </a:t>
            </a:r>
            <a:r>
              <a:rPr lang="en-US" dirty="0"/>
              <a:t>and </a:t>
            </a:r>
            <a:r>
              <a:rPr lang="en-US" dirty="0" smtClean="0"/>
              <a:t>tag t </a:t>
            </a:r>
            <a:r>
              <a:rPr lang="en-US" dirty="0"/>
              <a:t>as input; outputs </a:t>
            </a:r>
            <a:r>
              <a:rPr lang="en-US" dirty="0" smtClean="0"/>
              <a:t>1 (“accept”) or 0 (“reject”)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5029200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>
                <a:sym typeface="Symbol" pitchFamily="18" charset="2"/>
              </a:rPr>
              <a:t>m</a:t>
            </a:r>
            <a:r>
              <a:rPr lang="en-US" sz="2800" dirty="0" smtClean="0">
                <a:sym typeface="Symbol"/>
              </a:rPr>
              <a:t> and all k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Vrfy</a:t>
            </a:r>
            <a:r>
              <a:rPr lang="en-US" sz="2800" baseline="-25000" dirty="0" err="1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(m, Mac</a:t>
            </a:r>
            <a:r>
              <a:rPr lang="en-US" sz="2800" baseline="-25000" dirty="0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(m)) = 1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920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Only one standard definition</a:t>
            </a:r>
          </a:p>
          <a:p>
            <a:r>
              <a:rPr lang="en-US" dirty="0" smtClean="0"/>
              <a:t>Threat model</a:t>
            </a:r>
          </a:p>
          <a:p>
            <a:pPr lvl="1"/>
            <a:r>
              <a:rPr lang="en-US" dirty="0" smtClean="0"/>
              <a:t>“Adaptive chosen-message attack”</a:t>
            </a:r>
          </a:p>
          <a:p>
            <a:pPr lvl="1"/>
            <a:r>
              <a:rPr lang="en-US" dirty="0" smtClean="0"/>
              <a:t>Assume the attacker can induce the sender to authenticate </a:t>
            </a:r>
            <a:r>
              <a:rPr lang="en-US" i="1" dirty="0" smtClean="0"/>
              <a:t>messages of the attacker’s choice</a:t>
            </a:r>
            <a:endParaRPr lang="en-US" dirty="0" smtClean="0"/>
          </a:p>
          <a:p>
            <a:r>
              <a:rPr lang="en-US" dirty="0" smtClean="0"/>
              <a:t>Security goal</a:t>
            </a:r>
          </a:p>
          <a:p>
            <a:pPr lvl="1"/>
            <a:r>
              <a:rPr lang="en-US" dirty="0" smtClean="0"/>
              <a:t>“Existential </a:t>
            </a:r>
            <a:r>
              <a:rPr lang="en-US" dirty="0" err="1" smtClean="0"/>
              <a:t>unforgeability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Attacker should be unable to forge a valid tag on </a:t>
            </a:r>
            <a:r>
              <a:rPr lang="en-US" i="1" dirty="0" smtClean="0"/>
              <a:t>any</a:t>
            </a:r>
            <a:r>
              <a:rPr lang="en-US" dirty="0" smtClean="0"/>
              <a:t> message not previously authenticated by the sender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3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Much broader scope!</a:t>
            </a:r>
          </a:p>
          <a:p>
            <a:pPr lvl="1"/>
            <a:r>
              <a:rPr lang="en-US" altLang="en-US" dirty="0" smtClean="0"/>
              <a:t>Data integrity, authentication, protocols, …</a:t>
            </a:r>
          </a:p>
          <a:p>
            <a:pPr lvl="1"/>
            <a:r>
              <a:rPr lang="en-US" altLang="en-US" dirty="0" smtClean="0"/>
              <a:t>The </a:t>
            </a:r>
            <a:r>
              <a:rPr lang="en-US" altLang="en-US" i="1" dirty="0" smtClean="0"/>
              <a:t>public-key setting</a:t>
            </a:r>
            <a:endParaRPr lang="en-US" altLang="en-US" dirty="0" smtClean="0"/>
          </a:p>
          <a:p>
            <a:pPr lvl="1"/>
            <a:r>
              <a:rPr lang="en-US" altLang="en-US" dirty="0"/>
              <a:t>Group </a:t>
            </a:r>
            <a:r>
              <a:rPr lang="en-US" altLang="en-US" dirty="0" smtClean="0"/>
              <a:t>communication</a:t>
            </a:r>
          </a:p>
          <a:p>
            <a:pPr lvl="1"/>
            <a:r>
              <a:rPr lang="en-US" altLang="en-US" dirty="0" smtClean="0"/>
              <a:t>More-complicated trust models</a:t>
            </a:r>
          </a:p>
          <a:p>
            <a:pPr lvl="1"/>
            <a:r>
              <a:rPr lang="en-US" altLang="en-US" dirty="0" smtClean="0"/>
              <a:t>Foundations (e.g., number theory, quantum-resistance) to systems (e.g., electronic voting, </a:t>
            </a:r>
            <a:r>
              <a:rPr lang="en-US" altLang="en-US" dirty="0" err="1" smtClean="0"/>
              <a:t>cryptocurrencies</a:t>
            </a:r>
            <a:r>
              <a:rPr lang="en-US" alt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37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7" y="1905000"/>
            <a:ext cx="1295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329113"/>
            <a:ext cx="1119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7850" y="2290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123112" y="53927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935287" y="25193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475412" y="5715000"/>
            <a:ext cx="19564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solidFill>
                  <a:schemeClr val="tx1"/>
                </a:solidFill>
                <a:latin typeface="+mn-lt"/>
              </a:rPr>
              <a:t>Vrfy</a:t>
            </a:r>
            <a:r>
              <a:rPr lang="en-US" altLang="en-US" baseline="-25000" dirty="0" err="1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’, t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’) ??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992687" y="4895850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01987" y="2057400"/>
            <a:ext cx="91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1</a:t>
            </a:r>
            <a:r>
              <a:rPr lang="en-US" altLang="en-US" dirty="0">
                <a:latin typeface="+mn-lt"/>
              </a:rPr>
              <a:t>, t</a:t>
            </a:r>
            <a:r>
              <a:rPr lang="en-US" altLang="en-US" baseline="-25000" dirty="0">
                <a:latin typeface="+mn-lt"/>
              </a:rPr>
              <a:t>1</a:t>
            </a:r>
            <a:endParaRPr lang="en-US" altLang="en-US" dirty="0">
              <a:latin typeface="+mn-lt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230812" y="451485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m’, t’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914400" y="3124200"/>
            <a:ext cx="19335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  <a:br>
              <a:rPr lang="en-US" altLang="en-US" dirty="0">
                <a:solidFill>
                  <a:schemeClr val="tx1"/>
                </a:solidFill>
                <a:latin typeface="+mn-lt"/>
              </a:rPr>
            </a:br>
            <a:r>
              <a:rPr lang="en-US" alt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r>
              <a:rPr lang="en-US" altLang="en-US" dirty="0" err="1" smtClean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 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935287" y="32051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201987" y="2743200"/>
            <a:ext cx="91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2</a:t>
            </a:r>
            <a:r>
              <a:rPr lang="en-US" altLang="en-US" dirty="0">
                <a:latin typeface="+mn-lt"/>
              </a:rPr>
              <a:t>, t</a:t>
            </a:r>
            <a:r>
              <a:rPr lang="en-US" altLang="en-US" baseline="-25000" dirty="0">
                <a:latin typeface="+mn-lt"/>
              </a:rPr>
              <a:t>2</a:t>
            </a:r>
            <a:endParaRPr lang="en-US" altLang="en-US" dirty="0">
              <a:latin typeface="+mn-lt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935287" y="41957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268662" y="3733800"/>
            <a:ext cx="77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i</a:t>
            </a:r>
            <a:r>
              <a:rPr lang="en-US" altLang="en-US" i="1" dirty="0">
                <a:latin typeface="+mn-lt"/>
              </a:rPr>
              <a:t>,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t</a:t>
            </a:r>
            <a:r>
              <a:rPr lang="en-US" altLang="en-US" baseline="-25000" dirty="0" err="1">
                <a:latin typeface="+mn-lt"/>
              </a:rPr>
              <a:t>i</a:t>
            </a:r>
            <a:endParaRPr lang="en-US" altLang="en-US" dirty="0">
              <a:latin typeface="+mn-lt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 rot="-5400000">
            <a:off x="3300412" y="34131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0298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(Basic) CBC-MAC Does Not Work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8288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947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" name="Straight Arrow Connector 16"/>
          <p:cNvCxnSpPr>
            <a:cxnSpLocks noChangeShapeType="1"/>
          </p:cNvCxnSpPr>
          <p:nvPr/>
        </p:nvCxnSpPr>
        <p:spPr bwMode="auto">
          <a:xfrm>
            <a:off x="2324100" y="4202768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0273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4" name="Straight Arrow Connector 35"/>
          <p:cNvCxnSpPr>
            <a:cxnSpLocks noChangeShapeType="1"/>
            <a:stCxn id="8" idx="2"/>
          </p:cNvCxnSpPr>
          <p:nvPr/>
        </p:nvCxnSpPr>
        <p:spPr bwMode="auto">
          <a:xfrm>
            <a:off x="2324100" y="2062818"/>
            <a:ext cx="0" cy="114300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34290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949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0" name="Straight Arrow Connector 16"/>
          <p:cNvCxnSpPr>
            <a:cxnSpLocks noChangeShapeType="1"/>
          </p:cNvCxnSpPr>
          <p:nvPr/>
        </p:nvCxnSpPr>
        <p:spPr bwMode="auto">
          <a:xfrm>
            <a:off x="3924300" y="4197350"/>
            <a:ext cx="0" cy="298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36275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3" name="Straight Arrow Connector 16"/>
          <p:cNvCxnSpPr>
            <a:cxnSpLocks noChangeShapeType="1"/>
          </p:cNvCxnSpPr>
          <p:nvPr/>
        </p:nvCxnSpPr>
        <p:spPr bwMode="auto">
          <a:xfrm>
            <a:off x="39243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37139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25" name="Straight Arrow Connector 35"/>
          <p:cNvCxnSpPr>
            <a:cxnSpLocks noChangeShapeType="1"/>
          </p:cNvCxnSpPr>
          <p:nvPr/>
        </p:nvCxnSpPr>
        <p:spPr bwMode="auto">
          <a:xfrm>
            <a:off x="3924300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>
          <a:xfrm>
            <a:off x="23241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1257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1257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6248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514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1" name="Straight Arrow Connector 16"/>
          <p:cNvCxnSpPr>
            <a:cxnSpLocks noChangeShapeType="1"/>
          </p:cNvCxnSpPr>
          <p:nvPr/>
        </p:nvCxnSpPr>
        <p:spPr bwMode="auto">
          <a:xfrm>
            <a:off x="6743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6446984" y="1529418"/>
            <a:ext cx="548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Script MT Bold" panose="03040602040607080904" pitchFamily="66" charset="0"/>
            </a:endParaRPr>
          </a:p>
        </p:txBody>
      </p:sp>
      <p:sp>
        <p:nvSpPr>
          <p:cNvPr id="33" name="TextBox 56"/>
          <p:cNvSpPr txBox="1">
            <a:spLocks noChangeArrowheads="1"/>
          </p:cNvSpPr>
          <p:nvPr/>
        </p:nvSpPr>
        <p:spPr bwMode="auto">
          <a:xfrm>
            <a:off x="6601968" y="54102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t</a:t>
            </a:r>
          </a:p>
        </p:txBody>
      </p:sp>
      <p:cxnSp>
        <p:nvCxnSpPr>
          <p:cNvPr id="34" name="Straight Arrow Connector 16"/>
          <p:cNvCxnSpPr>
            <a:cxnSpLocks noChangeShapeType="1"/>
          </p:cNvCxnSpPr>
          <p:nvPr/>
        </p:nvCxnSpPr>
        <p:spPr bwMode="auto">
          <a:xfrm>
            <a:off x="6743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6533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6743701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>
          <a:xfrm>
            <a:off x="54102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945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945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8006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924300" y="4495800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55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 vs. CBC-mode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CBC-MAC is </a:t>
            </a:r>
            <a:r>
              <a:rPr lang="en-US" i="1" dirty="0" smtClean="0"/>
              <a:t>deterministic</a:t>
            </a:r>
            <a:r>
              <a:rPr lang="en-US" dirty="0" smtClean="0"/>
              <a:t> (no IV)</a:t>
            </a:r>
          </a:p>
          <a:p>
            <a:pPr lvl="1"/>
            <a:r>
              <a:rPr lang="en-US" dirty="0" smtClean="0"/>
              <a:t>MACs do not need to be randomized to be secure</a:t>
            </a:r>
          </a:p>
          <a:p>
            <a:pPr lvl="1"/>
            <a:r>
              <a:rPr lang="en-US" dirty="0"/>
              <a:t>Verification is done by re-computing the </a:t>
            </a:r>
            <a:r>
              <a:rPr lang="en-US" dirty="0" smtClean="0"/>
              <a:t>result</a:t>
            </a:r>
          </a:p>
          <a:p>
            <a:endParaRPr lang="en-US" dirty="0" smtClean="0"/>
          </a:p>
          <a:p>
            <a:r>
              <a:rPr lang="en-US" dirty="0" smtClean="0"/>
              <a:t>In CBC-MAC, </a:t>
            </a:r>
            <a:r>
              <a:rPr lang="en-US" i="1" dirty="0" smtClean="0"/>
              <a:t>only the final value </a:t>
            </a:r>
            <a:r>
              <a:rPr lang="en-US" dirty="0" smtClean="0"/>
              <a:t>is output</a:t>
            </a:r>
          </a:p>
          <a:p>
            <a:endParaRPr lang="en-US" dirty="0"/>
          </a:p>
          <a:p>
            <a:r>
              <a:rPr lang="en-US" dirty="0" smtClean="0"/>
              <a:t>Both are essential for security</a:t>
            </a:r>
          </a:p>
          <a:p>
            <a:pPr lvl="1"/>
            <a:r>
              <a:rPr lang="en-US" dirty="0" smtClean="0"/>
              <a:t>Exercise: show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 extensions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ways to handle variable-length messages</a:t>
            </a:r>
          </a:p>
          <a:p>
            <a:endParaRPr lang="en-US" dirty="0"/>
          </a:p>
          <a:p>
            <a:r>
              <a:rPr lang="en-US" dirty="0" smtClean="0"/>
              <a:t>One of the simplest: </a:t>
            </a:r>
            <a:r>
              <a:rPr lang="en-US" i="1" dirty="0" smtClean="0"/>
              <a:t>prepend</a:t>
            </a:r>
            <a:r>
              <a:rPr lang="en-US" dirty="0" smtClean="0"/>
              <a:t> the message length before applying (basic) CBC-MAC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9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 (l is the length of blocks)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26670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329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" name="Straight Arrow Connector 16"/>
          <p:cNvCxnSpPr>
            <a:cxnSpLocks noChangeShapeType="1"/>
          </p:cNvCxnSpPr>
          <p:nvPr/>
        </p:nvCxnSpPr>
        <p:spPr bwMode="auto">
          <a:xfrm>
            <a:off x="3162300" y="4202768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926080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2" name="Straight Arrow Connector 16"/>
          <p:cNvCxnSpPr>
            <a:cxnSpLocks noChangeShapeType="1"/>
          </p:cNvCxnSpPr>
          <p:nvPr/>
        </p:nvCxnSpPr>
        <p:spPr bwMode="auto">
          <a:xfrm>
            <a:off x="3162300" y="193899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24"/>
          <p:cNvSpPr txBox="1">
            <a:spLocks noChangeArrowheads="1"/>
          </p:cNvSpPr>
          <p:nvPr/>
        </p:nvSpPr>
        <p:spPr bwMode="auto">
          <a:xfrm>
            <a:off x="2951957" y="231840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14" name="Straight Arrow Connector 35"/>
          <p:cNvCxnSpPr>
            <a:cxnSpLocks noChangeShapeType="1"/>
          </p:cNvCxnSpPr>
          <p:nvPr/>
        </p:nvCxnSpPr>
        <p:spPr bwMode="auto">
          <a:xfrm>
            <a:off x="3162300" y="262320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42672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331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0" name="Straight Arrow Connector 16"/>
          <p:cNvCxnSpPr>
            <a:cxnSpLocks noChangeShapeType="1"/>
          </p:cNvCxnSpPr>
          <p:nvPr/>
        </p:nvCxnSpPr>
        <p:spPr bwMode="auto">
          <a:xfrm>
            <a:off x="4762500" y="4197350"/>
            <a:ext cx="0" cy="298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4526280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3" name="Straight Arrow Connector 16"/>
          <p:cNvCxnSpPr>
            <a:cxnSpLocks noChangeShapeType="1"/>
          </p:cNvCxnSpPr>
          <p:nvPr/>
        </p:nvCxnSpPr>
        <p:spPr bwMode="auto">
          <a:xfrm>
            <a:off x="47625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45521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25" name="Straight Arrow Connector 35"/>
          <p:cNvCxnSpPr>
            <a:cxnSpLocks noChangeShapeType="1"/>
          </p:cNvCxnSpPr>
          <p:nvPr/>
        </p:nvCxnSpPr>
        <p:spPr bwMode="auto">
          <a:xfrm>
            <a:off x="47625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>
          <a:xfrm>
            <a:off x="31623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9639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9639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70866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3525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1" name="Straight Arrow Connector 16"/>
          <p:cNvCxnSpPr>
            <a:cxnSpLocks noChangeShapeType="1"/>
          </p:cNvCxnSpPr>
          <p:nvPr/>
        </p:nvCxnSpPr>
        <p:spPr bwMode="auto">
          <a:xfrm>
            <a:off x="75819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7333488" y="1539598"/>
            <a:ext cx="548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Script MT Bold" panose="03040602040607080904" pitchFamily="66" charset="0"/>
            </a:endParaRPr>
          </a:p>
        </p:txBody>
      </p:sp>
      <p:sp>
        <p:nvSpPr>
          <p:cNvPr id="33" name="TextBox 56"/>
          <p:cNvSpPr txBox="1">
            <a:spLocks noChangeArrowheads="1"/>
          </p:cNvSpPr>
          <p:nvPr/>
        </p:nvSpPr>
        <p:spPr bwMode="auto">
          <a:xfrm>
            <a:off x="7434072" y="54102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t</a:t>
            </a:r>
          </a:p>
        </p:txBody>
      </p:sp>
      <p:cxnSp>
        <p:nvCxnSpPr>
          <p:cNvPr id="34" name="Straight Arrow Connector 16"/>
          <p:cNvCxnSpPr>
            <a:cxnSpLocks noChangeShapeType="1"/>
          </p:cNvCxnSpPr>
          <p:nvPr/>
        </p:nvCxnSpPr>
        <p:spPr bwMode="auto">
          <a:xfrm>
            <a:off x="75819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73715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7581900" y="2613025"/>
            <a:ext cx="0" cy="582613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>
          <a:xfrm>
            <a:off x="62484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67833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7833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6388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762500" y="4495800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>
            <a:spLocks noChangeArrowheads="1"/>
          </p:cNvSpPr>
          <p:nvPr/>
        </p:nvSpPr>
        <p:spPr bwMode="auto">
          <a:xfrm>
            <a:off x="1066800" y="3210580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cxnSp>
        <p:nvCxnSpPr>
          <p:cNvPr id="42" name="Straight Arrow Connector 16"/>
          <p:cNvCxnSpPr>
            <a:cxnSpLocks noChangeShapeType="1"/>
          </p:cNvCxnSpPr>
          <p:nvPr/>
        </p:nvCxnSpPr>
        <p:spPr bwMode="auto">
          <a:xfrm>
            <a:off x="1562100" y="4207530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17"/>
          <p:cNvSpPr txBox="1">
            <a:spLocks noChangeArrowheads="1"/>
          </p:cNvSpPr>
          <p:nvPr/>
        </p:nvSpPr>
        <p:spPr bwMode="auto">
          <a:xfrm>
            <a:off x="1412059" y="1539598"/>
            <a:ext cx="30008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Script MT Bold" panose="03040602040607080904" pitchFamily="66" charset="0"/>
              </a:rPr>
              <a:t>l</a:t>
            </a:r>
          </a:p>
        </p:txBody>
      </p:sp>
      <p:cxnSp>
        <p:nvCxnSpPr>
          <p:cNvPr id="47" name="Straight Arrow Connector 35"/>
          <p:cNvCxnSpPr>
            <a:cxnSpLocks noChangeShapeType="1"/>
            <a:stCxn id="44" idx="2"/>
          </p:cNvCxnSpPr>
          <p:nvPr/>
        </p:nvCxnSpPr>
        <p:spPr bwMode="auto">
          <a:xfrm>
            <a:off x="1562100" y="2062818"/>
            <a:ext cx="0" cy="114776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Straight Connector 47"/>
          <p:cNvCxnSpPr/>
          <p:nvPr/>
        </p:nvCxnSpPr>
        <p:spPr>
          <a:xfrm>
            <a:off x="1562100" y="4495800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2363786" y="2543969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2363786" y="2543969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332710" y="344427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319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Popular One, 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HMAC</a:t>
            </a:r>
          </a:p>
          <a:p>
            <a:r>
              <a:rPr lang="en-US" dirty="0" smtClean="0"/>
              <a:t>A MAC based on </a:t>
            </a:r>
            <a:r>
              <a:rPr lang="en-US" b="1" dirty="0" smtClean="0"/>
              <a:t>hash function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4250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the slides (and also slides for </a:t>
            </a:r>
            <a:r>
              <a:rPr lang="en-US" smtClean="0"/>
              <a:t>the following two lectures) </a:t>
            </a:r>
            <a:r>
              <a:rPr lang="en-US" dirty="0" smtClean="0"/>
              <a:t>from Jonathon Katz (UMD).</a:t>
            </a:r>
          </a:p>
          <a:p>
            <a:r>
              <a:rPr lang="en-US" dirty="0" smtClean="0"/>
              <a:t>These slides are also simplified ones from my last semester’s offering.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6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ctr">
              <a:buNone/>
            </a:pPr>
            <a:endParaRPr lang="en-US" altLang="en-US" i="1" dirty="0" smtClean="0"/>
          </a:p>
          <a:p>
            <a:pPr marL="0" lvl="1" indent="0" algn="ctr">
              <a:buNone/>
            </a:pPr>
            <a:endParaRPr lang="en-US" altLang="en-US" i="1" dirty="0"/>
          </a:p>
          <a:p>
            <a:pPr marL="0" lvl="1" indent="0" algn="ctr">
              <a:buNone/>
            </a:pPr>
            <a:r>
              <a:rPr lang="en-US" altLang="en-US" i="1" dirty="0" smtClean="0"/>
              <a:t>Design</a:t>
            </a:r>
            <a:r>
              <a:rPr lang="en-US" altLang="en-US" i="1" dirty="0"/>
              <a:t>, analysis, and implementation of </a:t>
            </a:r>
            <a:r>
              <a:rPr lang="en-US" altLang="en-US" b="1" i="1" dirty="0"/>
              <a:t>mathematical techniques </a:t>
            </a:r>
            <a:r>
              <a:rPr lang="en-US" altLang="en-US" i="1" dirty="0"/>
              <a:t>for securing information, systems, and </a:t>
            </a:r>
            <a:r>
              <a:rPr lang="en-US" altLang="en-US" i="1" dirty="0" smtClean="0"/>
              <a:t>distributed computations </a:t>
            </a:r>
            <a:r>
              <a:rPr lang="en-US" altLang="en-US" i="1" dirty="0"/>
              <a:t>against adversarial </a:t>
            </a:r>
            <a:r>
              <a:rPr lang="en-US" altLang="en-US" i="1" dirty="0" smtClean="0"/>
              <a:t>attack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1831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Cryptography is ubiquitous</a:t>
            </a:r>
          </a:p>
          <a:p>
            <a:pPr lvl="1"/>
            <a:r>
              <a:rPr lang="en-US" dirty="0" smtClean="0"/>
              <a:t>Passwords, password hashing</a:t>
            </a:r>
          </a:p>
          <a:p>
            <a:pPr lvl="1"/>
            <a:r>
              <a:rPr lang="en-US" dirty="0" smtClean="0"/>
              <a:t>Secure credit-card transactions over the internet</a:t>
            </a:r>
          </a:p>
          <a:p>
            <a:pPr lvl="1"/>
            <a:r>
              <a:rPr lang="en-US" dirty="0" smtClean="0"/>
              <a:t>Encrypted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Disk encryption</a:t>
            </a:r>
          </a:p>
          <a:p>
            <a:pPr lvl="1"/>
            <a:r>
              <a:rPr lang="en-US" dirty="0" smtClean="0"/>
              <a:t>Digitally signed software updates</a:t>
            </a:r>
          </a:p>
          <a:p>
            <a:pPr lvl="1"/>
            <a:r>
              <a:rPr lang="en-US" dirty="0" err="1" smtClean="0"/>
              <a:t>Bitcoin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6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course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Building blocks</a:t>
            </a:r>
          </a:p>
          <a:p>
            <a:pPr lvl="1"/>
            <a:r>
              <a:rPr lang="en-US" dirty="0" smtClean="0"/>
              <a:t>Pseudorandom functions/block ciphers (AES)</a:t>
            </a:r>
          </a:p>
          <a:p>
            <a:pPr lvl="1"/>
            <a:r>
              <a:rPr lang="en-US" dirty="0" smtClean="0"/>
              <a:t>Hash functions (SHA)</a:t>
            </a:r>
          </a:p>
          <a:p>
            <a:pPr lvl="1"/>
            <a:r>
              <a:rPr lang="en-US" dirty="0" smtClean="0"/>
              <a:t>Number theory (RSA, </a:t>
            </a:r>
            <a:r>
              <a:rPr lang="en-US" dirty="0" err="1" smtClean="0"/>
              <a:t>Diffie</a:t>
            </a:r>
            <a:r>
              <a:rPr lang="en-US" dirty="0" smtClean="0"/>
              <a:t>-Hellman, Discrete Logarithm, Elliptic Curve, LWE)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524000" y="1524000"/>
          <a:ext cx="6324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26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Secrecy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Integrity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Private-key setting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Private-key encryption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authentication codes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Public-key setting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Public-key encryption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Digital</a:t>
                      </a:r>
                      <a:r>
                        <a:rPr lang="en-US" baseline="0" dirty="0" smtClean="0"/>
                        <a:t> signatures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86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Private-key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33400" y="1905058"/>
            <a:ext cx="174086" cy="121914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32587" y="1385457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90112" y="3962401"/>
            <a:ext cx="1906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:=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4267200"/>
            <a:ext cx="1676400" cy="304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40184" y="4478694"/>
            <a:ext cx="2480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essage/plaintext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981200" y="4940359"/>
            <a:ext cx="1524000" cy="1079442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43200" y="5939137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encryption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4648200" y="2209800"/>
            <a:ext cx="811808" cy="68580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724400" y="1701801"/>
            <a:ext cx="1455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ciphertext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6468684" y="426720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 :=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(c)</a:t>
            </a:r>
            <a:endParaRPr lang="en-US" sz="2800" dirty="0"/>
          </a:p>
        </p:txBody>
      </p:sp>
      <p:cxnSp>
        <p:nvCxnSpPr>
          <p:cNvPr id="34" name="Straight Arrow Connector 33"/>
          <p:cNvCxnSpPr>
            <a:stCxn id="33" idx="2"/>
          </p:cNvCxnSpPr>
          <p:nvPr/>
        </p:nvCxnSpPr>
        <p:spPr>
          <a:xfrm flipH="1">
            <a:off x="6629403" y="4790420"/>
            <a:ext cx="810060" cy="84838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97723" y="5562601"/>
            <a:ext cx="1536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decryption</a:t>
            </a:r>
            <a:endParaRPr lang="en-US" sz="2400" dirty="0"/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8251286" y="2057459"/>
            <a:ext cx="283114" cy="106674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233587" y="1537855"/>
            <a:ext cx="6056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key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82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17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6" grpId="0" animBg="1"/>
      <p:bldP spid="176137" grpId="0"/>
      <p:bldP spid="4" grpId="0"/>
      <p:bldP spid="4" grpId="1"/>
      <p:bldP spid="5" grpId="0" build="p"/>
      <p:bldP spid="22" grpId="0"/>
      <p:bldP spid="22" grpId="1"/>
      <p:bldP spid="27" grpId="0"/>
      <p:bldP spid="27" grpId="1"/>
      <p:bldP spid="32" grpId="0"/>
      <p:bldP spid="32" grpId="1"/>
      <p:bldP spid="33" grpId="0"/>
      <p:bldP spid="37" grpId="0"/>
      <p:bldP spid="39" grpId="0"/>
      <p:bldP spid="3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tTxSbFhZTNqgfopfz6NFQmA0oJvh8YbZl7qN0FGOb7T1LXaX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734" y="2834620"/>
            <a:ext cx="1671866" cy="16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Lupe, Magnifier, Loupe, Glass, Magnify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770" y="4411004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Private-key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16002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206287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03813" y="23114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0112" y="2977334"/>
            <a:ext cx="19062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:=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754846" y="602998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 := Dec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(c)</a:t>
            </a:r>
            <a:endParaRPr lang="en-US" sz="2800" dirty="0"/>
          </a:p>
        </p:txBody>
      </p:sp>
      <p:pic>
        <p:nvPicPr>
          <p:cNvPr id="31" name="Picture 4" descr="j02920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465760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09600" y="512028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303813" y="39370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86602" y="458218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64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  <p:bldP spid="176136" grpId="0" animBg="1"/>
      <p:bldP spid="176136" grpId="1" animBg="1"/>
      <p:bldP spid="176137" grpId="0"/>
      <p:bldP spid="176137" grpId="1"/>
      <p:bldP spid="5" grpId="0" build="p"/>
      <p:bldP spid="5" grpId="1" build="allAtOnce"/>
      <p:bldP spid="33" grpId="0"/>
      <p:bldP spid="35" grpId="0"/>
      <p:bldP spid="36" grpId="0" animBg="1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private-key encryption scheme</a:t>
            </a:r>
            <a:r>
              <a:rPr lang="en-US" dirty="0" smtClean="0"/>
              <a:t> is defined by a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and algorithms (Gen, </a:t>
            </a:r>
            <a:r>
              <a:rPr lang="en-US" dirty="0" err="1" smtClean="0"/>
              <a:t>Enc</a:t>
            </a:r>
            <a:r>
              <a:rPr lang="en-US" dirty="0" smtClean="0"/>
              <a:t>, Dec): </a:t>
            </a:r>
          </a:p>
          <a:p>
            <a:pPr lvl="1"/>
            <a:r>
              <a:rPr lang="en-US" dirty="0" smtClean="0"/>
              <a:t>Gen (key-generation algorithm): outputs </a:t>
            </a:r>
            <a:r>
              <a:rPr lang="en-US" dirty="0" err="1" smtClean="0"/>
              <a:t>k</a:t>
            </a:r>
            <a:r>
              <a:rPr lang="en-US" dirty="0" err="1" smtClean="0">
                <a:sym typeface="Symbol"/>
              </a:rPr>
              <a:t></a:t>
            </a:r>
            <a:r>
              <a:rPr lang="en-US" b="1" dirty="0" err="1" smtClean="0">
                <a:latin typeface="Monotype Corsiva" panose="03010101010201010101" pitchFamily="66" charset="0"/>
                <a:sym typeface="Symbol"/>
              </a:rPr>
              <a:t>K</a:t>
            </a:r>
            <a:endParaRPr lang="en-US" b="1" dirty="0" smtClean="0">
              <a:latin typeface="Monotype Corsiva" panose="03010101010201010101" pitchFamily="66" charset="0"/>
            </a:endParaRPr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 (encryption algorithm): takes key k and message </a:t>
            </a:r>
            <a:br>
              <a:rPr lang="en-US" dirty="0" smtClean="0"/>
            </a:br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</a:t>
            </a:r>
            <a:r>
              <a:rPr lang="en-US" b="1" dirty="0" err="1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 smtClean="0"/>
              <a:t> as input; outputs </a:t>
            </a:r>
            <a:r>
              <a:rPr lang="en-US" dirty="0" err="1" smtClean="0"/>
              <a:t>ciphertext</a:t>
            </a:r>
            <a:r>
              <a:rPr lang="en-US" dirty="0" smtClean="0"/>
              <a:t> c </a:t>
            </a:r>
            <a:br>
              <a:rPr lang="en-US" dirty="0" smtClean="0"/>
            </a:br>
            <a:r>
              <a:rPr lang="en-US" dirty="0" smtClean="0"/>
              <a:t>                               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</a:t>
            </a:r>
          </a:p>
          <a:p>
            <a:pPr lvl="1"/>
            <a:r>
              <a:rPr lang="en-US" dirty="0" smtClean="0"/>
              <a:t>Dec (decryption algorithm): takes key k and </a:t>
            </a:r>
            <a:br>
              <a:rPr lang="en-US" dirty="0" smtClean="0"/>
            </a:br>
            <a:r>
              <a:rPr lang="en-US" dirty="0" err="1" smtClean="0"/>
              <a:t>ciphertext</a:t>
            </a:r>
            <a:r>
              <a:rPr lang="en-US" dirty="0" smtClean="0"/>
              <a:t> c as input; outputs m or “error”</a:t>
            </a:r>
            <a:br>
              <a:rPr lang="en-US" dirty="0" smtClean="0"/>
            </a:br>
            <a:r>
              <a:rPr lang="en-US" dirty="0" smtClean="0"/>
              <a:t>                               m := Dec</a:t>
            </a:r>
            <a:r>
              <a:rPr lang="en-US" baseline="-25000" dirty="0" smtClean="0"/>
              <a:t>k</a:t>
            </a:r>
            <a:r>
              <a:rPr lang="en-US" dirty="0" smtClean="0"/>
              <a:t>(c)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5294293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 err="1"/>
              <a:t>m</a:t>
            </a:r>
            <a:r>
              <a:rPr lang="en-US" sz="2800" dirty="0" err="1" smtClean="0">
                <a:sym typeface="Symbol"/>
              </a:rPr>
              <a:t></a:t>
            </a:r>
            <a:r>
              <a:rPr lang="en-US" sz="2800" b="1" dirty="0" err="1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sz="2800" dirty="0" smtClean="0">
                <a:sym typeface="Symbol"/>
              </a:rPr>
              <a:t> and k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smtClean="0">
                <a:sym typeface="Symbol"/>
              </a:rPr>
              <a:t>Dec</a:t>
            </a:r>
            <a:r>
              <a:rPr lang="en-US" sz="2800" baseline="-25000" dirty="0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dirty="0" err="1" smtClean="0">
                <a:sym typeface="Symbol"/>
              </a:rPr>
              <a:t>Enc</a:t>
            </a:r>
            <a:r>
              <a:rPr lang="en-US" sz="2800" baseline="-25000" dirty="0" err="1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(m)) = m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57601" y="5029200"/>
            <a:ext cx="685799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657601" y="3810000"/>
            <a:ext cx="685799" cy="685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  <p:bldP spid="8" grpId="0" animBg="1"/>
      <p:bldP spid="8" grpId="1" animBg="1"/>
      <p:bldP spid="6" grpId="0" animBg="1"/>
      <p:bldP spid="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1043</Words>
  <Application>Microsoft Macintosh PowerPoint</Application>
  <PresentationFormat>On-screen Show (4:3)</PresentationFormat>
  <Paragraphs>264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Calibri</vt:lpstr>
      <vt:lpstr>Monotype Corsiva</vt:lpstr>
      <vt:lpstr>Script MT Bold</vt:lpstr>
      <vt:lpstr>Symbol</vt:lpstr>
      <vt:lpstr>Wingdings</vt:lpstr>
      <vt:lpstr>Arial</vt:lpstr>
      <vt:lpstr>Office Theme</vt:lpstr>
      <vt:lpstr>Blockchains</vt:lpstr>
      <vt:lpstr>Cryptography (historically)</vt:lpstr>
      <vt:lpstr>Modern cryptography</vt:lpstr>
      <vt:lpstr>Modern cryptography</vt:lpstr>
      <vt:lpstr>Modern cryptography</vt:lpstr>
      <vt:lpstr>Rough course outline</vt:lpstr>
      <vt:lpstr>Private-key encryption</vt:lpstr>
      <vt:lpstr>Private-key encryption</vt:lpstr>
      <vt:lpstr>Private-key encryption</vt:lpstr>
      <vt:lpstr>CPA-security</vt:lpstr>
      <vt:lpstr>Is the threat model too strong?</vt:lpstr>
      <vt:lpstr>“Midway”</vt:lpstr>
      <vt:lpstr>CPA-security</vt:lpstr>
      <vt:lpstr>CPA-security</vt:lpstr>
      <vt:lpstr>Encryption Has to be Randomized</vt:lpstr>
      <vt:lpstr>Randomized encryption</vt:lpstr>
      <vt:lpstr>PowerPoint Presentation</vt:lpstr>
      <vt:lpstr>Pseudorandom functions (AES)</vt:lpstr>
      <vt:lpstr>CBC-mode encryption</vt:lpstr>
      <vt:lpstr>CBC-mode decryption</vt:lpstr>
      <vt:lpstr>PowerPoint Presentation</vt:lpstr>
      <vt:lpstr>Secrecy vs. integrity</vt:lpstr>
      <vt:lpstr>PowerPoint Presentation</vt:lpstr>
      <vt:lpstr>PowerPoint Presentation</vt:lpstr>
      <vt:lpstr>PowerPoint Presentation</vt:lpstr>
      <vt:lpstr>PowerPoint Presentation</vt:lpstr>
      <vt:lpstr>Secrecy vs. integrity</vt:lpstr>
      <vt:lpstr>Message authentication code (MAC)</vt:lpstr>
      <vt:lpstr>Security?</vt:lpstr>
      <vt:lpstr>PowerPoint Presentation</vt:lpstr>
      <vt:lpstr>(Basic) CBC-MAC Does Not Work</vt:lpstr>
      <vt:lpstr>CBC-MAC vs. CBC-mode</vt:lpstr>
      <vt:lpstr>CBC-MAC extensions Work</vt:lpstr>
      <vt:lpstr>CBC-MAC (l is the length of blocks)</vt:lpstr>
      <vt:lpstr>A More Popular One, However</vt:lpstr>
      <vt:lpstr>Acknowledgement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332</cp:revision>
  <dcterms:created xsi:type="dcterms:W3CDTF">2014-06-02T02:25:30Z</dcterms:created>
  <dcterms:modified xsi:type="dcterms:W3CDTF">2019-09-07T19:24:14Z</dcterms:modified>
</cp:coreProperties>
</file>