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5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8" r:id="rId13"/>
    <p:sldId id="395" r:id="rId14"/>
    <p:sldId id="396" r:id="rId15"/>
    <p:sldId id="397" r:id="rId16"/>
    <p:sldId id="359" r:id="rId17"/>
    <p:sldId id="360" r:id="rId18"/>
    <p:sldId id="400" r:id="rId19"/>
    <p:sldId id="361" r:id="rId20"/>
    <p:sldId id="362" r:id="rId21"/>
    <p:sldId id="375" r:id="rId22"/>
    <p:sldId id="363" r:id="rId23"/>
    <p:sldId id="364" r:id="rId24"/>
    <p:sldId id="365" r:id="rId25"/>
    <p:sldId id="366" r:id="rId26"/>
    <p:sldId id="367" r:id="rId27"/>
    <p:sldId id="368" r:id="rId28"/>
    <p:sldId id="369" r:id="rId29"/>
    <p:sldId id="371" r:id="rId30"/>
    <p:sldId id="372" r:id="rId31"/>
    <p:sldId id="403" r:id="rId32"/>
    <p:sldId id="373" r:id="rId33"/>
    <p:sldId id="385" r:id="rId34"/>
    <p:sldId id="377" r:id="rId35"/>
    <p:sldId id="378" r:id="rId36"/>
    <p:sldId id="380" r:id="rId37"/>
    <p:sldId id="381" r:id="rId38"/>
    <p:sldId id="382" r:id="rId39"/>
    <p:sldId id="383" r:id="rId40"/>
    <p:sldId id="384" r:id="rId41"/>
    <p:sldId id="401" r:id="rId42"/>
    <p:sldId id="402" r:id="rId43"/>
    <p:sldId id="40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3632"/>
  </p:normalViewPr>
  <p:slideViewPr>
    <p:cSldViewPr>
      <p:cViewPr varScale="1">
        <p:scale>
          <a:sx n="66" d="100"/>
          <a:sy n="66" d="100"/>
        </p:scale>
        <p:origin x="155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42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60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44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00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6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85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4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75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102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7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33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9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851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761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8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711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04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39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48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16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77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88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4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junior2.cumbresblogs.com/page/22/" TargetMode="External"/><Relationship Id="rId5" Type="http://schemas.openxmlformats.org/officeDocument/2006/relationships/image" Target="../media/image1.png"/><Relationship Id="rId6" Type="http://schemas.openxmlformats.org/officeDocument/2006/relationships/hyperlink" Target="http://pngimg.com/download/23077" TargetMode="Externa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5.jpeg"/><Relationship Id="rId7" Type="http://schemas.openxmlformats.org/officeDocument/2006/relationships/hyperlink" Target="https://aquilanonvedente.wordpress.com/2015/11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ibrary.umbc.ed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23077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lwn.net/Articles/540368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23077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pngimg.com/download/23077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junior2.cumbresblogs.com/page/22/" TargetMode="External"/><Relationship Id="rId5" Type="http://schemas.openxmlformats.org/officeDocument/2006/relationships/image" Target="../media/image1.png"/><Relationship Id="rId6" Type="http://schemas.openxmlformats.org/officeDocument/2006/relationships/hyperlink" Target="http://pngimg.com/download/23077" TargetMode="Externa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Blockchains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3392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61178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90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90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6816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64605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</a:t>
            </a:r>
            <a:r>
              <a:rPr lang="en-US" altLang="zh-CN" dirty="0"/>
              <a:t>9</a:t>
            </a:r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</a:t>
            </a:r>
            <a:r>
              <a:rPr lang="en-US" altLang="zh-CN" dirty="0"/>
              <a:t>9</a:t>
            </a:r>
            <a:r>
              <a:rPr lang="en-US" dirty="0"/>
              <a:t>0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2A93437B-BAAA-46E2-9FF4-CE69109C9E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41904" y="907609"/>
            <a:ext cx="1037044" cy="9916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3392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61178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90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200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</a:t>
            </a:r>
            <a:r>
              <a:rPr lang="en-US" altLang="zh-CN" dirty="0"/>
              <a:t>9</a:t>
            </a:r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AA98FD83-ADD4-4C21-9ADB-C4C0D1F260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692058" y="854110"/>
            <a:ext cx="1140294" cy="9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8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Lecture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The above are blockchains goals!</a:t>
            </a:r>
          </a:p>
          <a:p>
            <a:r>
              <a:rPr lang="en-US" dirty="0" smtClean="0"/>
              <a:t>Not how we implemented or realized blockchains. </a:t>
            </a:r>
          </a:p>
          <a:p>
            <a:r>
              <a:rPr lang="en-US" dirty="0" smtClean="0"/>
              <a:t>However, use them in a black-box manner. </a:t>
            </a:r>
          </a:p>
        </p:txBody>
      </p:sp>
    </p:spTree>
    <p:extLst>
      <p:ext uri="{BB962C8B-B14F-4D97-AF65-F5344CB8AC3E}">
        <p14:creationId xmlns:p14="http://schemas.microsoft.com/office/powerpoint/2010/main" val="86345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Characterizing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Blockchains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95422" y="1227667"/>
            <a:ext cx="8406451" cy="4501445"/>
          </a:xfrm>
        </p:spPr>
        <p:txBody>
          <a:bodyPr>
            <a:normAutofit lnSpcReduction="1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sz="2400" dirty="0"/>
          </a:p>
          <a:p>
            <a:r>
              <a:rPr kumimoji="1" lang="en-US" altLang="zh-CN" sz="2400" dirty="0"/>
              <a:t>Permissionless: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explicitly/implicitly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rely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on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cryptocurrency</a:t>
            </a:r>
          </a:p>
          <a:p>
            <a:r>
              <a:rPr kumimoji="1" lang="en-US" altLang="zh-CN" sz="2400" dirty="0"/>
              <a:t>Permissioned: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traditional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Byzantine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fault-tolerant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distributed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system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(consortium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private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blockchains)</a:t>
            </a:r>
            <a:r>
              <a:rPr kumimoji="1" lang="zh-CN" altLang="en-US" dirty="0"/>
              <a:t> </a:t>
            </a:r>
            <a:endParaRPr kumimoji="1" lang="en-US" altLang="zh-CN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xmlns="" id="{9C18A076-32B5-46C4-B389-8A1E04287BA4}"/>
              </a:ext>
            </a:extLst>
          </p:cNvPr>
          <p:cNvGraphicFramePr>
            <a:graphicFrameLocks/>
          </p:cNvGraphicFramePr>
          <p:nvPr/>
        </p:nvGraphicFramePr>
        <p:xfrm>
          <a:off x="170822" y="1788611"/>
          <a:ext cx="8842549" cy="1586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086">
                  <a:extLst>
                    <a:ext uri="{9D8B030D-6E8A-4147-A177-3AD203B41FA5}">
                      <a16:colId xmlns:a16="http://schemas.microsoft.com/office/drawing/2014/main" xmlns="" val="3259388919"/>
                    </a:ext>
                  </a:extLst>
                </a:gridCol>
                <a:gridCol w="1686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1153">
                  <a:extLst>
                    <a:ext uri="{9D8B030D-6E8A-4147-A177-3AD203B41FA5}">
                      <a16:colId xmlns:a16="http://schemas.microsoft.com/office/drawing/2014/main" xmlns="" val="2520719277"/>
                    </a:ext>
                  </a:extLst>
                </a:gridCol>
                <a:gridCol w="2864101">
                  <a:extLst>
                    <a:ext uri="{9D8B030D-6E8A-4147-A177-3AD203B41FA5}">
                      <a16:colId xmlns:a16="http://schemas.microsoft.com/office/drawing/2014/main" xmlns="" val="1667998081"/>
                    </a:ext>
                  </a:extLst>
                </a:gridCol>
              </a:tblGrid>
              <a:tr h="49608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Membership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Consensus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Approach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Examples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2133029"/>
                  </a:ext>
                </a:extLst>
              </a:tr>
              <a:tr h="450157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Permissionless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aseline="0" dirty="0"/>
                        <a:t>Dynamic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/>
                        <a:t>PoX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(Proof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of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“X”)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/>
                        <a:t>Bitcoin,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 err="1"/>
                        <a:t>Ethereum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9035179"/>
                  </a:ext>
                </a:extLst>
              </a:tr>
              <a:tr h="637219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Permissioned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aseline="0" dirty="0"/>
                        <a:t>Fixed;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know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IDs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of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each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other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BFT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(Byzantine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fault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tolerance)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/>
                        <a:t>Fabric,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 err="1"/>
                        <a:t>Iroha</a:t>
                      </a:r>
                      <a:r>
                        <a:rPr lang="en-US" altLang="zh-CN" sz="1800" baseline="0" dirty="0"/>
                        <a:t>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Chios,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BEAT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556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44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295422" y="1227667"/>
            <a:ext cx="8406451" cy="4501445"/>
          </a:xfrm>
        </p:spPr>
        <p:txBody>
          <a:bodyPr>
            <a:normAutofit fontScale="92500" lnSpcReduction="1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sz="2400" dirty="0"/>
          </a:p>
          <a:p>
            <a:r>
              <a:rPr kumimoji="1" lang="en-US" altLang="zh-CN" sz="2400" dirty="0"/>
              <a:t>Permissionless: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explicitly/implicitly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rely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on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cryptocurrency</a:t>
            </a:r>
          </a:p>
          <a:p>
            <a:r>
              <a:rPr kumimoji="1" lang="en-US" altLang="zh-CN" sz="2400" dirty="0"/>
              <a:t>Permissioned: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traditional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Byzantine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fault-tolerant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distributed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system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(consortium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blockchains,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private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blockchains)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r>
              <a:rPr kumimoji="1" lang="en-US" altLang="zh-CN" sz="2400" dirty="0"/>
              <a:t>Hybrid: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use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BFT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to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improve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/>
              <a:t>permissionless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blockchains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Characterizing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Blockchains</a:t>
            </a:r>
            <a:endParaRPr kumimoji="1" lang="zh-CN" altLang="en-US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xmlns="" id="{9C18A076-32B5-46C4-B389-8A1E04287BA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0822" y="1393673"/>
          <a:ext cx="8842549" cy="2416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086">
                  <a:extLst>
                    <a:ext uri="{9D8B030D-6E8A-4147-A177-3AD203B41FA5}">
                      <a16:colId xmlns:a16="http://schemas.microsoft.com/office/drawing/2014/main" xmlns="" val="3259388919"/>
                    </a:ext>
                  </a:extLst>
                </a:gridCol>
                <a:gridCol w="1686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1153">
                  <a:extLst>
                    <a:ext uri="{9D8B030D-6E8A-4147-A177-3AD203B41FA5}">
                      <a16:colId xmlns:a16="http://schemas.microsoft.com/office/drawing/2014/main" xmlns="" val="2520719277"/>
                    </a:ext>
                  </a:extLst>
                </a:gridCol>
                <a:gridCol w="2864101">
                  <a:extLst>
                    <a:ext uri="{9D8B030D-6E8A-4147-A177-3AD203B41FA5}">
                      <a16:colId xmlns:a16="http://schemas.microsoft.com/office/drawing/2014/main" xmlns="" val="1667998081"/>
                    </a:ext>
                  </a:extLst>
                </a:gridCol>
              </a:tblGrid>
              <a:tr h="49608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Membership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Consensus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Approach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Examples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2133029"/>
                  </a:ext>
                </a:extLst>
              </a:tr>
              <a:tr h="450157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Permissionless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aseline="0" dirty="0"/>
                        <a:t>Dynamic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/>
                        <a:t>PoX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(Proof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of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“X</a:t>
                      </a:r>
                      <a:r>
                        <a:rPr lang="en-US" altLang="zh-CN" sz="1800" dirty="0" smtClean="0"/>
                        <a:t>”) + Some mechanism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/>
                        <a:t>Bitcoin,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 err="1"/>
                        <a:t>Ethereum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9035179"/>
                  </a:ext>
                </a:extLst>
              </a:tr>
              <a:tr h="637219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Permissioned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aseline="0" dirty="0"/>
                        <a:t>Fixed;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know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IDs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of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each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other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BFT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(Byzantine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fault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tolerance)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dirty="0"/>
                        <a:t>Fabric,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 err="1"/>
                        <a:t>Iroha</a:t>
                      </a:r>
                      <a:r>
                        <a:rPr lang="en-US" altLang="zh-CN" sz="1800" baseline="0" dirty="0"/>
                        <a:t>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Chios,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altLang="zh-CN" sz="1800" baseline="0" dirty="0"/>
                        <a:t>BEAT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5566253"/>
                  </a:ext>
                </a:extLst>
              </a:tr>
              <a:tr h="43339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Hybrid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(</a:t>
                      </a:r>
                      <a:r>
                        <a:rPr lang="en-US" altLang="zh-CN" sz="1800" dirty="0" err="1"/>
                        <a:t>permissonless</a:t>
                      </a:r>
                      <a:r>
                        <a:rPr lang="en-US" altLang="zh-CN" sz="1800" dirty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Dynamic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Sybil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resistant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 err="1"/>
                        <a:t>PoX</a:t>
                      </a:r>
                      <a:r>
                        <a:rPr lang="en-US" altLang="zh-CN" sz="1800" dirty="0"/>
                        <a:t>+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BFT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zh-CN" dirty="0" err="1"/>
                        <a:t>Elastico</a:t>
                      </a:r>
                      <a:r>
                        <a:rPr kumimoji="1" lang="en-US" altLang="zh-CN" dirty="0"/>
                        <a:t>,</a:t>
                      </a:r>
                      <a:r>
                        <a:rPr kumimoji="1" lang="zh-CN" altLang="en-US" baseline="0" dirty="0"/>
                        <a:t> </a:t>
                      </a:r>
                      <a:r>
                        <a:rPr kumimoji="1" lang="en-US" altLang="zh-CN" baseline="0" dirty="0" err="1"/>
                        <a:t>OmniLedger</a:t>
                      </a:r>
                      <a:r>
                        <a:rPr kumimoji="1" lang="en-US" altLang="zh-CN" baseline="0" dirty="0"/>
                        <a:t>,</a:t>
                      </a:r>
                      <a:r>
                        <a:rPr kumimoji="1" lang="zh-CN" altLang="en-US" baseline="0" dirty="0"/>
                        <a:t> </a:t>
                      </a:r>
                      <a:endParaRPr kumimoji="1" lang="en-US" altLang="zh-CN" baseline="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zh-CN" sz="1800" baseline="0" dirty="0" err="1"/>
                        <a:t>Ethereum</a:t>
                      </a:r>
                      <a:r>
                        <a:rPr kumimoji="0" lang="zh-CN" altLang="en-US" sz="1800" baseline="0" dirty="0"/>
                        <a:t> </a:t>
                      </a:r>
                      <a:r>
                        <a:rPr kumimoji="0" lang="en-US" altLang="zh-CN" sz="1800" baseline="0" dirty="0"/>
                        <a:t>Casper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5508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938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Systems and Distributed Systems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Reading material: </a:t>
            </a:r>
          </a:p>
          <a:p>
            <a:r>
              <a:rPr lang="en-US" dirty="0" err="1" smtClean="0"/>
              <a:t>Cachin</a:t>
            </a:r>
            <a:r>
              <a:rPr lang="en-US" dirty="0" smtClean="0"/>
              <a:t> book, chapter 2 (Basic abstractions)</a:t>
            </a:r>
          </a:p>
          <a:p>
            <a:r>
              <a:rPr lang="en-US" dirty="0">
                <a:hlinkClick r:id="rId2"/>
              </a:rPr>
              <a:t>https://library.umbc.edu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Search “</a:t>
            </a:r>
            <a:r>
              <a:rPr lang="en-US" dirty="0"/>
              <a:t>Introduction to Reliable and Secure Distributed </a:t>
            </a:r>
            <a:r>
              <a:rPr lang="en-US" dirty="0" smtClean="0"/>
              <a:t>Programming”</a:t>
            </a:r>
          </a:p>
          <a:p>
            <a:r>
              <a:rPr lang="en-US" dirty="0" smtClean="0"/>
              <a:t>Select “online access”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853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Safety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liveness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(Generalized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Notations)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Safety: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safety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property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property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violated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</a:t>
            </a:r>
            <a:r>
              <a:rPr lang="zh-CN" altLang="en-US" dirty="0" smtClean="0"/>
              <a:t> </a:t>
            </a:r>
            <a:r>
              <a:rPr lang="en-US" altLang="zh-CN" dirty="0" smtClean="0"/>
              <a:t>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never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satisfied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again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time.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should 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anything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wrong.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Liveness: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hope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property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satisfied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t’&gt;t.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Something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good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eventually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happens.</a:t>
            </a:r>
          </a:p>
          <a:p>
            <a:pPr lvl="1"/>
            <a:endParaRPr kumimoji="1" lang="en-US" altLang="zh-CN" dirty="0"/>
          </a:p>
          <a:p>
            <a:r>
              <a:rPr kumimoji="1" lang="en-US" altLang="zh-CN" dirty="0" smtClean="0"/>
              <a:t>They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specific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when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the setting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fixed.</a:t>
            </a:r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1799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Example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Ordered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stream</a:t>
            </a:r>
            <a:r>
              <a:rPr lang="zh-CN" altLang="en-US" dirty="0" smtClean="0"/>
              <a:t> </a:t>
            </a:r>
            <a:r>
              <a:rPr lang="en-US" altLang="zh-CN" dirty="0" smtClean="0"/>
              <a:t>(e.g.,</a:t>
            </a:r>
            <a:r>
              <a:rPr lang="zh-CN" altLang="en-US" dirty="0" smtClean="0"/>
              <a:t> </a:t>
            </a:r>
            <a:r>
              <a:rPr lang="en-US" altLang="zh-CN" dirty="0" smtClean="0"/>
              <a:t>TV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show,</a:t>
            </a:r>
            <a:r>
              <a:rPr lang="zh-CN" altLang="en-US" dirty="0" smtClean="0"/>
              <a:t> </a:t>
            </a:r>
            <a:r>
              <a:rPr lang="en-US" altLang="zh-CN" dirty="0" smtClean="0"/>
              <a:t>NBA</a:t>
            </a:r>
            <a:r>
              <a:rPr lang="zh-CN" altLang="en-US" dirty="0" smtClean="0"/>
              <a:t> </a:t>
            </a:r>
            <a:r>
              <a:rPr lang="en-US" altLang="zh-CN" dirty="0" smtClean="0"/>
              <a:t>live)</a:t>
            </a:r>
          </a:p>
          <a:p>
            <a:pPr lvl="1"/>
            <a:r>
              <a:rPr lang="en-US" altLang="zh-CN" dirty="0" smtClean="0"/>
              <a:t>Messages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)</a:t>
            </a:r>
            <a:r>
              <a:rPr lang="zh-CN" altLang="en-US" dirty="0" smtClean="0"/>
              <a:t> </a:t>
            </a:r>
            <a:r>
              <a:rPr lang="en-US" altLang="zh-CN" dirty="0" smtClean="0"/>
              <a:t>neither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lost</a:t>
            </a:r>
            <a:r>
              <a:rPr lang="zh-CN" altLang="en-US" dirty="0" smtClean="0"/>
              <a:t> </a:t>
            </a:r>
            <a:r>
              <a:rPr lang="en-US" altLang="zh-CN" dirty="0" smtClean="0"/>
              <a:t>2)</a:t>
            </a:r>
            <a:r>
              <a:rPr lang="zh-CN" altLang="en-US" dirty="0" smtClean="0"/>
              <a:t> </a:t>
            </a:r>
            <a:r>
              <a:rPr lang="en-US" altLang="zh-CN" dirty="0" smtClean="0"/>
              <a:t>nor</a:t>
            </a:r>
            <a:r>
              <a:rPr lang="zh-CN" altLang="en-US" dirty="0" smtClean="0"/>
              <a:t> </a:t>
            </a:r>
            <a:r>
              <a:rPr lang="en-US" altLang="zh-CN" dirty="0" smtClean="0"/>
              <a:t>duplicated,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3)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received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order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they</a:t>
            </a:r>
            <a:r>
              <a:rPr lang="zh-CN" altLang="en-US" dirty="0" smtClean="0"/>
              <a:t> </a:t>
            </a:r>
            <a:r>
              <a:rPr lang="en-US" altLang="zh-CN" dirty="0" smtClean="0"/>
              <a:t>were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sent.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0794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What about Blockchains?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8500188" cy="5325533"/>
          </a:xfrm>
        </p:spPr>
        <p:txBody>
          <a:bodyPr>
            <a:normAutofit fontScale="85000" lnSpcReduction="2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Blockchains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tolerate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Byzantine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(arbitrary)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failures</a:t>
            </a:r>
          </a:p>
          <a:p>
            <a:pPr lvl="1"/>
            <a:r>
              <a:rPr kumimoji="1" lang="en-US" altLang="zh-CN" dirty="0"/>
              <a:t>Integrity/safety: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code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correctly</a:t>
            </a:r>
          </a:p>
          <a:p>
            <a:pPr lvl="1"/>
            <a:r>
              <a:rPr kumimoji="1" lang="en-US" altLang="zh-CN" dirty="0"/>
              <a:t>Availability/liveness: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service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always</a:t>
            </a:r>
            <a:r>
              <a:rPr kumimoji="1" lang="zh-CN" altLang="en-US" dirty="0"/>
              <a:t> </a:t>
            </a:r>
            <a:r>
              <a:rPr kumimoji="1" lang="en-US" altLang="zh-CN" dirty="0"/>
              <a:t>available</a:t>
            </a:r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66B9EC6-DDBD-4ABB-A9DE-4CC8C58EA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34287" y="3609692"/>
            <a:ext cx="819294" cy="888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F6D3071-9A64-4114-9C94-1C67065D1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40" y="2035631"/>
            <a:ext cx="1342852" cy="139880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6B1A0A6-C47F-4E91-853E-BBF4EAB2AE5D}"/>
              </a:ext>
            </a:extLst>
          </p:cNvPr>
          <p:cNvSpPr txBox="1"/>
          <p:nvPr/>
        </p:nvSpPr>
        <p:spPr>
          <a:xfrm>
            <a:off x="1276140" y="3585146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762F424-99C5-42D4-9A6B-856407EE99C1}"/>
              </a:ext>
            </a:extLst>
          </p:cNvPr>
          <p:cNvSpPr txBox="1"/>
          <p:nvPr/>
        </p:nvSpPr>
        <p:spPr>
          <a:xfrm>
            <a:off x="6990737" y="1349510"/>
            <a:ext cx="119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Replicas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82D56312-5A40-4810-928F-4E2C7D764D9D}"/>
              </a:ext>
            </a:extLst>
          </p:cNvPr>
          <p:cNvCxnSpPr>
            <a:cxnSpLocks/>
          </p:cNvCxnSpPr>
          <p:nvPr/>
        </p:nvCxnSpPr>
        <p:spPr>
          <a:xfrm flipV="1">
            <a:off x="2723940" y="1578431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D7C3CB95-821F-4FC0-988D-0299A6030868}"/>
              </a:ext>
            </a:extLst>
          </p:cNvPr>
          <p:cNvCxnSpPr>
            <a:cxnSpLocks/>
          </p:cNvCxnSpPr>
          <p:nvPr/>
        </p:nvCxnSpPr>
        <p:spPr>
          <a:xfrm flipH="1">
            <a:off x="2723940" y="1730831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57A8F4AD-32E9-4588-84D1-687C2815A5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4" y="3522531"/>
            <a:ext cx="679947" cy="10482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4869AF87-455C-4AF1-995F-581D0B9D97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3" y="2248329"/>
            <a:ext cx="679947" cy="10482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D87B1CC2-C22B-491E-806F-385EA365D9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2" y="928628"/>
            <a:ext cx="679947" cy="1048252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2DBA4721-91A1-4EE9-AEF5-A8D55695104D}"/>
              </a:ext>
            </a:extLst>
          </p:cNvPr>
          <p:cNvCxnSpPr>
            <a:cxnSpLocks/>
          </p:cNvCxnSpPr>
          <p:nvPr/>
        </p:nvCxnSpPr>
        <p:spPr>
          <a:xfrm>
            <a:off x="2736759" y="3187093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96FCE3DD-BF6D-4A48-8420-089D33875A73}"/>
              </a:ext>
            </a:extLst>
          </p:cNvPr>
          <p:cNvCxnSpPr>
            <a:cxnSpLocks/>
          </p:cNvCxnSpPr>
          <p:nvPr/>
        </p:nvCxnSpPr>
        <p:spPr>
          <a:xfrm flipH="1" flipV="1">
            <a:off x="2694030" y="3326177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6DAF9B02-97DF-4BF1-B4E3-0544CC955BE8}"/>
              </a:ext>
            </a:extLst>
          </p:cNvPr>
          <p:cNvCxnSpPr/>
          <p:nvPr/>
        </p:nvCxnSpPr>
        <p:spPr>
          <a:xfrm>
            <a:off x="2736759" y="279763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E5881900-C7AB-47E8-92DC-5F38F82D3639}"/>
              </a:ext>
            </a:extLst>
          </p:cNvPr>
          <p:cNvCxnSpPr>
            <a:cxnSpLocks/>
          </p:cNvCxnSpPr>
          <p:nvPr/>
        </p:nvCxnSpPr>
        <p:spPr>
          <a:xfrm flipH="1">
            <a:off x="2723940" y="295003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289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order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Describe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Distributed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System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Participants: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Processes</a:t>
            </a:r>
          </a:p>
          <a:p>
            <a:endParaRPr lang="en-US" altLang="zh-CN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Links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connecting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processes</a:t>
            </a:r>
          </a:p>
          <a:p>
            <a:endParaRPr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4370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Lecture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22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Processes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via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Types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never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fails?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Crash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</a:t>
            </a:r>
            <a:endParaRPr kumimoji="1" lang="en-US" altLang="zh-CN" dirty="0"/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Arbitrary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(Byzantine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failures)</a:t>
            </a:r>
          </a:p>
          <a:p>
            <a:pPr lvl="1"/>
            <a:r>
              <a:rPr lang="en-US" altLang="zh-CN" dirty="0"/>
              <a:t>Processing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request</a:t>
            </a:r>
            <a:r>
              <a:rPr lang="zh-CN" altLang="en-US" dirty="0"/>
              <a:t> </a:t>
            </a:r>
            <a:r>
              <a:rPr lang="en-US" altLang="zh-CN" dirty="0"/>
              <a:t>incorrectly</a:t>
            </a:r>
          </a:p>
          <a:p>
            <a:pPr lvl="1"/>
            <a:r>
              <a:rPr lang="en-US" altLang="zh-CN" dirty="0"/>
              <a:t>Corrupting</a:t>
            </a:r>
            <a:r>
              <a:rPr lang="zh-CN" altLang="en-US" dirty="0"/>
              <a:t> </a:t>
            </a:r>
            <a:r>
              <a:rPr lang="en-US" altLang="zh-CN" dirty="0"/>
              <a:t>local</a:t>
            </a:r>
            <a:r>
              <a:rPr lang="zh-CN" altLang="en-US" dirty="0"/>
              <a:t> </a:t>
            </a:r>
            <a:r>
              <a:rPr lang="en-US" altLang="zh-CN" dirty="0"/>
              <a:t>state</a:t>
            </a:r>
          </a:p>
          <a:p>
            <a:pPr lvl="1"/>
            <a:r>
              <a:rPr lang="en-US" altLang="zh-CN" dirty="0"/>
              <a:t>Sending</a:t>
            </a:r>
            <a:r>
              <a:rPr lang="zh-CN" altLang="en-US" dirty="0"/>
              <a:t> </a:t>
            </a:r>
            <a:r>
              <a:rPr lang="en-US" altLang="zh-CN" dirty="0"/>
              <a:t>incorrect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inconsistent</a:t>
            </a:r>
            <a:r>
              <a:rPr lang="zh-CN" altLang="en-US" dirty="0"/>
              <a:t> </a:t>
            </a:r>
            <a:r>
              <a:rPr lang="en-US" altLang="zh-CN" dirty="0" smtClean="0"/>
              <a:t>messages</a:t>
            </a:r>
          </a:p>
          <a:p>
            <a:pPr lvl="1"/>
            <a:r>
              <a:rPr lang="en-US" altLang="zh-CN" dirty="0" smtClean="0"/>
              <a:t>Not function as </a:t>
            </a:r>
            <a:r>
              <a:rPr lang="en-US" altLang="zh-CN" dirty="0" smtClean="0"/>
              <a:t>designated (this is the definition)</a:t>
            </a:r>
            <a:endParaRPr lang="en-US" altLang="zh-CN" dirty="0"/>
          </a:p>
          <a:p>
            <a:endParaRPr kumimoji="1" lang="en-US" altLang="zh-CN" dirty="0" smtClean="0"/>
          </a:p>
          <a:p>
            <a:r>
              <a:rPr lang="en-US" dirty="0">
                <a:hlinkClick r:id="rId3"/>
              </a:rPr>
              <a:t>https://lwn.net/Articles/540368/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6135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108967-D20E-3948-9918-F20C25321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EF7421-BA59-A646-8B88-A9ED9D8A7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happens all the time</a:t>
            </a:r>
          </a:p>
          <a:p>
            <a:r>
              <a:rPr lang="en-US" dirty="0"/>
              <a:t>When you design, you design for </a:t>
            </a:r>
            <a:r>
              <a:rPr lang="en-US" dirty="0" smtClean="0"/>
              <a:t>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3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 </a:t>
            </a:r>
            <a:r>
              <a:rPr lang="en-US" altLang="zh-CN" dirty="0" smtClean="0">
                <a:solidFill>
                  <a:srgbClr val="FF0000"/>
                </a:solidFill>
              </a:rPr>
              <a:t>correct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processes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communicate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other?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trust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other,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good!</a:t>
            </a:r>
          </a:p>
          <a:p>
            <a:pPr lvl="1"/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easy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think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trustworthy,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still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easy!</a:t>
            </a:r>
          </a:p>
          <a:p>
            <a:pPr lvl="1"/>
            <a:r>
              <a:rPr kumimoji="1" lang="en-US" altLang="zh-CN" dirty="0" smtClean="0"/>
              <a:t>use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crypto</a:t>
            </a:r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3877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Cryptography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Message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authentication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(MACs)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Digital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signatures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Both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establish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authenticated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channels</a:t>
            </a:r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4124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Crash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</a:p>
          <a:p>
            <a:pPr lvl="1"/>
            <a:r>
              <a:rPr kumimoji="1" lang="en-US" altLang="zh-CN" dirty="0" smtClean="0"/>
              <a:t>Fair-loss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</a:p>
          <a:p>
            <a:pPr lvl="1"/>
            <a:r>
              <a:rPr kumimoji="1" lang="en-US" altLang="zh-CN" dirty="0" smtClean="0"/>
              <a:t>Stubborn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delivery</a:t>
            </a:r>
          </a:p>
          <a:p>
            <a:pPr lvl="1"/>
            <a:r>
              <a:rPr kumimoji="1" lang="en-US" altLang="zh-CN" b="1" dirty="0" smtClean="0"/>
              <a:t>Perfect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links (e.g., TCP)</a:t>
            </a:r>
            <a:endParaRPr kumimoji="1" lang="en-US" altLang="zh-CN" b="1" dirty="0" smtClean="0"/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Byzantine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failure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endParaRPr kumimoji="1" lang="en-US" altLang="zh-CN" dirty="0"/>
          </a:p>
          <a:p>
            <a:pPr lvl="1"/>
            <a:r>
              <a:rPr kumimoji="1" lang="en-US" altLang="zh-CN" b="1" dirty="0" smtClean="0"/>
              <a:t>Authenticated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perfect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links</a:t>
            </a:r>
          </a:p>
          <a:p>
            <a:pPr marL="400050" lvl="1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9648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Fair-Loss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Fair-loss: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infinitely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/>
              <a:t>sends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infinite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times</a:t>
            </a:r>
          </a:p>
          <a:p>
            <a:r>
              <a:rPr kumimoji="1" lang="en-US" altLang="zh-CN" dirty="0" smtClean="0"/>
              <a:t>Finite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duplication: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…</a:t>
            </a:r>
            <a:r>
              <a:rPr kumimoji="1" lang="en-US" altLang="zh-CN" dirty="0" smtClean="0"/>
              <a:t>.</a:t>
            </a:r>
            <a:r>
              <a:rPr kumimoji="1" lang="en-US" altLang="zh-CN" dirty="0" smtClean="0">
                <a:solidFill>
                  <a:srgbClr val="FF0000"/>
                </a:solidFill>
              </a:rPr>
              <a:t>finite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times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…</a:t>
            </a:r>
            <a:r>
              <a:rPr kumimoji="1" lang="en-US" altLang="zh-CN" dirty="0" smtClean="0">
                <a:solidFill>
                  <a:srgbClr val="FF0000"/>
                </a:solidFill>
              </a:rPr>
              <a:t>finite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…</a:t>
            </a:r>
            <a:endParaRPr kumimoji="1" lang="en-US" altLang="zh-CN" dirty="0" smtClean="0"/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creation: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p.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marL="400050" lvl="1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4530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Stubborn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Stubborn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delivery: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process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p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sends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message</a:t>
            </a:r>
            <a:r>
              <a:rPr kumimoji="1" lang="zh-CN" altLang="en-US" dirty="0"/>
              <a:t> </a:t>
            </a:r>
            <a:r>
              <a:rPr kumimoji="1" lang="en-US" altLang="zh-CN" dirty="0"/>
              <a:t>m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q </a:t>
            </a:r>
            <a:r>
              <a:rPr kumimoji="1" lang="en-US" altLang="zh-CN" dirty="0" smtClean="0">
                <a:solidFill>
                  <a:srgbClr val="FF0000"/>
                </a:solidFill>
              </a:rPr>
              <a:t>once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then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q</a:t>
            </a:r>
            <a:r>
              <a:rPr kumimoji="1" lang="zh-CN" altLang="en-US" dirty="0"/>
              <a:t> </a:t>
            </a:r>
            <a:r>
              <a:rPr kumimoji="1" lang="en-US" altLang="zh-CN" dirty="0"/>
              <a:t>delivers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m</a:t>
            </a:r>
            <a:r>
              <a:rPr kumimoji="1" lang="zh-CN" altLang="en-US" dirty="0"/>
              <a:t> </a:t>
            </a:r>
            <a:r>
              <a:rPr kumimoji="1" lang="en-US" altLang="zh-CN" dirty="0"/>
              <a:t>an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infinite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times</a:t>
            </a:r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creation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Built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fair-loss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links?</a:t>
            </a:r>
          </a:p>
          <a:p>
            <a:pPr marL="400050" lvl="1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8090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Perfect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Reliable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delivery: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sends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eventually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m.</a:t>
            </a:r>
            <a:endParaRPr kumimoji="1" lang="en-US" altLang="zh-CN" dirty="0"/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dup: q only receives m once</a:t>
            </a:r>
            <a:endParaRPr kumimoji="1" lang="en-US" altLang="zh-CN" dirty="0"/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creation</a:t>
            </a:r>
          </a:p>
        </p:txBody>
      </p:sp>
    </p:spTree>
    <p:extLst>
      <p:ext uri="{BB962C8B-B14F-4D97-AF65-F5344CB8AC3E}">
        <p14:creationId xmlns:p14="http://schemas.microsoft.com/office/powerpoint/2010/main" val="129831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Authenticated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Links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Reliable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delivery: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sends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correct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eventually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deliver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m.</a:t>
            </a:r>
            <a:endParaRPr kumimoji="1" lang="en-US" altLang="zh-CN" dirty="0"/>
          </a:p>
          <a:p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dup</a:t>
            </a:r>
            <a:endParaRPr kumimoji="1" lang="en-US" altLang="zh-CN" dirty="0"/>
          </a:p>
          <a:p>
            <a:r>
              <a:rPr kumimoji="1" lang="en-US" altLang="zh-CN" strike="sngStrike" dirty="0" smtClean="0"/>
              <a:t>No</a:t>
            </a:r>
            <a:r>
              <a:rPr kumimoji="1" lang="zh-CN" altLang="en-US" strike="sngStrike" dirty="0" smtClean="0"/>
              <a:t> </a:t>
            </a:r>
            <a:r>
              <a:rPr kumimoji="1" lang="en-US" altLang="zh-CN" strike="sngStrike" dirty="0" smtClean="0"/>
              <a:t>creation</a:t>
            </a:r>
            <a:r>
              <a:rPr kumimoji="1" lang="zh-CN" altLang="en-US" strike="sngStrike" dirty="0" smtClean="0"/>
              <a:t> </a:t>
            </a:r>
            <a:r>
              <a:rPr kumimoji="1" lang="zh-CN" altLang="en-US" dirty="0" smtClean="0">
                <a:sym typeface="Wingdings"/>
              </a:rPr>
              <a:t> </a:t>
            </a:r>
            <a:r>
              <a:rPr kumimoji="1" lang="en-US" altLang="zh-CN" dirty="0" smtClean="0">
                <a:sym typeface="Wingdings"/>
              </a:rPr>
              <a:t>authenticity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0434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Timing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Assumptions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Asynchronous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Partially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asynchronous</a:t>
            </a:r>
            <a:r>
              <a:rPr kumimoji="1" lang="zh-CN" altLang="en-US" dirty="0" smtClean="0"/>
              <a:t> </a:t>
            </a:r>
            <a:r>
              <a:rPr kumimoji="1" lang="en-US" altLang="zh-CN" smtClean="0"/>
              <a:t>environments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332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Client-Server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lang="en-US" dirty="0"/>
              <a:t>One server is a single point of failure or compromise</a:t>
            </a:r>
          </a:p>
          <a:p>
            <a:endParaRPr kumimoji="1" lang="en-US" altLang="zh-C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072E1CC-6A80-4BC8-B032-2949810475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15332" y="2588481"/>
            <a:ext cx="819294" cy="8881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2FB385B-9D2D-4DAB-BBA1-1C375B57F4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532" y="2305261"/>
            <a:ext cx="943504" cy="14545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96933DE-3A22-4E88-817E-4680E07C91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332" y="2333141"/>
            <a:ext cx="1342852" cy="139880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A3138A8-7C61-4179-A8EB-4D839494498E}"/>
              </a:ext>
            </a:extLst>
          </p:cNvPr>
          <p:cNvSpPr txBox="1"/>
          <p:nvPr/>
        </p:nvSpPr>
        <p:spPr>
          <a:xfrm>
            <a:off x="1724132" y="3882656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25BE116-8B4D-4BCF-A8BA-D59684675A43}"/>
              </a:ext>
            </a:extLst>
          </p:cNvPr>
          <p:cNvSpPr txBox="1"/>
          <p:nvPr/>
        </p:nvSpPr>
        <p:spPr>
          <a:xfrm>
            <a:off x="6423132" y="3882656"/>
            <a:ext cx="987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Server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314BCC0C-3781-44E9-8033-71565C370D00}"/>
              </a:ext>
            </a:extLst>
          </p:cNvPr>
          <p:cNvCxnSpPr/>
          <p:nvPr/>
        </p:nvCxnSpPr>
        <p:spPr>
          <a:xfrm>
            <a:off x="3095732" y="283866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9C1702D2-49B0-472F-83D8-8B2CA1877C61}"/>
              </a:ext>
            </a:extLst>
          </p:cNvPr>
          <p:cNvCxnSpPr>
            <a:cxnSpLocks/>
          </p:cNvCxnSpPr>
          <p:nvPr/>
        </p:nvCxnSpPr>
        <p:spPr>
          <a:xfrm flipH="1">
            <a:off x="3095732" y="337206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8C12DA0-0E90-4110-9E8A-0B58D3A479EF}"/>
              </a:ext>
            </a:extLst>
          </p:cNvPr>
          <p:cNvSpPr txBox="1"/>
          <p:nvPr/>
        </p:nvSpPr>
        <p:spPr>
          <a:xfrm>
            <a:off x="4129264" y="2285032"/>
            <a:ext cx="119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Request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F5A8C46-8EAF-40FC-A398-10CEE70EF75F}"/>
              </a:ext>
            </a:extLst>
          </p:cNvPr>
          <p:cNvSpPr txBox="1"/>
          <p:nvPr/>
        </p:nvSpPr>
        <p:spPr>
          <a:xfrm>
            <a:off x="4037764" y="3528997"/>
            <a:ext cx="1379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21148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Failure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detection</a:t>
            </a:r>
            <a:endParaRPr kumimoji="1" lang="en-US" altLang="zh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2FB385B-9D2D-4DAB-BBA1-1C375B57F4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532" y="3218740"/>
            <a:ext cx="943504" cy="14545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96933DE-3A22-4E88-817E-4680E07C9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332" y="3246620"/>
            <a:ext cx="1342852" cy="13988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A3138A8-7C61-4179-A8EB-4D839494498E}"/>
              </a:ext>
            </a:extLst>
          </p:cNvPr>
          <p:cNvSpPr txBox="1"/>
          <p:nvPr/>
        </p:nvSpPr>
        <p:spPr>
          <a:xfrm>
            <a:off x="1724132" y="4796135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Server 1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25BE116-8B4D-4BCF-A8BA-D59684675A43}"/>
              </a:ext>
            </a:extLst>
          </p:cNvPr>
          <p:cNvSpPr txBox="1"/>
          <p:nvPr/>
        </p:nvSpPr>
        <p:spPr>
          <a:xfrm>
            <a:off x="6423132" y="4796135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Server 2</a:t>
            </a:r>
            <a:endParaRPr lang="en-US" sz="2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314BCC0C-3781-44E9-8033-71565C370D00}"/>
              </a:ext>
            </a:extLst>
          </p:cNvPr>
          <p:cNvCxnSpPr/>
          <p:nvPr/>
        </p:nvCxnSpPr>
        <p:spPr>
          <a:xfrm>
            <a:off x="3095732" y="3752140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9C1702D2-49B0-472F-83D8-8B2CA1877C61}"/>
              </a:ext>
            </a:extLst>
          </p:cNvPr>
          <p:cNvCxnSpPr>
            <a:cxnSpLocks/>
          </p:cNvCxnSpPr>
          <p:nvPr/>
        </p:nvCxnSpPr>
        <p:spPr>
          <a:xfrm flipH="1">
            <a:off x="3095732" y="4285540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8C12DA0-0E90-4110-9E8A-0B58D3A479EF}"/>
              </a:ext>
            </a:extLst>
          </p:cNvPr>
          <p:cNvSpPr txBox="1"/>
          <p:nvPr/>
        </p:nvSpPr>
        <p:spPr>
          <a:xfrm>
            <a:off x="4129264" y="3198511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MSG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F5A8C46-8EAF-40FC-A398-10CEE70EF75F}"/>
              </a:ext>
            </a:extLst>
          </p:cNvPr>
          <p:cNvSpPr txBox="1"/>
          <p:nvPr/>
        </p:nvSpPr>
        <p:spPr>
          <a:xfrm>
            <a:off x="4268774" y="4442476"/>
            <a:ext cx="684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ACK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551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Asynchronous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environment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66B9EC6-DDBD-4ABB-A9DE-4CC8C58EAA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234287" y="4830109"/>
            <a:ext cx="819294" cy="8881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F6D3071-9A64-4114-9C94-1C67065D1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40" y="3256048"/>
            <a:ext cx="1342852" cy="13988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6B1A0A6-C47F-4E91-853E-BBF4EAB2AE5D}"/>
              </a:ext>
            </a:extLst>
          </p:cNvPr>
          <p:cNvSpPr txBox="1"/>
          <p:nvPr/>
        </p:nvSpPr>
        <p:spPr>
          <a:xfrm>
            <a:off x="1276140" y="4805563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762F424-99C5-42D4-9A6B-856407EE99C1}"/>
              </a:ext>
            </a:extLst>
          </p:cNvPr>
          <p:cNvSpPr txBox="1"/>
          <p:nvPr/>
        </p:nvSpPr>
        <p:spPr>
          <a:xfrm>
            <a:off x="6990737" y="2569927"/>
            <a:ext cx="119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Replicas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82D56312-5A40-4810-928F-4E2C7D764D9D}"/>
              </a:ext>
            </a:extLst>
          </p:cNvPr>
          <p:cNvCxnSpPr>
            <a:cxnSpLocks/>
          </p:cNvCxnSpPr>
          <p:nvPr/>
        </p:nvCxnSpPr>
        <p:spPr>
          <a:xfrm flipV="1">
            <a:off x="2723940" y="2798848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D7C3CB95-821F-4FC0-988D-0299A6030868}"/>
              </a:ext>
            </a:extLst>
          </p:cNvPr>
          <p:cNvCxnSpPr>
            <a:cxnSpLocks/>
          </p:cNvCxnSpPr>
          <p:nvPr/>
        </p:nvCxnSpPr>
        <p:spPr>
          <a:xfrm flipH="1">
            <a:off x="2723940" y="2951248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57A8F4AD-32E9-4588-84D1-687C2815A56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4" y="4742948"/>
            <a:ext cx="679947" cy="10482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4869AF87-455C-4AF1-995F-581D0B9D97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3" y="3468746"/>
            <a:ext cx="679947" cy="10482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D87B1CC2-C22B-491E-806F-385EA365D9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2" y="2149045"/>
            <a:ext cx="679947" cy="1048252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2DBA4721-91A1-4EE9-AEF5-A8D55695104D}"/>
              </a:ext>
            </a:extLst>
          </p:cNvPr>
          <p:cNvCxnSpPr>
            <a:cxnSpLocks/>
          </p:cNvCxnSpPr>
          <p:nvPr/>
        </p:nvCxnSpPr>
        <p:spPr>
          <a:xfrm>
            <a:off x="2736759" y="4407510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6FCE3DD-BF6D-4A48-8420-089D33875A73}"/>
              </a:ext>
            </a:extLst>
          </p:cNvPr>
          <p:cNvCxnSpPr>
            <a:cxnSpLocks/>
          </p:cNvCxnSpPr>
          <p:nvPr/>
        </p:nvCxnSpPr>
        <p:spPr>
          <a:xfrm flipH="1" flipV="1">
            <a:off x="2694030" y="4546594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6DAF9B02-97DF-4BF1-B4E3-0544CC955BE8}"/>
              </a:ext>
            </a:extLst>
          </p:cNvPr>
          <p:cNvCxnSpPr/>
          <p:nvPr/>
        </p:nvCxnSpPr>
        <p:spPr>
          <a:xfrm>
            <a:off x="2736759" y="4018048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E5881900-C7AB-47E8-92DC-5F38F82D3639}"/>
              </a:ext>
            </a:extLst>
          </p:cNvPr>
          <p:cNvCxnSpPr>
            <a:cxnSpLocks/>
          </p:cNvCxnSpPr>
          <p:nvPr/>
        </p:nvCxnSpPr>
        <p:spPr>
          <a:xfrm flipH="1">
            <a:off x="2723940" y="4170448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System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Failure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types</a:t>
            </a:r>
          </a:p>
          <a:p>
            <a:r>
              <a:rPr kumimoji="1" lang="en-US" altLang="zh-CN" dirty="0" smtClean="0"/>
              <a:t>Links</a:t>
            </a:r>
          </a:p>
          <a:p>
            <a:r>
              <a:rPr kumimoji="1" lang="en-US" altLang="zh-CN" dirty="0" smtClean="0"/>
              <a:t>Environments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What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hardest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model?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r>
              <a:rPr kumimoji="1" lang="en-US" altLang="zh-CN" dirty="0" smtClean="0"/>
              <a:t>What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 most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appropriate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model?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7840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6B248B-A2B7-684A-A5F6-DB019AB3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Common</a:t>
            </a:r>
            <a:r>
              <a:rPr lang="zh-CN" altLang="en-US" dirty="0"/>
              <a:t> </a:t>
            </a:r>
            <a:r>
              <a:rPr lang="en-US" altLang="zh-CN" dirty="0"/>
              <a:t>Communication</a:t>
            </a:r>
            <a:r>
              <a:rPr lang="zh-CN" altLang="en-US" dirty="0"/>
              <a:t> </a:t>
            </a:r>
            <a:r>
              <a:rPr lang="en-US" altLang="zh-CN" dirty="0"/>
              <a:t>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8922DD-2B88-A243-958C-13C6F736A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remaining lecture will focus on </a:t>
            </a:r>
            <a:r>
              <a:rPr lang="en-US" dirty="0" err="1" smtClean="0"/>
              <a:t>communcation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15EE3DF-D824-914C-89E7-386BD4FA7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051" y="2910286"/>
            <a:ext cx="4456973" cy="216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08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572AAE-5A37-524B-9796-2E5A05D44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Communication</a:t>
            </a:r>
            <a:r>
              <a:rPr lang="zh-CN" altLang="en-US" dirty="0"/>
              <a:t> </a:t>
            </a:r>
            <a:r>
              <a:rPr lang="en-US" altLang="zh-CN" dirty="0"/>
              <a:t>Mechanisms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BE1C97-106C-C147-A664-A10B53C50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Many</a:t>
            </a:r>
            <a:r>
              <a:rPr lang="zh-CN" altLang="en-US" dirty="0"/>
              <a:t> </a:t>
            </a:r>
            <a:r>
              <a:rPr lang="en-US" altLang="zh-CN" dirty="0"/>
              <a:t>protocols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available</a:t>
            </a:r>
          </a:p>
          <a:p>
            <a:pPr lvl="1"/>
            <a:r>
              <a:rPr lang="en-US" altLang="zh-CN" dirty="0"/>
              <a:t>Sockets</a:t>
            </a:r>
          </a:p>
          <a:p>
            <a:pPr lvl="1"/>
            <a:r>
              <a:rPr lang="en-US" altLang="zh-CN" dirty="0"/>
              <a:t>Remote</a:t>
            </a:r>
            <a:r>
              <a:rPr lang="zh-CN" altLang="en-US" dirty="0"/>
              <a:t> </a:t>
            </a:r>
            <a:r>
              <a:rPr lang="en-US" altLang="zh-CN" dirty="0"/>
              <a:t>Procedure</a:t>
            </a:r>
            <a:r>
              <a:rPr lang="zh-CN" altLang="en-US" dirty="0"/>
              <a:t> </a:t>
            </a:r>
            <a:r>
              <a:rPr lang="en-US" altLang="zh-CN" dirty="0"/>
              <a:t>Call</a:t>
            </a:r>
            <a:r>
              <a:rPr lang="zh-CN" altLang="en-US" dirty="0"/>
              <a:t> </a:t>
            </a:r>
            <a:r>
              <a:rPr lang="en-US" altLang="zh-CN" dirty="0"/>
              <a:t>(RPC)</a:t>
            </a:r>
          </a:p>
          <a:p>
            <a:pPr lvl="1"/>
            <a:r>
              <a:rPr lang="en-US" altLang="zh-CN" dirty="0"/>
              <a:t>Distributed</a:t>
            </a:r>
            <a:r>
              <a:rPr lang="zh-CN" altLang="en-US" dirty="0"/>
              <a:t> </a:t>
            </a:r>
            <a:r>
              <a:rPr lang="en-US" altLang="zh-CN" dirty="0"/>
              <a:t>shared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r>
              <a:rPr lang="zh-CN" altLang="en-US" dirty="0"/>
              <a:t> </a:t>
            </a:r>
            <a:r>
              <a:rPr lang="en-US" altLang="zh-CN" dirty="0"/>
              <a:t>(later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class)</a:t>
            </a:r>
          </a:p>
          <a:p>
            <a:pPr lvl="1"/>
            <a:r>
              <a:rPr lang="en-US" altLang="zh-CN" dirty="0"/>
              <a:t>MPI</a:t>
            </a:r>
          </a:p>
          <a:p>
            <a:pPr lvl="1"/>
            <a:r>
              <a:rPr lang="en-US" altLang="zh-C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858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FE8A5-DDF4-2340-AFA5-8B86514A6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Socket</a:t>
            </a:r>
            <a:r>
              <a:rPr lang="zh-CN" altLang="en-US" dirty="0"/>
              <a:t> </a:t>
            </a:r>
            <a:r>
              <a:rPr lang="en-US" altLang="zh-CN" dirty="0"/>
              <a:t>Communication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5A5A6A-4657-604B-AA73-D2CE1A4D1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TCP</a:t>
            </a:r>
            <a:r>
              <a:rPr lang="zh-CN" altLang="en-US" dirty="0"/>
              <a:t> </a:t>
            </a:r>
            <a:r>
              <a:rPr lang="en-US" altLang="zh-CN" dirty="0"/>
              <a:t>(Transmission</a:t>
            </a:r>
            <a:r>
              <a:rPr lang="zh-CN" altLang="en-US" dirty="0"/>
              <a:t> </a:t>
            </a:r>
            <a:r>
              <a:rPr lang="en-US" altLang="zh-CN" dirty="0"/>
              <a:t>Control</a:t>
            </a:r>
            <a:r>
              <a:rPr lang="zh-CN" altLang="en-US" dirty="0"/>
              <a:t> </a:t>
            </a:r>
            <a:r>
              <a:rPr lang="en-US" altLang="zh-CN" dirty="0" smtClean="0"/>
              <a:t>Protocol; realizing perfect links)</a:t>
            </a:r>
            <a:endParaRPr lang="en-US" altLang="zh-CN" dirty="0"/>
          </a:p>
          <a:p>
            <a:pPr lvl="1"/>
            <a:r>
              <a:rPr lang="en-US" altLang="zh-CN" dirty="0"/>
              <a:t>Protocol</a:t>
            </a:r>
            <a:r>
              <a:rPr lang="zh-CN" altLang="en-US" dirty="0"/>
              <a:t> </a:t>
            </a:r>
            <a:r>
              <a:rPr lang="en-US" altLang="zh-CN" dirty="0"/>
              <a:t>built</a:t>
            </a:r>
            <a:r>
              <a:rPr lang="zh-CN" altLang="en-US" dirty="0"/>
              <a:t> </a:t>
            </a:r>
            <a:r>
              <a:rPr lang="en-US" altLang="zh-CN" dirty="0"/>
              <a:t>upon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IP</a:t>
            </a:r>
            <a:r>
              <a:rPr lang="zh-CN" altLang="en-US" dirty="0"/>
              <a:t> </a:t>
            </a:r>
            <a:r>
              <a:rPr lang="en-US" altLang="zh-CN" dirty="0"/>
              <a:t>networking</a:t>
            </a:r>
            <a:r>
              <a:rPr lang="zh-CN" altLang="en-US" dirty="0"/>
              <a:t> </a:t>
            </a:r>
            <a:r>
              <a:rPr lang="en-US" altLang="zh-CN" dirty="0"/>
              <a:t>protocol,</a:t>
            </a:r>
            <a:r>
              <a:rPr lang="zh-CN" altLang="en-US" dirty="0"/>
              <a:t> </a:t>
            </a:r>
            <a:r>
              <a:rPr lang="en-US" altLang="zh-CN" dirty="0"/>
              <a:t>which</a:t>
            </a:r>
            <a:r>
              <a:rPr lang="zh-CN" altLang="en-US" dirty="0"/>
              <a:t> </a:t>
            </a:r>
            <a:r>
              <a:rPr lang="en-US" altLang="zh-CN" dirty="0"/>
              <a:t>supports</a:t>
            </a:r>
            <a:r>
              <a:rPr lang="zh-CN" altLang="en-US" dirty="0"/>
              <a:t> </a:t>
            </a:r>
            <a:r>
              <a:rPr lang="en-US" altLang="zh-CN" dirty="0"/>
              <a:t>sequenced,</a:t>
            </a:r>
            <a:r>
              <a:rPr lang="zh-CN" altLang="en-US" dirty="0"/>
              <a:t> </a:t>
            </a:r>
            <a:r>
              <a:rPr lang="en-US" altLang="zh-CN" dirty="0"/>
              <a:t>reliable,</a:t>
            </a:r>
            <a:r>
              <a:rPr lang="zh-CN" altLang="en-US" dirty="0"/>
              <a:t> </a:t>
            </a:r>
            <a:r>
              <a:rPr lang="en-US" altLang="zh-CN" dirty="0"/>
              <a:t>two-way</a:t>
            </a:r>
            <a:r>
              <a:rPr lang="zh-CN" altLang="en-US" dirty="0"/>
              <a:t> </a:t>
            </a:r>
            <a:r>
              <a:rPr lang="en-US" altLang="zh-CN" dirty="0"/>
              <a:t>transmission</a:t>
            </a:r>
            <a:r>
              <a:rPr lang="zh-CN" altLang="en-US" dirty="0"/>
              <a:t> </a:t>
            </a:r>
            <a:r>
              <a:rPr lang="en-US" altLang="zh-CN" dirty="0"/>
              <a:t>over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connection</a:t>
            </a:r>
            <a:r>
              <a:rPr lang="zh-CN" altLang="en-US" dirty="0"/>
              <a:t> </a:t>
            </a:r>
            <a:r>
              <a:rPr lang="en-US" altLang="zh-CN" dirty="0"/>
              <a:t>(or</a:t>
            </a:r>
            <a:r>
              <a:rPr lang="zh-CN" altLang="en-US" dirty="0"/>
              <a:t> </a:t>
            </a:r>
            <a:r>
              <a:rPr lang="en-US" altLang="zh-CN" dirty="0"/>
              <a:t>session,</a:t>
            </a:r>
            <a:r>
              <a:rPr lang="zh-CN" altLang="en-US" dirty="0"/>
              <a:t> </a:t>
            </a:r>
            <a:r>
              <a:rPr lang="en-US" altLang="zh-CN" dirty="0"/>
              <a:t>stream)</a:t>
            </a:r>
            <a:r>
              <a:rPr lang="zh-CN" altLang="en-US" dirty="0"/>
              <a:t> </a:t>
            </a:r>
            <a:r>
              <a:rPr lang="en-US" altLang="zh-CN" dirty="0"/>
              <a:t>between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sockets</a:t>
            </a:r>
          </a:p>
          <a:p>
            <a:pPr lvl="1"/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reliable</a:t>
            </a:r>
          </a:p>
          <a:p>
            <a:pPr lvl="1"/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expensive</a:t>
            </a:r>
          </a:p>
          <a:p>
            <a:r>
              <a:rPr lang="en-US" altLang="zh-CN" dirty="0"/>
              <a:t>UDP</a:t>
            </a:r>
            <a:r>
              <a:rPr lang="zh-CN" altLang="en-US" dirty="0"/>
              <a:t> </a:t>
            </a:r>
            <a:r>
              <a:rPr lang="en-US" altLang="zh-CN" dirty="0"/>
              <a:t>(User</a:t>
            </a:r>
            <a:r>
              <a:rPr lang="zh-CN" altLang="en-US" dirty="0"/>
              <a:t> </a:t>
            </a:r>
            <a:r>
              <a:rPr lang="en-US" altLang="zh-CN" dirty="0"/>
              <a:t>Datagram</a:t>
            </a:r>
            <a:r>
              <a:rPr lang="zh-CN" altLang="en-US" dirty="0"/>
              <a:t> </a:t>
            </a:r>
            <a:r>
              <a:rPr lang="en-US" altLang="zh-CN" dirty="0"/>
              <a:t>Protocol)</a:t>
            </a:r>
          </a:p>
          <a:p>
            <a:pPr lvl="1"/>
            <a:r>
              <a:rPr lang="en-US" altLang="zh-CN" dirty="0"/>
              <a:t>Also</a:t>
            </a:r>
            <a:r>
              <a:rPr lang="zh-CN" altLang="en-US" dirty="0"/>
              <a:t> </a:t>
            </a:r>
            <a:r>
              <a:rPr lang="en-US" altLang="zh-CN" dirty="0"/>
              <a:t>protocol</a:t>
            </a:r>
            <a:r>
              <a:rPr lang="zh-CN" altLang="en-US" dirty="0"/>
              <a:t> </a:t>
            </a:r>
            <a:r>
              <a:rPr lang="en-US" altLang="zh-CN" dirty="0"/>
              <a:t>built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top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IP.</a:t>
            </a:r>
            <a:r>
              <a:rPr lang="zh-CN" altLang="en-US" dirty="0"/>
              <a:t> </a:t>
            </a:r>
            <a:r>
              <a:rPr lang="en-US" altLang="zh-CN" dirty="0"/>
              <a:t>Supports</a:t>
            </a:r>
            <a:r>
              <a:rPr lang="zh-CN" altLang="en-US" dirty="0"/>
              <a:t> </a:t>
            </a:r>
            <a:r>
              <a:rPr lang="en-US" altLang="zh-CN" dirty="0"/>
              <a:t>best-effort,</a:t>
            </a:r>
            <a:r>
              <a:rPr lang="zh-CN" altLang="en-US" dirty="0"/>
              <a:t> </a:t>
            </a:r>
            <a:r>
              <a:rPr lang="en-US" altLang="zh-CN" dirty="0"/>
              <a:t>transmission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single</a:t>
            </a:r>
            <a:r>
              <a:rPr lang="zh-CN" altLang="en-US" dirty="0"/>
              <a:t> </a:t>
            </a:r>
            <a:r>
              <a:rPr lang="en-US" altLang="zh-CN" dirty="0"/>
              <a:t>datagrams</a:t>
            </a:r>
          </a:p>
          <a:p>
            <a:pPr lvl="1"/>
            <a:r>
              <a:rPr lang="en-US" altLang="zh-CN" dirty="0"/>
              <a:t>It’s</a:t>
            </a:r>
            <a:r>
              <a:rPr lang="zh-CN" altLang="en-US" dirty="0"/>
              <a:t> </a:t>
            </a:r>
            <a:r>
              <a:rPr lang="en-US" altLang="zh-CN" dirty="0"/>
              <a:t>ok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lose,</a:t>
            </a:r>
            <a:r>
              <a:rPr lang="zh-CN" altLang="en-US" dirty="0"/>
              <a:t> </a:t>
            </a:r>
            <a:r>
              <a:rPr lang="en-US" altLang="zh-CN" dirty="0"/>
              <a:t>re-order,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duplicate</a:t>
            </a:r>
            <a:r>
              <a:rPr lang="zh-CN" altLang="en-US" dirty="0"/>
              <a:t> </a:t>
            </a:r>
            <a:r>
              <a:rPr lang="en-US" altLang="zh-CN" dirty="0"/>
              <a:t>messages</a:t>
            </a:r>
          </a:p>
          <a:p>
            <a:pPr lvl="1"/>
            <a:r>
              <a:rPr lang="en-US" altLang="zh-CN" dirty="0"/>
              <a:t>Low</a:t>
            </a:r>
            <a:r>
              <a:rPr lang="zh-CN" altLang="en-US" dirty="0"/>
              <a:t> </a:t>
            </a:r>
            <a:r>
              <a:rPr lang="en-US" altLang="zh-CN" dirty="0"/>
              <a:t>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71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402403-DFF2-2B45-9359-A4C9C777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communication</a:t>
            </a:r>
            <a:r>
              <a:rPr lang="zh-CN" altLang="en-US" dirty="0"/>
              <a:t> </a:t>
            </a:r>
            <a:r>
              <a:rPr lang="en-US" altLang="zh-CN" dirty="0"/>
              <a:t>models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2E4131F-83B5-4845-A8FA-3316627E04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238971"/>
            <a:ext cx="3681513" cy="162600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A5FD6C9-B500-A04F-A276-0812465A4FAD}"/>
              </a:ext>
            </a:extLst>
          </p:cNvPr>
          <p:cNvSpPr txBox="1"/>
          <p:nvPr/>
        </p:nvSpPr>
        <p:spPr>
          <a:xfrm>
            <a:off x="1861458" y="4158887"/>
            <a:ext cx="88229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Broadcast</a:t>
            </a:r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5122854-D3FF-CB41-AC5B-3A66592704E5}"/>
              </a:ext>
            </a:extLst>
          </p:cNvPr>
          <p:cNvSpPr txBox="1"/>
          <p:nvPr/>
        </p:nvSpPr>
        <p:spPr>
          <a:xfrm>
            <a:off x="6331969" y="4179821"/>
            <a:ext cx="8401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Multicast</a:t>
            </a:r>
            <a:endParaRPr lang="en-US" sz="135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20A9C13-0A22-1F4C-9637-9D1457A0D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098" y="2238971"/>
            <a:ext cx="3836790" cy="169458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5A5A6A-4657-604B-AA73-D2CE1A4D1B15}"/>
              </a:ext>
            </a:extLst>
          </p:cNvPr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Can be based on perfect links</a:t>
            </a:r>
          </a:p>
        </p:txBody>
      </p:sp>
    </p:spTree>
    <p:extLst>
      <p:ext uri="{BB962C8B-B14F-4D97-AF65-F5344CB8AC3E}">
        <p14:creationId xmlns:p14="http://schemas.microsoft.com/office/powerpoint/2010/main" val="1615814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676EC-6B85-034F-AF2B-3D5DDCAC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RPC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DF373E-D4D1-B843-8EB9-625C1E2B3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Remote</a:t>
            </a:r>
            <a:r>
              <a:rPr lang="zh-CN" altLang="en-US" dirty="0"/>
              <a:t> </a:t>
            </a:r>
            <a:r>
              <a:rPr lang="en-US" altLang="zh-CN" dirty="0"/>
              <a:t>Procedure</a:t>
            </a:r>
            <a:r>
              <a:rPr lang="zh-CN" altLang="en-US" dirty="0"/>
              <a:t> </a:t>
            </a:r>
            <a:r>
              <a:rPr lang="en-US" altLang="zh-CN" dirty="0"/>
              <a:t>Call</a:t>
            </a:r>
          </a:p>
          <a:p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type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client/server</a:t>
            </a:r>
            <a:r>
              <a:rPr lang="zh-CN" altLang="en-US" dirty="0"/>
              <a:t> </a:t>
            </a:r>
            <a:r>
              <a:rPr lang="en-US" altLang="zh-CN" dirty="0"/>
              <a:t>communication</a:t>
            </a:r>
          </a:p>
          <a:p>
            <a:r>
              <a:rPr lang="en-US" altLang="zh-CN" dirty="0" smtClean="0"/>
              <a:t>Programming (just a bit easier)</a:t>
            </a:r>
            <a:endParaRPr lang="en-US" altLang="zh-CN" dirty="0"/>
          </a:p>
          <a:p>
            <a:r>
              <a:rPr lang="en-US" altLang="zh-CN" dirty="0"/>
              <a:t>Hide</a:t>
            </a:r>
            <a:r>
              <a:rPr lang="zh-CN" altLang="en-US" dirty="0"/>
              <a:t> </a:t>
            </a:r>
            <a:r>
              <a:rPr lang="en-US" altLang="zh-CN" dirty="0"/>
              <a:t>complexity</a:t>
            </a:r>
          </a:p>
          <a:p>
            <a:r>
              <a:rPr lang="en-US" altLang="zh-CN" dirty="0"/>
              <a:t>Standardize</a:t>
            </a:r>
            <a:r>
              <a:rPr lang="zh-CN" altLang="en-US" dirty="0"/>
              <a:t> </a:t>
            </a:r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low-level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packaging</a:t>
            </a:r>
            <a:r>
              <a:rPr lang="zh-CN" altLang="en-US" dirty="0"/>
              <a:t> </a:t>
            </a:r>
            <a:r>
              <a:rPr lang="en-US" altLang="zh-CN" dirty="0"/>
              <a:t>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113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6777E0-4480-604E-9D68-A22030E83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RPC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E3D703-E4EC-B044-BD2B-B8AECE81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73" y="2236265"/>
            <a:ext cx="4877345" cy="3263504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The application calls the remote procedure locally at the stub </a:t>
            </a:r>
          </a:p>
          <a:p>
            <a:r>
              <a:rPr lang="en-US" dirty="0"/>
              <a:t>The stub intercepts calls that are for remote servers </a:t>
            </a:r>
          </a:p>
          <a:p>
            <a:pPr lvl="1"/>
            <a:r>
              <a:rPr lang="en-US" dirty="0"/>
              <a:t>Marshalling: pack the parameters into a message </a:t>
            </a:r>
          </a:p>
          <a:p>
            <a:pPr lvl="1"/>
            <a:r>
              <a:rPr lang="en-US" dirty="0"/>
              <a:t>Make a system call to send the message </a:t>
            </a:r>
          </a:p>
          <a:p>
            <a:pPr lvl="1"/>
            <a:r>
              <a:rPr lang="en-US" dirty="0"/>
              <a:t>Stubs are generated automatically by RPC frameworks (libraries), which also provide the RPC Runtime</a:t>
            </a:r>
          </a:p>
          <a:p>
            <a:pPr lvl="1"/>
            <a:r>
              <a:rPr lang="en-US" dirty="0"/>
              <a:t>Programmers only write definitions for their data structures and protocols in an IDL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ED846C-96B0-144C-920C-2B1D7965D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137" y="2772357"/>
            <a:ext cx="4127863" cy="240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103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6777E0-4480-604E-9D68-A22030E83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RPC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E3D703-E4EC-B044-BD2B-B8AECE81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73" y="2236265"/>
            <a:ext cx="4877345" cy="3263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RPC Runtime handles message sending </a:t>
            </a:r>
          </a:p>
          <a:p>
            <a:r>
              <a:rPr lang="en-US" dirty="0"/>
              <a:t>The interface definition language (IDL) handles message translation </a:t>
            </a:r>
          </a:p>
          <a:p>
            <a:r>
              <a:rPr lang="en-US" dirty="0"/>
              <a:t>RPC hides heterogeneity among the computers and handles the communication across network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ED846C-96B0-144C-920C-2B1D7965D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137" y="2772357"/>
            <a:ext cx="4127863" cy="240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13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err="1"/>
              <a:t>Blockchains</a:t>
            </a:r>
            <a:r>
              <a:rPr kumimoji="1" lang="en-US" altLang="zh-CN" dirty="0"/>
              <a:t> (State Machine Replication)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8500188" cy="5325533"/>
          </a:xfrm>
        </p:spPr>
        <p:txBody>
          <a:bodyPr>
            <a:normAutofit fontScale="85000" lnSpcReduction="2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Blockchains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tolerate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Byzantine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(arbitrary)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failures</a:t>
            </a:r>
          </a:p>
          <a:p>
            <a:pPr lvl="1"/>
            <a:r>
              <a:rPr kumimoji="1" lang="en-US" altLang="zh-CN" dirty="0"/>
              <a:t>Integrity/safety: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code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correctly</a:t>
            </a:r>
          </a:p>
          <a:p>
            <a:pPr lvl="1"/>
            <a:r>
              <a:rPr kumimoji="1" lang="en-US" altLang="zh-CN" dirty="0"/>
              <a:t>Availability/liveness: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service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always</a:t>
            </a:r>
            <a:r>
              <a:rPr kumimoji="1" lang="zh-CN" altLang="en-US" dirty="0"/>
              <a:t> </a:t>
            </a:r>
            <a:r>
              <a:rPr kumimoji="1" lang="en-US" altLang="zh-CN" dirty="0"/>
              <a:t>available</a:t>
            </a:r>
          </a:p>
          <a:p>
            <a:pPr lvl="1"/>
            <a:r>
              <a:rPr kumimoji="1" lang="en-US" altLang="zh-CN" dirty="0"/>
              <a:t>(Typically,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confidentiality)</a:t>
            </a:r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66B9EC6-DDBD-4ABB-A9DE-4CC8C58EA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34287" y="3609692"/>
            <a:ext cx="819294" cy="888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F6D3071-9A64-4114-9C94-1C67065D1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40" y="2035631"/>
            <a:ext cx="1342852" cy="139880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6B1A0A6-C47F-4E91-853E-BBF4EAB2AE5D}"/>
              </a:ext>
            </a:extLst>
          </p:cNvPr>
          <p:cNvSpPr txBox="1"/>
          <p:nvPr/>
        </p:nvSpPr>
        <p:spPr>
          <a:xfrm>
            <a:off x="1276140" y="3585146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Client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762F424-99C5-42D4-9A6B-856407EE99C1}"/>
              </a:ext>
            </a:extLst>
          </p:cNvPr>
          <p:cNvSpPr txBox="1"/>
          <p:nvPr/>
        </p:nvSpPr>
        <p:spPr>
          <a:xfrm>
            <a:off x="6990737" y="1349510"/>
            <a:ext cx="119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Replicas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82D56312-5A40-4810-928F-4E2C7D764D9D}"/>
              </a:ext>
            </a:extLst>
          </p:cNvPr>
          <p:cNvCxnSpPr>
            <a:cxnSpLocks/>
          </p:cNvCxnSpPr>
          <p:nvPr/>
        </p:nvCxnSpPr>
        <p:spPr>
          <a:xfrm flipV="1">
            <a:off x="2723940" y="1578431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D7C3CB95-821F-4FC0-988D-0299A6030868}"/>
              </a:ext>
            </a:extLst>
          </p:cNvPr>
          <p:cNvCxnSpPr>
            <a:cxnSpLocks/>
          </p:cNvCxnSpPr>
          <p:nvPr/>
        </p:nvCxnSpPr>
        <p:spPr>
          <a:xfrm flipH="1">
            <a:off x="2723940" y="1730831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57A8F4AD-32E9-4588-84D1-687C2815A5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4" y="3522531"/>
            <a:ext cx="679947" cy="10482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4869AF87-455C-4AF1-995F-581D0B9D97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3" y="2248329"/>
            <a:ext cx="679947" cy="10482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D87B1CC2-C22B-491E-806F-385EA365D9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092" y="928628"/>
            <a:ext cx="679947" cy="1048252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2DBA4721-91A1-4EE9-AEF5-A8D55695104D}"/>
              </a:ext>
            </a:extLst>
          </p:cNvPr>
          <p:cNvCxnSpPr>
            <a:cxnSpLocks/>
          </p:cNvCxnSpPr>
          <p:nvPr/>
        </p:nvCxnSpPr>
        <p:spPr>
          <a:xfrm>
            <a:off x="2736759" y="3187093"/>
            <a:ext cx="3124200" cy="8382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96FCE3DD-BF6D-4A48-8420-089D33875A73}"/>
              </a:ext>
            </a:extLst>
          </p:cNvPr>
          <p:cNvCxnSpPr>
            <a:cxnSpLocks/>
          </p:cNvCxnSpPr>
          <p:nvPr/>
        </p:nvCxnSpPr>
        <p:spPr>
          <a:xfrm flipH="1" flipV="1">
            <a:off x="2694030" y="3326177"/>
            <a:ext cx="3124200" cy="83651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6DAF9B02-97DF-4BF1-B4E3-0544CC955BE8}"/>
              </a:ext>
            </a:extLst>
          </p:cNvPr>
          <p:cNvCxnSpPr/>
          <p:nvPr/>
        </p:nvCxnSpPr>
        <p:spPr>
          <a:xfrm>
            <a:off x="2736759" y="279763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E5881900-C7AB-47E8-92DC-5F38F82D3639}"/>
              </a:ext>
            </a:extLst>
          </p:cNvPr>
          <p:cNvCxnSpPr>
            <a:cxnSpLocks/>
          </p:cNvCxnSpPr>
          <p:nvPr/>
        </p:nvCxnSpPr>
        <p:spPr>
          <a:xfrm flipH="1">
            <a:off x="2723940" y="2950031"/>
            <a:ext cx="2971800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9376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BC74F6-16A3-E448-B6D6-B467E9D3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RPC</a:t>
            </a:r>
            <a:r>
              <a:rPr lang="zh-CN" altLang="en-US" dirty="0"/>
              <a:t> </a:t>
            </a:r>
            <a:r>
              <a:rPr lang="en-US" altLang="zh-CN" dirty="0"/>
              <a:t>technologies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A51FB5-2FCE-B74B-9497-E9E99E0D8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/>
              <a:t>XML/RPC</a:t>
            </a:r>
          </a:p>
          <a:p>
            <a:pPr lvl="1"/>
            <a:r>
              <a:rPr lang="en-US" altLang="zh-CN" dirty="0"/>
              <a:t>Over</a:t>
            </a:r>
            <a:r>
              <a:rPr lang="zh-CN" altLang="en-US" dirty="0"/>
              <a:t> </a:t>
            </a:r>
            <a:r>
              <a:rPr lang="en-US" altLang="zh-CN" dirty="0"/>
              <a:t>HTTP,</a:t>
            </a:r>
            <a:r>
              <a:rPr lang="zh-CN" altLang="en-US" dirty="0"/>
              <a:t> </a:t>
            </a:r>
            <a:r>
              <a:rPr lang="en-US" altLang="zh-CN" dirty="0"/>
              <a:t>huge</a:t>
            </a:r>
            <a:r>
              <a:rPr lang="zh-CN" altLang="en-US" dirty="0"/>
              <a:t> </a:t>
            </a:r>
            <a:r>
              <a:rPr lang="en-US" altLang="zh-CN" dirty="0"/>
              <a:t>XML</a:t>
            </a:r>
            <a:r>
              <a:rPr lang="zh-CN" altLang="en-US" dirty="0"/>
              <a:t> </a:t>
            </a:r>
            <a:r>
              <a:rPr lang="en-US" altLang="zh-CN" dirty="0"/>
              <a:t>parsing</a:t>
            </a:r>
            <a:r>
              <a:rPr lang="zh-CN" altLang="en-US" dirty="0"/>
              <a:t> </a:t>
            </a:r>
            <a:r>
              <a:rPr lang="en-US" altLang="zh-CN" dirty="0"/>
              <a:t>overheads</a:t>
            </a:r>
          </a:p>
          <a:p>
            <a:r>
              <a:rPr lang="en-US" altLang="zh-CN" dirty="0"/>
              <a:t>SOAP</a:t>
            </a:r>
          </a:p>
          <a:p>
            <a:pPr lvl="1"/>
            <a:r>
              <a:rPr lang="en-US" altLang="zh-CN" dirty="0"/>
              <a:t>Designed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web</a:t>
            </a:r>
            <a:r>
              <a:rPr lang="zh-CN" altLang="en-US" dirty="0"/>
              <a:t> </a:t>
            </a:r>
            <a:r>
              <a:rPr lang="en-US" altLang="zh-CN" dirty="0"/>
              <a:t>services</a:t>
            </a:r>
            <a:r>
              <a:rPr lang="zh-CN" altLang="en-US" dirty="0"/>
              <a:t> </a:t>
            </a:r>
            <a:r>
              <a:rPr lang="en-US" altLang="zh-CN" dirty="0"/>
              <a:t>via</a:t>
            </a:r>
            <a:r>
              <a:rPr lang="zh-CN" altLang="en-US" dirty="0"/>
              <a:t> </a:t>
            </a:r>
            <a:r>
              <a:rPr lang="en-US" altLang="zh-CN" dirty="0"/>
              <a:t>HTTP,</a:t>
            </a:r>
            <a:r>
              <a:rPr lang="zh-CN" altLang="en-US" dirty="0"/>
              <a:t> </a:t>
            </a:r>
            <a:r>
              <a:rPr lang="en-US" altLang="zh-CN" dirty="0"/>
              <a:t>huge</a:t>
            </a:r>
            <a:r>
              <a:rPr lang="zh-CN" altLang="en-US" dirty="0"/>
              <a:t> </a:t>
            </a:r>
            <a:r>
              <a:rPr lang="en-US" altLang="zh-CN" dirty="0"/>
              <a:t>XML</a:t>
            </a:r>
            <a:r>
              <a:rPr lang="zh-CN" altLang="en-US" dirty="0"/>
              <a:t> </a:t>
            </a:r>
            <a:r>
              <a:rPr lang="en-US" altLang="zh-CN" dirty="0"/>
              <a:t>overhead</a:t>
            </a:r>
          </a:p>
          <a:p>
            <a:r>
              <a:rPr lang="en-US" altLang="zh-CN" dirty="0"/>
              <a:t>CORBA</a:t>
            </a:r>
          </a:p>
          <a:p>
            <a:pPr lvl="1"/>
            <a:r>
              <a:rPr lang="en-US" altLang="zh-CN" dirty="0"/>
              <a:t>Relatively</a:t>
            </a:r>
            <a:r>
              <a:rPr lang="zh-CN" altLang="en-US" dirty="0"/>
              <a:t> </a:t>
            </a:r>
            <a:r>
              <a:rPr lang="en-US" altLang="zh-CN" dirty="0"/>
              <a:t>comprehensive,</a:t>
            </a:r>
            <a:r>
              <a:rPr lang="zh-CN" altLang="en-US" dirty="0"/>
              <a:t>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quite</a:t>
            </a:r>
            <a:r>
              <a:rPr lang="zh-CN" altLang="en-US" dirty="0"/>
              <a:t> </a:t>
            </a:r>
            <a:r>
              <a:rPr lang="en-US" altLang="zh-CN" dirty="0"/>
              <a:t>complex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heavy</a:t>
            </a:r>
          </a:p>
          <a:p>
            <a:r>
              <a:rPr lang="en-US" altLang="zh-CN" dirty="0"/>
              <a:t>Protocol</a:t>
            </a:r>
            <a:r>
              <a:rPr lang="zh-CN" altLang="en-US" dirty="0"/>
              <a:t> </a:t>
            </a:r>
            <a:r>
              <a:rPr lang="en-US" altLang="zh-CN" dirty="0"/>
              <a:t>buffers</a:t>
            </a:r>
          </a:p>
          <a:p>
            <a:pPr lvl="1"/>
            <a:r>
              <a:rPr lang="en-US" altLang="zh-CN" dirty="0"/>
              <a:t>Lightweight,</a:t>
            </a:r>
            <a:r>
              <a:rPr lang="zh-CN" altLang="en-US" dirty="0"/>
              <a:t> </a:t>
            </a:r>
            <a:r>
              <a:rPr lang="en-US" altLang="zh-CN" dirty="0"/>
              <a:t>developed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Google</a:t>
            </a:r>
          </a:p>
          <a:p>
            <a:r>
              <a:rPr lang="en-US" altLang="zh-CN" dirty="0"/>
              <a:t>Thrift</a:t>
            </a:r>
          </a:p>
          <a:p>
            <a:pPr lvl="1"/>
            <a:r>
              <a:rPr lang="en-US" altLang="zh-CN" dirty="0"/>
              <a:t>Lightweight,</a:t>
            </a:r>
            <a:r>
              <a:rPr lang="zh-CN" altLang="en-US" dirty="0"/>
              <a:t> </a:t>
            </a:r>
            <a:r>
              <a:rPr lang="en-US" altLang="zh-CN" dirty="0"/>
              <a:t>supports</a:t>
            </a:r>
            <a:r>
              <a:rPr lang="zh-CN" altLang="en-US" dirty="0"/>
              <a:t> </a:t>
            </a:r>
            <a:r>
              <a:rPr lang="en-US" altLang="zh-CN" dirty="0"/>
              <a:t>services,</a:t>
            </a:r>
            <a:r>
              <a:rPr lang="zh-CN" altLang="en-US" dirty="0"/>
              <a:t> </a:t>
            </a:r>
            <a:r>
              <a:rPr lang="en-US" altLang="zh-CN" dirty="0"/>
              <a:t>developed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Facebook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912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code, I recommend you maintain the code in </a:t>
            </a:r>
            <a:r>
              <a:rPr lang="en-US" dirty="0" err="1"/>
              <a:t>github</a:t>
            </a:r>
            <a:r>
              <a:rPr lang="en-US" dirty="0"/>
              <a:t> or bitbucket. It is easier for you and me to track the progress and understand the code complexity.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640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improving some open source projects (Hyperledger Fabric, </a:t>
            </a:r>
            <a:r>
              <a:rPr lang="en-US" dirty="0" err="1"/>
              <a:t>Tendermint</a:t>
            </a:r>
            <a:r>
              <a:rPr lang="en-US" dirty="0"/>
              <a:t>); threshold cryptography library; an interesting </a:t>
            </a:r>
            <a:r>
              <a:rPr lang="en-US" dirty="0" err="1"/>
              <a:t>DApp</a:t>
            </a:r>
            <a:r>
              <a:rPr lang="en-US" dirty="0"/>
              <a:t>; MPC with a real-world use case; devise a new blockchain system and prove it is better; cryptographic engineering projects; multi-cloud deployment of blockchains; implementation and comparison of existing blockchains (with some interesting findings); attacks on existing blockchains (with ethics and procedures discussed in class). Out-of-box ideas are highly encouraged!</a:t>
            </a:r>
          </a:p>
        </p:txBody>
      </p:sp>
    </p:spTree>
    <p:extLst>
      <p:ext uri="{BB962C8B-B14F-4D97-AF65-F5344CB8AC3E}">
        <p14:creationId xmlns:p14="http://schemas.microsoft.com/office/powerpoint/2010/main" val="13548108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" y="1414396"/>
            <a:ext cx="8787246" cy="4495800"/>
          </a:xfrm>
        </p:spPr>
      </p:pic>
    </p:spTree>
    <p:extLst>
      <p:ext uri="{BB962C8B-B14F-4D97-AF65-F5344CB8AC3E}">
        <p14:creationId xmlns:p14="http://schemas.microsoft.com/office/powerpoint/2010/main" val="2037167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Blockchain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Consensus</a:t>
            </a:r>
            <a:r>
              <a:rPr kumimoji="1" lang="zh-CN" altLang="en-US" dirty="0"/>
              <a:t> </a:t>
            </a:r>
            <a:r>
              <a:rPr kumimoji="1" lang="en-US" altLang="zh-CN" dirty="0"/>
              <a:t>(What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it?</a:t>
            </a:r>
            <a:r>
              <a:rPr kumimoji="1" lang="zh-CN" altLang="en-US" dirty="0"/>
              <a:t> </a:t>
            </a:r>
            <a:r>
              <a:rPr kumimoji="1" lang="en-US" altLang="zh-CN" dirty="0"/>
              <a:t>Why</a:t>
            </a:r>
            <a:r>
              <a:rPr kumimoji="1" lang="zh-CN" altLang="en-US" dirty="0"/>
              <a:t> </a:t>
            </a:r>
            <a:r>
              <a:rPr kumimoji="1" lang="en-US" altLang="zh-CN" dirty="0"/>
              <a:t>hard?)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8500188" cy="4501445"/>
          </a:xfrm>
        </p:spPr>
        <p:txBody>
          <a:bodyPr/>
          <a:lstStyle/>
          <a:p>
            <a:endParaRPr kumimoji="1" lang="en-US" altLang="zh-CN" b="1" dirty="0"/>
          </a:p>
          <a:p>
            <a:r>
              <a:rPr kumimoji="1" lang="en-US" altLang="zh-CN" b="1" dirty="0"/>
              <a:t>Correct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servers</a:t>
            </a:r>
            <a:r>
              <a:rPr kumimoji="1" lang="zh-CN" altLang="en-US" b="1" dirty="0"/>
              <a:t> </a:t>
            </a:r>
            <a:r>
              <a:rPr kumimoji="1" lang="en-US" altLang="zh-CN" dirty="0"/>
              <a:t>maintain</a:t>
            </a:r>
            <a:r>
              <a:rPr kumimoji="1" lang="zh-CN" altLang="en-US" dirty="0"/>
              <a:t> </a:t>
            </a:r>
            <a:r>
              <a:rPr kumimoji="1" lang="en-US" altLang="zh-CN" b="1" dirty="0"/>
              <a:t>the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same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consistent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state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even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1)</a:t>
            </a:r>
            <a:r>
              <a:rPr kumimoji="1" lang="zh-CN" altLang="en-US" dirty="0"/>
              <a:t> </a:t>
            </a:r>
            <a:r>
              <a:rPr kumimoji="1" lang="en-US" altLang="zh-CN" dirty="0"/>
              <a:t>under</a:t>
            </a:r>
            <a:r>
              <a:rPr kumimoji="1" lang="zh-CN" altLang="en-US" dirty="0"/>
              <a:t> </a:t>
            </a:r>
            <a:r>
              <a:rPr kumimoji="1" lang="en-US" altLang="zh-CN" dirty="0"/>
              <a:t>highly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concurrent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client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requests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2)</a:t>
            </a:r>
            <a:r>
              <a:rPr kumimoji="1" lang="zh-CN" altLang="en-US" dirty="0"/>
              <a:t> </a:t>
            </a:r>
            <a:r>
              <a:rPr kumimoji="1" lang="en-US" altLang="zh-CN" dirty="0"/>
              <a:t>when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fraction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compromised</a:t>
            </a:r>
          </a:p>
          <a:p>
            <a:pPr lvl="1"/>
            <a:r>
              <a:rPr kumimoji="1" lang="en-US" altLang="zh-CN" dirty="0"/>
              <a:t>3)</a:t>
            </a:r>
            <a:r>
              <a:rPr kumimoji="1" lang="zh-CN" altLang="en-US" dirty="0"/>
              <a:t> </a:t>
            </a:r>
            <a:r>
              <a:rPr kumimoji="1" lang="en-US" altLang="zh-CN" dirty="0"/>
              <a:t>under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asynchrony</a:t>
            </a:r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6798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Blockchains (modeled as state machine replication)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422" y="246417"/>
            <a:ext cx="8581292" cy="797806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/>
              <a:t>Roughly, Consensus: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Achieving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“Total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Order”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389077" y="867083"/>
            <a:ext cx="2575879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Lamport</a:t>
            </a:r>
            <a:r>
              <a:rPr lang="en-US" altLang="zh-CN" sz="1600" dirty="0"/>
              <a:t>, ACM TOPLAS 1984]</a:t>
            </a:r>
          </a:p>
        </p:txBody>
      </p:sp>
    </p:spTree>
    <p:extLst>
      <p:ext uri="{BB962C8B-B14F-4D97-AF65-F5344CB8AC3E}">
        <p14:creationId xmlns:p14="http://schemas.microsoft.com/office/powerpoint/2010/main" val="212993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21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33075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33075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2A93437B-BAAA-46E2-9FF4-CE69109C9E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41904" y="907609"/>
            <a:ext cx="1037044" cy="9916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3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1475</Words>
  <Application>Microsoft Macintosh PowerPoint</Application>
  <PresentationFormat>On-screen Show (4:3)</PresentationFormat>
  <Paragraphs>402</Paragraphs>
  <Slides>43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Calibri</vt:lpstr>
      <vt:lpstr>Mangal</vt:lpstr>
      <vt:lpstr>Wingdings</vt:lpstr>
      <vt:lpstr>宋体</vt:lpstr>
      <vt:lpstr>Arial</vt:lpstr>
      <vt:lpstr>Office Theme</vt:lpstr>
      <vt:lpstr>Blockchains</vt:lpstr>
      <vt:lpstr>Review of Lecture 1</vt:lpstr>
      <vt:lpstr>Client-Server Architecture</vt:lpstr>
      <vt:lpstr>Blockchains (State Machine Replication)</vt:lpstr>
      <vt:lpstr>Blockchain Consensus (What is it? Why hard?)</vt:lpstr>
      <vt:lpstr>Roughly, Consensus: All About Achieving “Total Order”</vt:lpstr>
      <vt:lpstr>The “Total Order” Requirement</vt:lpstr>
      <vt:lpstr>The “Total Order” Requirement</vt:lpstr>
      <vt:lpstr>The “Total Order” Requirement</vt:lpstr>
      <vt:lpstr>The “Total Order” Requirement</vt:lpstr>
      <vt:lpstr>The “Total Order” Requirement</vt:lpstr>
      <vt:lpstr>Review of Lecture 1</vt:lpstr>
      <vt:lpstr>Characterizing Blockchains</vt:lpstr>
      <vt:lpstr>Characterizing Blockchains</vt:lpstr>
      <vt:lpstr>Systems and Distributed Systems Basics</vt:lpstr>
      <vt:lpstr>Safety and liveness (Generalized Notations)</vt:lpstr>
      <vt:lpstr>One Example</vt:lpstr>
      <vt:lpstr>What about Blockchains?</vt:lpstr>
      <vt:lpstr>In order to Describe a Distributed System</vt:lpstr>
      <vt:lpstr>Processes via Failures Types</vt:lpstr>
      <vt:lpstr>Failures</vt:lpstr>
      <vt:lpstr>Links</vt:lpstr>
      <vt:lpstr>Cryptography</vt:lpstr>
      <vt:lpstr>Links</vt:lpstr>
      <vt:lpstr>Fair-Loss Links</vt:lpstr>
      <vt:lpstr>Stubborn Links</vt:lpstr>
      <vt:lpstr>Perfect Links</vt:lpstr>
      <vt:lpstr>Authenticated Perfect Links</vt:lpstr>
      <vt:lpstr>Timing Assumptions</vt:lpstr>
      <vt:lpstr>Synchronous environment</vt:lpstr>
      <vt:lpstr>Asynchronous environment</vt:lpstr>
      <vt:lpstr>System model</vt:lpstr>
      <vt:lpstr>Common Communication Pattern</vt:lpstr>
      <vt:lpstr>Communication Mechanisms</vt:lpstr>
      <vt:lpstr>Socket Communication</vt:lpstr>
      <vt:lpstr>Other communication models</vt:lpstr>
      <vt:lpstr>RPC</vt:lpstr>
      <vt:lpstr>RPC</vt:lpstr>
      <vt:lpstr>RPC</vt:lpstr>
      <vt:lpstr>RPC technologies</vt:lpstr>
      <vt:lpstr>Projects</vt:lpstr>
      <vt:lpstr>Sample Projects</vt:lpstr>
      <vt:lpstr>Exercises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231</cp:revision>
  <dcterms:created xsi:type="dcterms:W3CDTF">2014-06-02T02:25:30Z</dcterms:created>
  <dcterms:modified xsi:type="dcterms:W3CDTF">2019-09-04T14:41:38Z</dcterms:modified>
</cp:coreProperties>
</file>