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5143500" cx="9144000"/>
  <p:notesSz cx="6858000" cy="9144000"/>
  <p:embeddedFontLst>
    <p:embeddedFont>
      <p:font typeface="Raleway"/>
      <p:regular r:id="rId57"/>
      <p:bold r:id="rId58"/>
      <p:italic r:id="rId59"/>
      <p:boldItalic r:id="rId60"/>
    </p:embeddedFont>
    <p:embeddedFont>
      <p:font typeface="Lato"/>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Lato-bold.fntdata"/><Relationship Id="rId61" Type="http://schemas.openxmlformats.org/officeDocument/2006/relationships/font" Target="fonts/Lato-regular.fntdata"/><Relationship Id="rId20" Type="http://schemas.openxmlformats.org/officeDocument/2006/relationships/slide" Target="slides/slide15.xml"/><Relationship Id="rId64" Type="http://schemas.openxmlformats.org/officeDocument/2006/relationships/font" Target="fonts/Lato-boldItalic.fntdata"/><Relationship Id="rId63" Type="http://schemas.openxmlformats.org/officeDocument/2006/relationships/font" Target="fonts/Lato-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Raleway-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Raleway-regular.fntdata"/><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Raleway-italic.fntdata"/><Relationship Id="rId14" Type="http://schemas.openxmlformats.org/officeDocument/2006/relationships/slide" Target="slides/slide9.xml"/><Relationship Id="rId58" Type="http://schemas.openxmlformats.org/officeDocument/2006/relationships/font" Target="fonts/Raleway-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61fb5f2191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61fb5f2191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61fb5f2191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61fb5f2191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61ef8b9bc8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61ef8b9bc8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61fb5f2191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61fb5f2191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61fb5f2191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61fb5f2191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61fb5f2191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1fb5f2191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61fb5f2191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61fb5f2191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61fb5f2191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61fb5f2191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61fb5f2191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61fb5f2191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61fb5f2191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61fb5f2191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61fb5f2191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61fb5f2191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61fb5f2191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61fb5f2191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61fb5f2191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61fb5f2191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61fb5f2191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61fb5f2191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61fb5f2191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61fb5f2191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61fb5f2191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61fb5f2191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61fb5f2191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61fb5f2191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61fb5f2191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61fb5f2191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61fb5f2191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61fb5f2191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61fd74d45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61fd74d45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61fd74d45d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61fd74d45d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61ef8b9bc8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61ef8b9bc8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61fd74d45d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61fd74d45d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61fd74d45d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61fd74d45d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61fd74d45d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61fd74d45d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61fd74d45d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61fd74d45d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61fd74d45d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61fd74d45d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61fd74d45d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61fd74d45d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61fd74d45d_1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61fd74d45d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61fd74d45d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61fd74d45d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61fd74d45d_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61fd74d45d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61fd74d45d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61fd74d45d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61fb5f2191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1fb5f2191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61fd74d45d_1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61fd74d45d_1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61fd74d45d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61fd74d45d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61fd74d45d_1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61fd74d45d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61fd74d45d_1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61fd74d45d_1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61fd74d45d_1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61fd74d45d_1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g61fd74d45d_1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61fd74d45d_1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61fd74d45d_1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61fd74d45d_1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g61fd74d45d_1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61fd74d45d_1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g61fd74d45d_1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61fd74d45d_1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g61fd74d45d_1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61fd74d45d_1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61fd74d45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61fd74d45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g61fd74d45d_1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61fd74d45d_1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g61fd74d45d_1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61fd74d45d_1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61fd74d45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61fd74d45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61fd74d45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61fd74d45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61fb5f2191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61fb5f2191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61fd74d45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61fd74d45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hyperlink" Target="https://static.coindesk.com/wp-content/uploads/2017/03/Screen-Shot-2017-03-28-at-5.43.08-PM.p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hyperlink" Target="https://static.coindesk.com/wp-content/uploads/2017/03/Screen-Shot-2017-03-28-at-5.43.08-PM.p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dl.google.com/go/go1.9.3.linux-amd64.tar.gz"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hyperlink" Target="https://pbs.twimg.com/profile_images/421692600446619648/dWAbC2wg.jpeg" TargetMode="External"/><Relationship Id="rId5" Type="http://schemas.openxmlformats.org/officeDocument/2006/relationships/hyperlink" Target="https://s.yimg.com/ny/api/res/1.2/79GZvpsBiB0w.4UMxQEijw--~A/YXBwaWQ9aGlnaGxhbmRlcjtzbT0xO3c9ODAw/http://media.zenfs.com/en-US/homerun/coin_rivet_596/45607ac1ecdfb82f720db97b79887702" TargetMode="External"/><Relationship Id="rId6"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pbs.twimg.com/profile_images/421692600446619648/dWAbC2wg.jpeg" TargetMode="External"/><Relationship Id="rId6" Type="http://schemas.openxmlformats.org/officeDocument/2006/relationships/hyperlink" Target="https://miro.medium.com/max/1139/0*WyOt131FrOiIBGA_"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hyperlink" Target="https://github.com/ethereum/go-ethereum/wiki/Private-network" TargetMode="External"/><Relationship Id="rId4" Type="http://schemas.openxmlformats.org/officeDocument/2006/relationships/hyperlink" Target="https://solidity.readthedocs.io/en/v0.4.24/introduction-to-smart-contracts.html" TargetMode="External"/><Relationship Id="rId5" Type="http://schemas.openxmlformats.org/officeDocument/2006/relationships/hyperlink" Target="https://www.trufflesuite.com/docs/truffle/getting-started/interacting-with-your-contracts" TargetMode="External"/><Relationship Id="rId6" Type="http://schemas.openxmlformats.org/officeDocument/2006/relationships/hyperlink" Target="https://solidity.readthedocs.io/en/v0.5.3/installing-solidity.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s://hackernoon.com/hn-images/1*UTvlKIjMW7DK-ztV5VL2fQ.p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Ethereum Smart Contracts</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Cyrus Jian Bonyadi and Shuai Xu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Smart Contracts</a:t>
            </a:r>
            <a:endParaRPr/>
          </a:p>
        </p:txBody>
      </p:sp>
      <p:sp>
        <p:nvSpPr>
          <p:cNvPr id="148" name="Google Shape;148;p22"/>
          <p:cNvSpPr txBox="1"/>
          <p:nvPr>
            <p:ph idx="1" type="body"/>
          </p:nvPr>
        </p:nvSpPr>
        <p:spPr>
          <a:xfrm>
            <a:off x="729450" y="2078875"/>
            <a:ext cx="34368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Smart Contracts are the transactions committed to a blockchain network.</a:t>
            </a:r>
            <a:endParaRPr/>
          </a:p>
          <a:p>
            <a:pPr indent="0" lvl="0" marL="0" rtl="0" algn="l">
              <a:spcBef>
                <a:spcPts val="1600"/>
              </a:spcBef>
              <a:spcAft>
                <a:spcPts val="0"/>
              </a:spcAft>
              <a:buNone/>
            </a:pPr>
            <a:r>
              <a:rPr lang="en"/>
              <a:t>They must be compiled and migrated into the network.</a:t>
            </a:r>
            <a:endParaRPr/>
          </a:p>
          <a:p>
            <a:pPr indent="0" lvl="0" marL="0" rtl="0" algn="l">
              <a:spcBef>
                <a:spcPts val="1600"/>
              </a:spcBef>
              <a:spcAft>
                <a:spcPts val="1600"/>
              </a:spcAft>
              <a:buNone/>
            </a:pPr>
            <a:r>
              <a:rPr lang="en"/>
              <a:t>Contracts are verified as they are uploaded into the network and are consistent across all machines to guarantee validity.</a:t>
            </a:r>
            <a:endParaRPr/>
          </a:p>
        </p:txBody>
      </p:sp>
      <p:pic>
        <p:nvPicPr>
          <p:cNvPr id="149" name="Google Shape;149;p22"/>
          <p:cNvPicPr preferRelativeResize="0"/>
          <p:nvPr/>
        </p:nvPicPr>
        <p:blipFill>
          <a:blip r:embed="rId3">
            <a:alphaModFix/>
          </a:blip>
          <a:stretch>
            <a:fillRect/>
          </a:stretch>
        </p:blipFill>
        <p:spPr>
          <a:xfrm>
            <a:off x="4501326" y="1853850"/>
            <a:ext cx="4281925" cy="3167700"/>
          </a:xfrm>
          <a:prstGeom prst="rect">
            <a:avLst/>
          </a:prstGeom>
          <a:noFill/>
          <a:ln>
            <a:noFill/>
          </a:ln>
        </p:spPr>
      </p:pic>
      <p:sp>
        <p:nvSpPr>
          <p:cNvPr id="150" name="Google Shape;150;p22"/>
          <p:cNvSpPr txBox="1"/>
          <p:nvPr/>
        </p:nvSpPr>
        <p:spPr>
          <a:xfrm>
            <a:off x="1800" y="4744775"/>
            <a:ext cx="9144000" cy="398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600" u="sng">
                <a:solidFill>
                  <a:schemeClr val="hlink"/>
                </a:solidFill>
                <a:hlinkClick r:id="rId4"/>
              </a:rPr>
              <a:t>https://static.coindesk.com/wp-content/uploads/2017/03/Screen-Shot-2017-03-28-at-5.43.08-PM.png</a:t>
            </a:r>
            <a:r>
              <a:rPr lang="en" sz="600"/>
              <a:t> </a:t>
            </a:r>
            <a:endParaRPr sz="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Smart Contract Uses</a:t>
            </a:r>
            <a:endParaRPr/>
          </a:p>
        </p:txBody>
      </p:sp>
      <p:sp>
        <p:nvSpPr>
          <p:cNvPr id="156" name="Google Shape;156;p2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Printing Hello World</a:t>
            </a:r>
            <a:endParaRPr/>
          </a:p>
          <a:p>
            <a:pPr indent="-311150" lvl="0" marL="457200" rtl="0" algn="l">
              <a:spcBef>
                <a:spcPts val="0"/>
              </a:spcBef>
              <a:spcAft>
                <a:spcPts val="0"/>
              </a:spcAft>
              <a:buSzPts val="1300"/>
              <a:buChar char="●"/>
            </a:pPr>
            <a:r>
              <a:rPr lang="en"/>
              <a:t>Sending money</a:t>
            </a:r>
            <a:endParaRPr/>
          </a:p>
          <a:p>
            <a:pPr indent="-311150" lvl="0" marL="457200" rtl="0" algn="l">
              <a:spcBef>
                <a:spcPts val="0"/>
              </a:spcBef>
              <a:spcAft>
                <a:spcPts val="0"/>
              </a:spcAft>
              <a:buSzPts val="1300"/>
              <a:buChar char="●"/>
            </a:pPr>
            <a:r>
              <a:rPr lang="en"/>
              <a:t>Storing sensor data</a:t>
            </a:r>
            <a:endParaRPr/>
          </a:p>
          <a:p>
            <a:pPr indent="-311150" lvl="0" marL="457200" rtl="0" algn="l">
              <a:spcBef>
                <a:spcPts val="0"/>
              </a:spcBef>
              <a:spcAft>
                <a:spcPts val="0"/>
              </a:spcAft>
              <a:buSzPts val="1300"/>
              <a:buChar char="●"/>
            </a:pPr>
            <a:r>
              <a:rPr lang="en"/>
              <a:t>Others?</a:t>
            </a:r>
            <a:endParaRPr/>
          </a:p>
        </p:txBody>
      </p:sp>
      <p:pic>
        <p:nvPicPr>
          <p:cNvPr id="157" name="Google Shape;157;p23"/>
          <p:cNvPicPr preferRelativeResize="0"/>
          <p:nvPr/>
        </p:nvPicPr>
        <p:blipFill>
          <a:blip r:embed="rId3">
            <a:alphaModFix/>
          </a:blip>
          <a:stretch>
            <a:fillRect/>
          </a:stretch>
        </p:blipFill>
        <p:spPr>
          <a:xfrm>
            <a:off x="4501326" y="1853850"/>
            <a:ext cx="4281925" cy="3167700"/>
          </a:xfrm>
          <a:prstGeom prst="rect">
            <a:avLst/>
          </a:prstGeom>
          <a:noFill/>
          <a:ln>
            <a:noFill/>
          </a:ln>
        </p:spPr>
      </p:pic>
      <p:sp>
        <p:nvSpPr>
          <p:cNvPr id="158" name="Google Shape;158;p23"/>
          <p:cNvSpPr txBox="1"/>
          <p:nvPr/>
        </p:nvSpPr>
        <p:spPr>
          <a:xfrm>
            <a:off x="1800" y="4744775"/>
            <a:ext cx="9144000" cy="398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600" u="sng">
                <a:solidFill>
                  <a:schemeClr val="hlink"/>
                </a:solidFill>
                <a:hlinkClick r:id="rId4"/>
              </a:rPr>
              <a:t>https://static.coindesk.com/wp-content/uploads/2017/03/Screen-Shot-2017-03-28-at-5.43.08-PM.png</a:t>
            </a:r>
            <a:r>
              <a:rPr lang="en" sz="600"/>
              <a:t> </a:t>
            </a:r>
            <a:endParaRPr sz="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Lab</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Entering the VM</a:t>
            </a:r>
            <a:endParaRPr/>
          </a:p>
        </p:txBody>
      </p:sp>
      <p:sp>
        <p:nvSpPr>
          <p:cNvPr id="169" name="Google Shape;169;p2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Start up the VM.</a:t>
            </a:r>
            <a:endParaRPr sz="2000"/>
          </a:p>
          <a:p>
            <a:pPr indent="0" lvl="0" marL="0" rtl="0" algn="l">
              <a:spcBef>
                <a:spcPts val="1600"/>
              </a:spcBef>
              <a:spcAft>
                <a:spcPts val="0"/>
              </a:spcAft>
              <a:buNone/>
            </a:pPr>
            <a:r>
              <a:rPr lang="en" sz="2000"/>
              <a:t>Notice the shell scripts on the Desktop.</a:t>
            </a:r>
            <a:endParaRPr sz="2000"/>
          </a:p>
          <a:p>
            <a:pPr indent="0" lvl="0" marL="0" rtl="0" algn="l">
              <a:spcBef>
                <a:spcPts val="1600"/>
              </a:spcBef>
              <a:spcAft>
                <a:spcPts val="0"/>
              </a:spcAft>
              <a:buNone/>
            </a:pPr>
            <a:r>
              <a:rPr lang="en" sz="2000"/>
              <a:t>Open a terminal in the VM.</a:t>
            </a:r>
            <a:endParaRPr sz="2000"/>
          </a:p>
          <a:p>
            <a:pPr indent="0" lvl="0" marL="0" rtl="0" algn="l">
              <a:spcBef>
                <a:spcPts val="1600"/>
              </a:spcBef>
              <a:spcAft>
                <a:spcPts val="1600"/>
              </a:spcAft>
              <a:buNone/>
            </a:pPr>
            <a:r>
              <a:rPr lang="en" sz="2000"/>
              <a:t>c</a:t>
            </a:r>
            <a:r>
              <a:rPr lang="en" sz="2000"/>
              <a:t>d to /home/demo/Desktop</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Observe genesis.json</a:t>
            </a:r>
            <a:endParaRPr/>
          </a:p>
        </p:txBody>
      </p:sp>
      <p:sp>
        <p:nvSpPr>
          <p:cNvPr id="175" name="Google Shape;175;p2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This file contains the configuration of the network. </a:t>
            </a:r>
            <a:endParaRPr sz="1500"/>
          </a:p>
          <a:p>
            <a:pPr indent="0" lvl="0" marL="0" rtl="0" algn="l">
              <a:spcBef>
                <a:spcPts val="1600"/>
              </a:spcBef>
              <a:spcAft>
                <a:spcPts val="0"/>
              </a:spcAft>
              <a:buNone/>
            </a:pPr>
            <a:r>
              <a:rPr lang="en" sz="1500"/>
              <a:t>The network builds with 3 addresses, each with a certain amount of money to begin.</a:t>
            </a:r>
            <a:endParaRPr sz="1500"/>
          </a:p>
          <a:p>
            <a:pPr indent="0" lvl="0" marL="0" rtl="0" algn="l">
              <a:spcBef>
                <a:spcPts val="1600"/>
              </a:spcBef>
              <a:spcAft>
                <a:spcPts val="0"/>
              </a:spcAft>
              <a:buNone/>
            </a:pPr>
            <a:r>
              <a:rPr lang="en" sz="1500"/>
              <a:t>We set the difficulty to 1, though this is rather arbitrary as we modified the ethereum code.</a:t>
            </a:r>
            <a:endParaRPr sz="1500"/>
          </a:p>
          <a:p>
            <a:pPr indent="0" lvl="0" marL="0" rtl="0" algn="l">
              <a:spcBef>
                <a:spcPts val="1600"/>
              </a:spcBef>
              <a:spcAft>
                <a:spcPts val="0"/>
              </a:spcAft>
              <a:buNone/>
            </a:pPr>
            <a:r>
              <a:rPr lang="en" sz="1500"/>
              <a:t>e</a:t>
            </a:r>
            <a:r>
              <a:rPr lang="en" sz="1500"/>
              <a:t>ip blocks are used when forks are needed.</a:t>
            </a:r>
            <a:endParaRPr sz="1500"/>
          </a:p>
          <a:p>
            <a:pPr indent="0" lvl="0" marL="0" rtl="0" algn="l">
              <a:spcBef>
                <a:spcPts val="1600"/>
              </a:spcBef>
              <a:spcAft>
                <a:spcPts val="1600"/>
              </a:spcAft>
              <a:buNone/>
            </a:pPr>
            <a:r>
              <a:rPr lang="en" sz="1500"/>
              <a:t>Chain id protects from replays, so we set it to something reasonable that changes, like the year.</a:t>
            </a: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Observe the commands in the scripts</a:t>
            </a:r>
            <a:endParaRPr/>
          </a:p>
        </p:txBody>
      </p:sp>
      <p:sp>
        <p:nvSpPr>
          <p:cNvPr id="181" name="Google Shape;181;p2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initChain - builds the chain into the directory.</a:t>
            </a:r>
            <a:endParaRPr sz="1500"/>
          </a:p>
          <a:p>
            <a:pPr indent="0" lvl="0" marL="0" rtl="0" algn="l">
              <a:spcBef>
                <a:spcPts val="1600"/>
              </a:spcBef>
              <a:spcAft>
                <a:spcPts val="0"/>
              </a:spcAft>
              <a:buNone/>
            </a:pPr>
            <a:r>
              <a:rPr lang="en" sz="1500"/>
              <a:t>startChain - starts a single server instance of the chain.</a:t>
            </a:r>
            <a:endParaRPr sz="1500"/>
          </a:p>
          <a:p>
            <a:pPr indent="0" lvl="0" marL="0" rtl="0" algn="l">
              <a:spcBef>
                <a:spcPts val="1600"/>
              </a:spcBef>
              <a:spcAft>
                <a:spcPts val="0"/>
              </a:spcAft>
              <a:buNone/>
            </a:pPr>
            <a:r>
              <a:rPr lang="en" sz="1500"/>
              <a:t>mineChain - starts a mining server instance of the chain.</a:t>
            </a:r>
            <a:endParaRPr sz="1500"/>
          </a:p>
          <a:p>
            <a:pPr indent="0" lvl="0" marL="0" rtl="0" algn="l">
              <a:spcBef>
                <a:spcPts val="1600"/>
              </a:spcBef>
              <a:spcAft>
                <a:spcPts val="0"/>
              </a:spcAft>
              <a:buNone/>
            </a:pPr>
            <a:r>
              <a:rPr lang="en" sz="1500"/>
              <a:t>enterChain - attaches to the chain.</a:t>
            </a:r>
            <a:endParaRPr sz="1500"/>
          </a:p>
          <a:p>
            <a:pPr indent="0" lvl="0" marL="0" rtl="0" algn="l">
              <a:spcBef>
                <a:spcPts val="1600"/>
              </a:spcBef>
              <a:spcAft>
                <a:spcPts val="1600"/>
              </a:spcAft>
              <a:buNone/>
            </a:pPr>
            <a:r>
              <a:rPr lang="en" sz="1500"/>
              <a:t>rmChain - removes the directory to start fresh.</a:t>
            </a:r>
            <a:endParaRPr sz="1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 the chain</a:t>
            </a:r>
            <a:endParaRPr/>
          </a:p>
        </p:txBody>
      </p:sp>
      <p:sp>
        <p:nvSpPr>
          <p:cNvPr id="187" name="Google Shape;187;p2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In one terminal:</a:t>
            </a:r>
            <a:endParaRPr sz="1600"/>
          </a:p>
          <a:p>
            <a:pPr indent="457200" lvl="0" marL="0" rtl="0" algn="l">
              <a:spcBef>
                <a:spcPts val="1600"/>
              </a:spcBef>
              <a:spcAft>
                <a:spcPts val="0"/>
              </a:spcAft>
              <a:buNone/>
            </a:pPr>
            <a:r>
              <a:rPr lang="en" sz="1600"/>
              <a:t>./initChain.sh</a:t>
            </a:r>
            <a:br>
              <a:rPr lang="en" sz="1600"/>
            </a:br>
            <a:r>
              <a:rPr lang="en" sz="1600"/>
              <a:t>	./startChain.sh</a:t>
            </a:r>
            <a:endParaRPr sz="1600"/>
          </a:p>
          <a:p>
            <a:pPr indent="0" lvl="0" marL="0" rtl="0" algn="l">
              <a:spcBef>
                <a:spcPts val="1600"/>
              </a:spcBef>
              <a:spcAft>
                <a:spcPts val="0"/>
              </a:spcAft>
              <a:buNone/>
            </a:pPr>
            <a:r>
              <a:rPr lang="en" sz="1600"/>
              <a:t>Then, in another:</a:t>
            </a:r>
            <a:endParaRPr sz="1600"/>
          </a:p>
          <a:p>
            <a:pPr indent="0" lvl="0" marL="0" rtl="0" algn="l">
              <a:spcBef>
                <a:spcPts val="1600"/>
              </a:spcBef>
              <a:spcAft>
                <a:spcPts val="0"/>
              </a:spcAft>
              <a:buNone/>
            </a:pPr>
            <a:r>
              <a:rPr lang="en" sz="1600"/>
              <a:t>	./enterChain.sh</a:t>
            </a:r>
            <a:endParaRPr sz="1600"/>
          </a:p>
          <a:p>
            <a:pPr indent="0" lvl="0" marL="0" rtl="0" algn="l">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 the chain</a:t>
            </a:r>
            <a:endParaRPr/>
          </a:p>
        </p:txBody>
      </p:sp>
      <p:sp>
        <p:nvSpPr>
          <p:cNvPr id="193" name="Google Shape;193;p29"/>
          <p:cNvSpPr txBox="1"/>
          <p:nvPr>
            <p:ph idx="1" type="body"/>
          </p:nvPr>
        </p:nvSpPr>
        <p:spPr>
          <a:xfrm>
            <a:off x="0" y="2003700"/>
            <a:ext cx="91440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In the enterChain.sh terminal:</a:t>
            </a:r>
            <a:endParaRPr sz="2000"/>
          </a:p>
          <a:p>
            <a:pPr indent="0" lvl="0" marL="0" rtl="0" algn="l">
              <a:spcBef>
                <a:spcPts val="1600"/>
              </a:spcBef>
              <a:spcAft>
                <a:spcPts val="1600"/>
              </a:spcAft>
              <a:buNone/>
            </a:pPr>
            <a:r>
              <a:rPr lang="en" sz="2000"/>
              <a:t>	web3.eth.accounts 				#should be the same as genesis.json</a:t>
            </a:r>
            <a:br>
              <a:rPr lang="en" sz="2000"/>
            </a:br>
            <a:r>
              <a:rPr lang="en" sz="2000"/>
              <a:t>	web3.eth.getBalance(web3.eth.accounts[0])	#should be 30000</a:t>
            </a:r>
            <a:br>
              <a:rPr lang="en" sz="2000"/>
            </a:br>
            <a:r>
              <a:rPr lang="en" sz="2000"/>
              <a:t>	web3.eth.getBalance(web3.eth.accounts[1])	#should be 40000</a:t>
            </a:r>
            <a:br>
              <a:rPr lang="en" sz="2000"/>
            </a:br>
            <a:r>
              <a:rPr lang="en" sz="2000"/>
              <a:t>	web3.eth.getBalance(web3.eth.accounts[2])	#should be 50000</a:t>
            </a:r>
            <a:br>
              <a:rPr lang="en" sz="2000"/>
            </a:br>
            <a:r>
              <a:rPr lang="en" sz="2000"/>
              <a:t>	Web3.eth.coinbase			#should be one of the accounts. </a:t>
            </a:r>
            <a:r>
              <a:rPr b="1" lang="en" sz="2000"/>
              <a:t>Which one? Why? (1)</a:t>
            </a:r>
            <a:br>
              <a:rPr lang="en" sz="2000"/>
            </a:br>
            <a:r>
              <a:rPr lang="en" sz="2000"/>
              <a:t>	Web3.eth.mining					#should be false. </a:t>
            </a:r>
            <a:r>
              <a:rPr b="1" lang="en" sz="2000"/>
              <a:t>Why? (2)</a:t>
            </a:r>
            <a:endParaRPr b="1"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 the miner</a:t>
            </a:r>
            <a:endParaRPr/>
          </a:p>
        </p:txBody>
      </p:sp>
      <p:sp>
        <p:nvSpPr>
          <p:cNvPr id="199" name="Google Shape;199;p3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Cancel both terminals (exit the enterChain.sh terminal, and ^C the server).</a:t>
            </a:r>
            <a:endParaRPr sz="1800"/>
          </a:p>
          <a:p>
            <a:pPr indent="0" lvl="0" marL="0" rtl="0" algn="l">
              <a:spcBef>
                <a:spcPts val="1600"/>
              </a:spcBef>
              <a:spcAft>
                <a:spcPts val="0"/>
              </a:spcAft>
              <a:buNone/>
            </a:pPr>
            <a:r>
              <a:rPr lang="en" sz="1800"/>
              <a:t>Run ./mineChain.sh on the server chain.</a:t>
            </a:r>
            <a:endParaRPr sz="1800"/>
          </a:p>
          <a:p>
            <a:pPr indent="0" lvl="0" marL="0" rtl="0" algn="l">
              <a:spcBef>
                <a:spcPts val="1600"/>
              </a:spcBef>
              <a:spcAft>
                <a:spcPts val="0"/>
              </a:spcAft>
              <a:buNone/>
            </a:pPr>
            <a:r>
              <a:rPr lang="en" sz="1800"/>
              <a:t>Re-enter the chain and check the balance of the mining chain:</a:t>
            </a:r>
            <a:endParaRPr sz="1800"/>
          </a:p>
          <a:p>
            <a:pPr indent="0" lvl="0" marL="0" rtl="0" algn="l">
              <a:spcBef>
                <a:spcPts val="1600"/>
              </a:spcBef>
              <a:spcAft>
                <a:spcPts val="1600"/>
              </a:spcAft>
              <a:buNone/>
            </a:pPr>
            <a:r>
              <a:rPr lang="en" sz="1800"/>
              <a:t>	web3.eth.getBalance(web3.eth.coinbase)	# </a:t>
            </a:r>
            <a:r>
              <a:rPr b="1" lang="en" sz="1800"/>
              <a:t>How can we check the balance of a different account? (3)</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 editing a contract</a:t>
            </a:r>
            <a:endParaRPr/>
          </a:p>
        </p:txBody>
      </p:sp>
      <p:sp>
        <p:nvSpPr>
          <p:cNvPr id="205" name="Google Shape;205;p3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Close the miner down.</a:t>
            </a:r>
            <a:endParaRPr sz="2400"/>
          </a:p>
          <a:p>
            <a:pPr indent="0" lvl="0" marL="0" rtl="0" algn="l">
              <a:spcBef>
                <a:spcPts val="1600"/>
              </a:spcBef>
              <a:spcAft>
                <a:spcPts val="0"/>
              </a:spcAft>
              <a:buNone/>
            </a:pPr>
            <a:r>
              <a:rPr lang="en" sz="2400"/>
              <a:t>c</a:t>
            </a:r>
            <a:r>
              <a:rPr lang="en" sz="2400"/>
              <a:t>d to the “truffle/contracts” directory.</a:t>
            </a:r>
            <a:endParaRPr sz="2400"/>
          </a:p>
          <a:p>
            <a:pPr indent="0" lvl="0" marL="0" rtl="0" algn="l">
              <a:spcBef>
                <a:spcPts val="1600"/>
              </a:spcBef>
              <a:spcAft>
                <a:spcPts val="0"/>
              </a:spcAft>
              <a:buNone/>
            </a:pPr>
            <a:r>
              <a:rPr lang="en" sz="2400"/>
              <a:t>Create “HelloWorld.sol”:</a:t>
            </a:r>
            <a:endParaRPr sz="2400"/>
          </a:p>
          <a:p>
            <a:pPr indent="0" lvl="0" marL="0" rtl="0" algn="l">
              <a:spcBef>
                <a:spcPts val="1600"/>
              </a:spcBef>
              <a:spcAft>
                <a:spcPts val="1600"/>
              </a:spcAft>
              <a:buNone/>
            </a:pPr>
            <a:r>
              <a:rPr lang="en" sz="2400"/>
              <a:t>	</a:t>
            </a:r>
            <a:r>
              <a:rPr lang="en" sz="2400"/>
              <a:t>n</a:t>
            </a:r>
            <a:r>
              <a:rPr lang="en" sz="2400"/>
              <a:t>ano  HelloWorld.sol</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a:t>
            </a:r>
            <a:endParaRPr/>
          </a:p>
        </p:txBody>
      </p:sp>
      <p:sp>
        <p:nvSpPr>
          <p:cNvPr id="93" name="Google Shape;93;p1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marR="0" rtl="0" algn="l">
              <a:lnSpc>
                <a:spcPct val="115000"/>
              </a:lnSpc>
              <a:spcBef>
                <a:spcPts val="0"/>
              </a:spcBef>
              <a:spcAft>
                <a:spcPts val="0"/>
              </a:spcAft>
              <a:buClr>
                <a:schemeClr val="accent1"/>
              </a:buClr>
              <a:buSzPts val="1300"/>
              <a:buFont typeface="Lato"/>
              <a:buChar char="●"/>
            </a:pPr>
            <a:r>
              <a:rPr lang="en"/>
              <a:t>Introduction to Ethereum</a:t>
            </a:r>
            <a:endParaRPr/>
          </a:p>
          <a:p>
            <a:pPr indent="-298450" lvl="1" marL="914400" marR="0" rtl="0" algn="l">
              <a:lnSpc>
                <a:spcPct val="115000"/>
              </a:lnSpc>
              <a:spcBef>
                <a:spcPts val="0"/>
              </a:spcBef>
              <a:spcAft>
                <a:spcPts val="0"/>
              </a:spcAft>
              <a:buSzPts val="1100"/>
              <a:buChar char="○"/>
            </a:pPr>
            <a:r>
              <a:rPr lang="en"/>
              <a:t>Ethereum Contextualization</a:t>
            </a:r>
            <a:endParaRPr/>
          </a:p>
          <a:p>
            <a:pPr indent="-298450" lvl="1" marL="914400" marR="0" rtl="0" algn="l">
              <a:lnSpc>
                <a:spcPct val="115000"/>
              </a:lnSpc>
              <a:spcBef>
                <a:spcPts val="0"/>
              </a:spcBef>
              <a:spcAft>
                <a:spcPts val="0"/>
              </a:spcAft>
              <a:buSzPts val="1100"/>
              <a:buChar char="○"/>
            </a:pPr>
            <a:r>
              <a:rPr lang="en"/>
              <a:t>Proof of Stake and its uses</a:t>
            </a:r>
            <a:endParaRPr/>
          </a:p>
          <a:p>
            <a:pPr indent="-311150" lvl="0" marL="457200" marR="0" rtl="0" algn="l">
              <a:lnSpc>
                <a:spcPct val="115000"/>
              </a:lnSpc>
              <a:spcBef>
                <a:spcPts val="0"/>
              </a:spcBef>
              <a:spcAft>
                <a:spcPts val="0"/>
              </a:spcAft>
              <a:buSzPts val="1300"/>
              <a:buChar char="●"/>
            </a:pPr>
            <a:r>
              <a:rPr lang="en"/>
              <a:t>Smart Contracts</a:t>
            </a:r>
            <a:endParaRPr/>
          </a:p>
          <a:p>
            <a:pPr indent="-298450" lvl="1" marL="914400" marR="0" rtl="0" algn="l">
              <a:lnSpc>
                <a:spcPct val="115000"/>
              </a:lnSpc>
              <a:spcBef>
                <a:spcPts val="0"/>
              </a:spcBef>
              <a:spcAft>
                <a:spcPts val="0"/>
              </a:spcAft>
              <a:buSzPts val="1100"/>
              <a:buChar char="○"/>
            </a:pPr>
            <a:r>
              <a:rPr lang="en"/>
              <a:t>What does a Smart Contract look like?</a:t>
            </a:r>
            <a:endParaRPr/>
          </a:p>
          <a:p>
            <a:pPr indent="-298450" lvl="1" marL="914400" marR="0" rtl="0" algn="l">
              <a:lnSpc>
                <a:spcPct val="115000"/>
              </a:lnSpc>
              <a:spcBef>
                <a:spcPts val="0"/>
              </a:spcBef>
              <a:spcAft>
                <a:spcPts val="0"/>
              </a:spcAft>
              <a:buSzPts val="1100"/>
              <a:buChar char="○"/>
            </a:pPr>
            <a:r>
              <a:rPr lang="en"/>
              <a:t>Smart Contract uses</a:t>
            </a:r>
            <a:endParaRPr/>
          </a:p>
          <a:p>
            <a:pPr indent="-311150" lvl="0" marL="457200" rtl="0" algn="l">
              <a:spcBef>
                <a:spcPts val="0"/>
              </a:spcBef>
              <a:spcAft>
                <a:spcPts val="0"/>
              </a:spcAft>
              <a:buSzPts val="1300"/>
              <a:buChar char="●"/>
            </a:pPr>
            <a:r>
              <a:rPr lang="en"/>
              <a:t>Lab</a:t>
            </a:r>
            <a:endParaRPr/>
          </a:p>
          <a:p>
            <a:pPr indent="-298450" lvl="1" marL="914400" rtl="0" algn="l">
              <a:spcBef>
                <a:spcPts val="0"/>
              </a:spcBef>
              <a:spcAft>
                <a:spcPts val="0"/>
              </a:spcAft>
              <a:buSzPts val="1100"/>
              <a:buChar char="○"/>
            </a:pPr>
            <a:r>
              <a:rPr lang="en"/>
              <a:t>Configure the network</a:t>
            </a:r>
            <a:endParaRPr/>
          </a:p>
          <a:p>
            <a:pPr indent="-298450" lvl="1" marL="914400" rtl="0" algn="l">
              <a:spcBef>
                <a:spcPts val="0"/>
              </a:spcBef>
              <a:spcAft>
                <a:spcPts val="0"/>
              </a:spcAft>
              <a:buSzPts val="1100"/>
              <a:buChar char="○"/>
            </a:pPr>
            <a:r>
              <a:rPr lang="en"/>
              <a:t>Create and run contracts on the chain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2"/>
          <p:cNvSpPr txBox="1"/>
          <p:nvPr/>
        </p:nvSpPr>
        <p:spPr>
          <a:xfrm>
            <a:off x="902175" y="4288200"/>
            <a:ext cx="6748500" cy="7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“Ctrl + x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Input “y”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“Enter” to exit</a:t>
            </a:r>
            <a:endParaRPr>
              <a:latin typeface="Lato"/>
              <a:ea typeface="Lato"/>
              <a:cs typeface="Lato"/>
              <a:sym typeface="Lato"/>
            </a:endParaRPr>
          </a:p>
        </p:txBody>
      </p:sp>
      <p:sp>
        <p:nvSpPr>
          <p:cNvPr id="211" name="Google Shape;211;p3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HelloWorld.sol</a:t>
            </a:r>
            <a:endParaRPr/>
          </a:p>
        </p:txBody>
      </p:sp>
      <p:sp>
        <p:nvSpPr>
          <p:cNvPr id="212" name="Google Shape;212;p32"/>
          <p:cNvSpPr txBox="1"/>
          <p:nvPr>
            <p:ph idx="1" type="body"/>
          </p:nvPr>
        </p:nvSpPr>
        <p:spPr>
          <a:xfrm>
            <a:off x="729450" y="2078875"/>
            <a:ext cx="7688700" cy="2996400"/>
          </a:xfrm>
          <a:prstGeom prst="rect">
            <a:avLst/>
          </a:prstGeom>
          <a:solidFill>
            <a:srgbClr val="333333"/>
          </a:solidFill>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CC28C"/>
                </a:solidFill>
                <a:highlight>
                  <a:srgbClr val="333333"/>
                </a:highlight>
                <a:latin typeface="Consolas"/>
                <a:ea typeface="Consolas"/>
                <a:cs typeface="Consolas"/>
                <a:sym typeface="Consolas"/>
              </a:rPr>
              <a:t>pragma</a:t>
            </a:r>
            <a:r>
              <a:rPr lang="en" sz="2400">
                <a:solidFill>
                  <a:srgbClr val="FFFFFF"/>
                </a:solidFill>
                <a:highlight>
                  <a:srgbClr val="333333"/>
                </a:highlight>
                <a:latin typeface="Consolas"/>
                <a:ea typeface="Consolas"/>
                <a:cs typeface="Consolas"/>
                <a:sym typeface="Consolas"/>
              </a:rPr>
              <a:t> solidity &gt;=</a:t>
            </a:r>
            <a:r>
              <a:rPr lang="en" sz="2400">
                <a:solidFill>
                  <a:srgbClr val="D36363"/>
                </a:solidFill>
                <a:highlight>
                  <a:srgbClr val="333333"/>
                </a:highlight>
                <a:latin typeface="Consolas"/>
                <a:ea typeface="Consolas"/>
                <a:cs typeface="Consolas"/>
                <a:sym typeface="Consolas"/>
              </a:rPr>
              <a:t>0.4</a:t>
            </a:r>
            <a:r>
              <a:rPr lang="en" sz="2400">
                <a:solidFill>
                  <a:srgbClr val="FFFFFF"/>
                </a:solidFill>
                <a:highlight>
                  <a:srgbClr val="333333"/>
                </a:highlight>
                <a:latin typeface="Consolas"/>
                <a:ea typeface="Consolas"/>
                <a:cs typeface="Consolas"/>
                <a:sym typeface="Consolas"/>
              </a:rPr>
              <a:t>.21 &lt;</a:t>
            </a:r>
            <a:r>
              <a:rPr lang="en" sz="2400">
                <a:solidFill>
                  <a:srgbClr val="D36363"/>
                </a:solidFill>
                <a:highlight>
                  <a:srgbClr val="333333"/>
                </a:highlight>
                <a:latin typeface="Consolas"/>
                <a:ea typeface="Consolas"/>
                <a:cs typeface="Consolas"/>
                <a:sym typeface="Consolas"/>
              </a:rPr>
              <a:t>0.6</a:t>
            </a:r>
            <a:r>
              <a:rPr lang="en" sz="2400">
                <a:solidFill>
                  <a:srgbClr val="FFFFFF"/>
                </a:solidFill>
                <a:highlight>
                  <a:srgbClr val="333333"/>
                </a:highlight>
                <a:latin typeface="Consolas"/>
                <a:ea typeface="Consolas"/>
                <a:cs typeface="Consolas"/>
                <a:sym typeface="Consolas"/>
              </a:rPr>
              <a:t>.0;</a:t>
            </a:r>
            <a:br>
              <a:rPr lang="en" sz="2400">
                <a:solidFill>
                  <a:srgbClr val="FFFFFF"/>
                </a:solidFill>
                <a:highlight>
                  <a:srgbClr val="333333"/>
                </a:highlight>
                <a:latin typeface="Consolas"/>
                <a:ea typeface="Consolas"/>
                <a:cs typeface="Consolas"/>
                <a:sym typeface="Consolas"/>
              </a:rPr>
            </a:br>
            <a:r>
              <a:rPr lang="en" sz="2400">
                <a:solidFill>
                  <a:srgbClr val="FFFFFF"/>
                </a:solidFill>
                <a:highlight>
                  <a:srgbClr val="333333"/>
                </a:highlight>
                <a:latin typeface="Consolas"/>
                <a:ea typeface="Consolas"/>
                <a:cs typeface="Consolas"/>
                <a:sym typeface="Consolas"/>
              </a:rPr>
              <a:t>contract HelloWorld {</a:t>
            </a:r>
            <a:br>
              <a:rPr lang="en" sz="2400">
                <a:solidFill>
                  <a:srgbClr val="FFFFFF"/>
                </a:solidFill>
                <a:highlight>
                  <a:srgbClr val="333333"/>
                </a:highlight>
                <a:latin typeface="Consolas"/>
                <a:ea typeface="Consolas"/>
                <a:cs typeface="Consolas"/>
                <a:sym typeface="Consolas"/>
              </a:rPr>
            </a:br>
            <a:r>
              <a:rPr lang="en" sz="2400">
                <a:solidFill>
                  <a:srgbClr val="FFFFFF"/>
                </a:solidFill>
                <a:highlight>
                  <a:srgbClr val="333333"/>
                </a:highlight>
                <a:latin typeface="Consolas"/>
                <a:ea typeface="Consolas"/>
                <a:cs typeface="Consolas"/>
                <a:sym typeface="Consolas"/>
              </a:rPr>
              <a:t>    </a:t>
            </a:r>
            <a:r>
              <a:rPr lang="en" sz="2400">
                <a:solidFill>
                  <a:srgbClr val="FFFFAA"/>
                </a:solidFill>
                <a:highlight>
                  <a:srgbClr val="333333"/>
                </a:highlight>
                <a:latin typeface="Consolas"/>
                <a:ea typeface="Consolas"/>
                <a:cs typeface="Consolas"/>
                <a:sym typeface="Consolas"/>
              </a:rPr>
              <a:t>string</a:t>
            </a:r>
            <a:r>
              <a:rPr lang="en" sz="2400">
                <a:solidFill>
                  <a:srgbClr val="FFFFFF"/>
                </a:solidFill>
                <a:highlight>
                  <a:srgbClr val="333333"/>
                </a:highlight>
                <a:latin typeface="Consolas"/>
                <a:ea typeface="Consolas"/>
                <a:cs typeface="Consolas"/>
                <a:sym typeface="Consolas"/>
              </a:rPr>
              <a:t> </a:t>
            </a:r>
            <a:r>
              <a:rPr lang="en" sz="2400">
                <a:solidFill>
                  <a:srgbClr val="FCC28C"/>
                </a:solidFill>
                <a:highlight>
                  <a:srgbClr val="333333"/>
                </a:highlight>
                <a:latin typeface="Consolas"/>
                <a:ea typeface="Consolas"/>
                <a:cs typeface="Consolas"/>
                <a:sym typeface="Consolas"/>
              </a:rPr>
              <a:t>public</a:t>
            </a:r>
            <a:r>
              <a:rPr lang="en" sz="2400">
                <a:solidFill>
                  <a:srgbClr val="FFFFFF"/>
                </a:solidFill>
                <a:highlight>
                  <a:srgbClr val="333333"/>
                </a:highlight>
                <a:latin typeface="Consolas"/>
                <a:ea typeface="Consolas"/>
                <a:cs typeface="Consolas"/>
                <a:sym typeface="Consolas"/>
              </a:rPr>
              <a:t> message;</a:t>
            </a:r>
            <a:br>
              <a:rPr lang="en" sz="2400">
                <a:solidFill>
                  <a:srgbClr val="FFFFFF"/>
                </a:solidFill>
                <a:highlight>
                  <a:srgbClr val="333333"/>
                </a:highlight>
                <a:latin typeface="Consolas"/>
                <a:ea typeface="Consolas"/>
                <a:cs typeface="Consolas"/>
                <a:sym typeface="Consolas"/>
              </a:rPr>
            </a:br>
            <a:r>
              <a:rPr lang="en" sz="2400">
                <a:solidFill>
                  <a:srgbClr val="FFFFFF"/>
                </a:solidFill>
                <a:highlight>
                  <a:srgbClr val="333333"/>
                </a:highlight>
                <a:latin typeface="Consolas"/>
                <a:ea typeface="Consolas"/>
                <a:cs typeface="Consolas"/>
                <a:sym typeface="Consolas"/>
              </a:rPr>
              <a:t>    </a:t>
            </a:r>
            <a:r>
              <a:rPr lang="en" sz="2400">
                <a:solidFill>
                  <a:srgbClr val="FFFFAA"/>
                </a:solidFill>
                <a:highlight>
                  <a:srgbClr val="333333"/>
                </a:highlight>
                <a:latin typeface="Consolas"/>
                <a:ea typeface="Consolas"/>
                <a:cs typeface="Consolas"/>
                <a:sym typeface="Consolas"/>
              </a:rPr>
              <a:t>function</a:t>
            </a:r>
            <a:r>
              <a:rPr lang="en" sz="2400">
                <a:solidFill>
                  <a:srgbClr val="FFFFFF"/>
                </a:solidFill>
                <a:highlight>
                  <a:srgbClr val="333333"/>
                </a:highlight>
                <a:latin typeface="Consolas"/>
                <a:ea typeface="Consolas"/>
                <a:cs typeface="Consolas"/>
                <a:sym typeface="Consolas"/>
              </a:rPr>
              <a:t> Hello() </a:t>
            </a:r>
            <a:r>
              <a:rPr lang="en" sz="2400">
                <a:solidFill>
                  <a:srgbClr val="FCC28C"/>
                </a:solidFill>
                <a:highlight>
                  <a:srgbClr val="333333"/>
                </a:highlight>
                <a:latin typeface="Consolas"/>
                <a:ea typeface="Consolas"/>
                <a:cs typeface="Consolas"/>
                <a:sym typeface="Consolas"/>
              </a:rPr>
              <a:t>public</a:t>
            </a:r>
            <a:r>
              <a:rPr lang="en" sz="2400">
                <a:solidFill>
                  <a:srgbClr val="FFFFFF"/>
                </a:solidFill>
                <a:highlight>
                  <a:srgbClr val="333333"/>
                </a:highlight>
                <a:latin typeface="Consolas"/>
                <a:ea typeface="Consolas"/>
                <a:cs typeface="Consolas"/>
                <a:sym typeface="Consolas"/>
              </a:rPr>
              <a:t>{</a:t>
            </a:r>
            <a:br>
              <a:rPr lang="en" sz="2400">
                <a:solidFill>
                  <a:srgbClr val="FFFFFF"/>
                </a:solidFill>
                <a:highlight>
                  <a:srgbClr val="333333"/>
                </a:highlight>
                <a:latin typeface="Consolas"/>
                <a:ea typeface="Consolas"/>
                <a:cs typeface="Consolas"/>
                <a:sym typeface="Consolas"/>
              </a:rPr>
            </a:br>
            <a:r>
              <a:rPr lang="en" sz="2400">
                <a:solidFill>
                  <a:srgbClr val="FFFFFF"/>
                </a:solidFill>
                <a:highlight>
                  <a:srgbClr val="333333"/>
                </a:highlight>
                <a:latin typeface="Consolas"/>
                <a:ea typeface="Consolas"/>
                <a:cs typeface="Consolas"/>
                <a:sym typeface="Consolas"/>
              </a:rPr>
              <a:t>      message = </a:t>
            </a:r>
            <a:r>
              <a:rPr lang="en" sz="2400">
                <a:solidFill>
                  <a:srgbClr val="A2FCA2"/>
                </a:solidFill>
                <a:highlight>
                  <a:srgbClr val="333333"/>
                </a:highlight>
                <a:latin typeface="Consolas"/>
                <a:ea typeface="Consolas"/>
                <a:cs typeface="Consolas"/>
                <a:sym typeface="Consolas"/>
              </a:rPr>
              <a:t>"Hello World!"</a:t>
            </a:r>
            <a:r>
              <a:rPr lang="en" sz="2400">
                <a:solidFill>
                  <a:srgbClr val="FFFFFF"/>
                </a:solidFill>
                <a:highlight>
                  <a:srgbClr val="333333"/>
                </a:highlight>
                <a:latin typeface="Consolas"/>
                <a:ea typeface="Consolas"/>
                <a:cs typeface="Consolas"/>
                <a:sym typeface="Consolas"/>
              </a:rPr>
              <a:t>;</a:t>
            </a:r>
            <a:br>
              <a:rPr lang="en" sz="2400">
                <a:solidFill>
                  <a:srgbClr val="FFFFFF"/>
                </a:solidFill>
                <a:highlight>
                  <a:srgbClr val="333333"/>
                </a:highlight>
                <a:latin typeface="Consolas"/>
                <a:ea typeface="Consolas"/>
                <a:cs typeface="Consolas"/>
                <a:sym typeface="Consolas"/>
              </a:rPr>
            </a:br>
            <a:r>
              <a:rPr lang="en" sz="2400">
                <a:solidFill>
                  <a:srgbClr val="FFFFFF"/>
                </a:solidFill>
                <a:highlight>
                  <a:srgbClr val="333333"/>
                </a:highlight>
                <a:latin typeface="Consolas"/>
                <a:ea typeface="Consolas"/>
                <a:cs typeface="Consolas"/>
                <a:sym typeface="Consolas"/>
              </a:rPr>
              <a:t>    }</a:t>
            </a:r>
            <a:br>
              <a:rPr lang="en" sz="2400">
                <a:solidFill>
                  <a:srgbClr val="FFFFFF"/>
                </a:solidFill>
                <a:highlight>
                  <a:srgbClr val="333333"/>
                </a:highlight>
                <a:latin typeface="Consolas"/>
                <a:ea typeface="Consolas"/>
                <a:cs typeface="Consolas"/>
                <a:sym typeface="Consolas"/>
              </a:rPr>
            </a:br>
            <a:r>
              <a:rPr lang="en" sz="2400">
                <a:solidFill>
                  <a:srgbClr val="FFFFFF"/>
                </a:solidFill>
                <a:highlight>
                  <a:srgbClr val="333333"/>
                </a:highlight>
                <a:latin typeface="Consolas"/>
                <a:ea typeface="Consolas"/>
                <a:cs typeface="Consolas"/>
                <a:sym typeface="Consolas"/>
              </a:rPr>
              <a:t>}</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Configure Truffle Migration</a:t>
            </a:r>
            <a:endParaRPr/>
          </a:p>
        </p:txBody>
      </p:sp>
      <p:sp>
        <p:nvSpPr>
          <p:cNvPr id="218" name="Google Shape;218;p3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To migrate our Smart Contract, we will have to add a file in the “migrations” directory in the “truffle” directory. </a:t>
            </a:r>
            <a:endParaRPr sz="2400"/>
          </a:p>
          <a:p>
            <a:pPr indent="0" lvl="0" marL="0" rtl="0" algn="l">
              <a:spcBef>
                <a:spcPts val="1600"/>
              </a:spcBef>
              <a:spcAft>
                <a:spcPts val="1600"/>
              </a:spcAft>
              <a:buNone/>
            </a:pPr>
            <a:r>
              <a:rPr lang="en" sz="2400"/>
              <a:t>In this directory we will add a file named “2_deploy_contracts.js” (Any other file name you want )with the following contents in it:</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~/Desktop/truffle/migrations/2_deploy_contracts.js</a:t>
            </a:r>
            <a:endParaRPr sz="1800"/>
          </a:p>
        </p:txBody>
      </p:sp>
      <p:sp>
        <p:nvSpPr>
          <p:cNvPr id="224" name="Google Shape;224;p34"/>
          <p:cNvSpPr txBox="1"/>
          <p:nvPr>
            <p:ph idx="1" type="body"/>
          </p:nvPr>
        </p:nvSpPr>
        <p:spPr>
          <a:xfrm>
            <a:off x="729450" y="2078875"/>
            <a:ext cx="7688700" cy="2276400"/>
          </a:xfrm>
          <a:prstGeom prst="rect">
            <a:avLst/>
          </a:prstGeom>
          <a:solidFill>
            <a:srgbClr val="333333"/>
          </a:solidFill>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CC28C"/>
                </a:solidFill>
                <a:highlight>
                  <a:srgbClr val="333333"/>
                </a:highlight>
                <a:latin typeface="Consolas"/>
                <a:ea typeface="Consolas"/>
                <a:cs typeface="Consolas"/>
                <a:sym typeface="Consolas"/>
              </a:rPr>
              <a:t>const</a:t>
            </a:r>
            <a:r>
              <a:rPr lang="en" sz="2400">
                <a:solidFill>
                  <a:srgbClr val="FFFFFF"/>
                </a:solidFill>
                <a:highlight>
                  <a:srgbClr val="333333"/>
                </a:highlight>
                <a:latin typeface="Consolas"/>
                <a:ea typeface="Consolas"/>
                <a:cs typeface="Consolas"/>
                <a:sym typeface="Consolas"/>
              </a:rPr>
              <a:t> HW = artifacts.require(</a:t>
            </a:r>
            <a:r>
              <a:rPr lang="en" sz="2400">
                <a:solidFill>
                  <a:srgbClr val="A2FCA2"/>
                </a:solidFill>
                <a:highlight>
                  <a:srgbClr val="333333"/>
                </a:highlight>
                <a:latin typeface="Consolas"/>
                <a:ea typeface="Consolas"/>
                <a:cs typeface="Consolas"/>
                <a:sym typeface="Consolas"/>
              </a:rPr>
              <a:t>"HelloWorld"</a:t>
            </a:r>
            <a:r>
              <a:rPr lang="en" sz="2400">
                <a:solidFill>
                  <a:srgbClr val="FFFFFF"/>
                </a:solidFill>
                <a:highlight>
                  <a:srgbClr val="333333"/>
                </a:highlight>
                <a:latin typeface="Consolas"/>
                <a:ea typeface="Consolas"/>
                <a:cs typeface="Consolas"/>
                <a:sym typeface="Consolas"/>
              </a:rPr>
              <a:t>);</a:t>
            </a:r>
            <a:br>
              <a:rPr lang="en" sz="2400">
                <a:solidFill>
                  <a:srgbClr val="FFFFFF"/>
                </a:solidFill>
                <a:highlight>
                  <a:srgbClr val="333333"/>
                </a:highlight>
                <a:latin typeface="Consolas"/>
                <a:ea typeface="Consolas"/>
                <a:cs typeface="Consolas"/>
                <a:sym typeface="Consolas"/>
              </a:rPr>
            </a:br>
            <a:r>
              <a:rPr lang="en" sz="2400">
                <a:solidFill>
                  <a:srgbClr val="FFFFAA"/>
                </a:solidFill>
                <a:highlight>
                  <a:srgbClr val="333333"/>
                </a:highlight>
                <a:latin typeface="Consolas"/>
                <a:ea typeface="Consolas"/>
                <a:cs typeface="Consolas"/>
                <a:sym typeface="Consolas"/>
              </a:rPr>
              <a:t>module</a:t>
            </a:r>
            <a:r>
              <a:rPr lang="en" sz="2400">
                <a:solidFill>
                  <a:srgbClr val="FFFFFF"/>
                </a:solidFill>
                <a:highlight>
                  <a:srgbClr val="333333"/>
                </a:highlight>
                <a:latin typeface="Consolas"/>
                <a:ea typeface="Consolas"/>
                <a:cs typeface="Consolas"/>
                <a:sym typeface="Consolas"/>
              </a:rPr>
              <a:t>.exports = </a:t>
            </a:r>
            <a:r>
              <a:rPr lang="en" sz="2400">
                <a:solidFill>
                  <a:srgbClr val="FCC28C"/>
                </a:solidFill>
                <a:highlight>
                  <a:srgbClr val="333333"/>
                </a:highlight>
                <a:latin typeface="Consolas"/>
                <a:ea typeface="Consolas"/>
                <a:cs typeface="Consolas"/>
                <a:sym typeface="Consolas"/>
              </a:rPr>
              <a:t>function</a:t>
            </a:r>
            <a:r>
              <a:rPr lang="en" sz="2400">
                <a:solidFill>
                  <a:srgbClr val="FFFFFF"/>
                </a:solidFill>
                <a:highlight>
                  <a:srgbClr val="333333"/>
                </a:highlight>
                <a:latin typeface="Consolas"/>
                <a:ea typeface="Consolas"/>
                <a:cs typeface="Consolas"/>
                <a:sym typeface="Consolas"/>
              </a:rPr>
              <a:t>(deployer) {</a:t>
            </a:r>
            <a:br>
              <a:rPr lang="en" sz="2400">
                <a:solidFill>
                  <a:srgbClr val="FFFFFF"/>
                </a:solidFill>
                <a:highlight>
                  <a:srgbClr val="333333"/>
                </a:highlight>
                <a:latin typeface="Consolas"/>
                <a:ea typeface="Consolas"/>
                <a:cs typeface="Consolas"/>
                <a:sym typeface="Consolas"/>
              </a:rPr>
            </a:br>
            <a:r>
              <a:rPr lang="en" sz="2400">
                <a:solidFill>
                  <a:srgbClr val="FFFFFF"/>
                </a:solidFill>
                <a:highlight>
                  <a:srgbClr val="333333"/>
                </a:highlight>
                <a:latin typeface="Consolas"/>
                <a:ea typeface="Consolas"/>
                <a:cs typeface="Consolas"/>
                <a:sym typeface="Consolas"/>
              </a:rPr>
              <a:t>   deployer.deploy(HW);</a:t>
            </a:r>
            <a:br>
              <a:rPr lang="en" sz="2400">
                <a:solidFill>
                  <a:srgbClr val="FFFFFF"/>
                </a:solidFill>
                <a:highlight>
                  <a:srgbClr val="333333"/>
                </a:highlight>
                <a:latin typeface="Consolas"/>
                <a:ea typeface="Consolas"/>
                <a:cs typeface="Consolas"/>
                <a:sym typeface="Consolas"/>
              </a:rPr>
            </a:br>
            <a:r>
              <a:rPr lang="en" sz="2400">
                <a:solidFill>
                  <a:srgbClr val="FFFFFF"/>
                </a:solidFill>
                <a:highlight>
                  <a:srgbClr val="333333"/>
                </a:highlight>
                <a:latin typeface="Consolas"/>
                <a:ea typeface="Consolas"/>
                <a:cs typeface="Consolas"/>
                <a:sym typeface="Consolas"/>
              </a:rPr>
              <a:t>};</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Observe truffle-config.js in “truffle” directory</a:t>
            </a:r>
            <a:endParaRPr/>
          </a:p>
        </p:txBody>
      </p:sp>
      <p:sp>
        <p:nvSpPr>
          <p:cNvPr id="230" name="Google Shape;230;p35"/>
          <p:cNvSpPr txBox="1"/>
          <p:nvPr>
            <p:ph idx="1" type="body"/>
          </p:nvPr>
        </p:nvSpPr>
        <p:spPr>
          <a:xfrm>
            <a:off x="729450" y="2078875"/>
            <a:ext cx="7688700" cy="2978100"/>
          </a:xfrm>
          <a:prstGeom prst="rect">
            <a:avLst/>
          </a:prstGeom>
          <a:solidFill>
            <a:srgbClr val="333333"/>
          </a:solidFill>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highlight>
                  <a:srgbClr val="333333"/>
                </a:highlight>
                <a:latin typeface="Consolas"/>
                <a:ea typeface="Consolas"/>
                <a:cs typeface="Consolas"/>
                <a:sym typeface="Consolas"/>
              </a:rPr>
              <a:t>module.exports = {</a:t>
            </a:r>
            <a:br>
              <a:rPr lang="en" sz="1100">
                <a:solidFill>
                  <a:srgbClr val="FFFFFF"/>
                </a:solidFill>
                <a:highlight>
                  <a:srgbClr val="333333"/>
                </a:highlight>
                <a:latin typeface="Consolas"/>
                <a:ea typeface="Consolas"/>
                <a:cs typeface="Consolas"/>
                <a:sym typeface="Consolas"/>
              </a:rPr>
            </a:br>
            <a:r>
              <a:rPr lang="en" sz="1100">
                <a:solidFill>
                  <a:srgbClr val="D36363"/>
                </a:solidFill>
                <a:highlight>
                  <a:srgbClr val="333333"/>
                </a:highlight>
                <a:latin typeface="Consolas"/>
                <a:ea typeface="Consolas"/>
                <a:cs typeface="Consolas"/>
                <a:sym typeface="Consolas"/>
              </a:rPr>
              <a:t>  rpc:</a:t>
            </a:r>
            <a:r>
              <a:rPr lang="en" sz="1100">
                <a:solidFill>
                  <a:srgbClr val="FFFFFF"/>
                </a:solidFill>
                <a:highlight>
                  <a:srgbClr val="333333"/>
                </a:highlight>
                <a:latin typeface="Consolas"/>
                <a:ea typeface="Consolas"/>
                <a:cs typeface="Consolas"/>
                <a:sym typeface="Consolas"/>
              </a:rPr>
              <a:t> {</a:t>
            </a:r>
            <a:br>
              <a:rPr lang="en" sz="1100">
                <a:solidFill>
                  <a:srgbClr val="FFFFFF"/>
                </a:solidFill>
                <a:highlight>
                  <a:srgbClr val="333333"/>
                </a:highlight>
                <a:latin typeface="Consolas"/>
                <a:ea typeface="Consolas"/>
                <a:cs typeface="Consolas"/>
                <a:sym typeface="Consolas"/>
              </a:rPr>
            </a:br>
            <a:r>
              <a:rPr lang="en" sz="1100">
                <a:solidFill>
                  <a:srgbClr val="D36363"/>
                </a:solidFill>
                <a:highlight>
                  <a:srgbClr val="333333"/>
                </a:highlight>
                <a:latin typeface="Consolas"/>
                <a:ea typeface="Consolas"/>
                <a:cs typeface="Consolas"/>
                <a:sym typeface="Consolas"/>
              </a:rPr>
              <a:t>    host:</a:t>
            </a:r>
            <a:r>
              <a:rPr lang="en" sz="1100">
                <a:solidFill>
                  <a:srgbClr val="A2FCA2"/>
                </a:solidFill>
                <a:highlight>
                  <a:srgbClr val="333333"/>
                </a:highlight>
                <a:latin typeface="Consolas"/>
                <a:ea typeface="Consolas"/>
                <a:cs typeface="Consolas"/>
                <a:sym typeface="Consolas"/>
              </a:rPr>
              <a:t>"localhost"</a:t>
            </a:r>
            <a:r>
              <a:rPr lang="en" sz="1100">
                <a:solidFill>
                  <a:srgbClr val="FFFFFF"/>
                </a:solidFill>
                <a:highlight>
                  <a:srgbClr val="333333"/>
                </a:highlight>
                <a:latin typeface="Consolas"/>
                <a:ea typeface="Consolas"/>
                <a:cs typeface="Consolas"/>
                <a:sym typeface="Consolas"/>
              </a:rPr>
              <a:t>,</a:t>
            </a:r>
            <a:br>
              <a:rPr lang="en" sz="1100">
                <a:solidFill>
                  <a:srgbClr val="FFFFFF"/>
                </a:solidFill>
                <a:highlight>
                  <a:srgbClr val="333333"/>
                </a:highlight>
                <a:latin typeface="Consolas"/>
                <a:ea typeface="Consolas"/>
                <a:cs typeface="Consolas"/>
                <a:sym typeface="Consolas"/>
              </a:rPr>
            </a:br>
            <a:r>
              <a:rPr lang="en" sz="1100">
                <a:solidFill>
                  <a:srgbClr val="D36363"/>
                </a:solidFill>
                <a:highlight>
                  <a:srgbClr val="333333"/>
                </a:highlight>
                <a:latin typeface="Consolas"/>
                <a:ea typeface="Consolas"/>
                <a:cs typeface="Consolas"/>
                <a:sym typeface="Consolas"/>
              </a:rPr>
              <a:t>    port:8543</a:t>
            </a:r>
            <a:br>
              <a:rPr lang="en" sz="1100">
                <a:solidFill>
                  <a:srgbClr val="FFFFFF"/>
                </a:solidFill>
                <a:highlight>
                  <a:srgbClr val="333333"/>
                </a:highlight>
                <a:latin typeface="Consolas"/>
                <a:ea typeface="Consolas"/>
                <a:cs typeface="Consolas"/>
                <a:sym typeface="Consolas"/>
              </a:rPr>
            </a:br>
            <a:r>
              <a:rPr lang="en" sz="1100">
                <a:solidFill>
                  <a:srgbClr val="FFFFFF"/>
                </a:solidFill>
                <a:highlight>
                  <a:srgbClr val="333333"/>
                </a:highlight>
                <a:latin typeface="Consolas"/>
                <a:ea typeface="Consolas"/>
                <a:cs typeface="Consolas"/>
                <a:sym typeface="Consolas"/>
              </a:rPr>
              <a:t>  },</a:t>
            </a:r>
            <a:br>
              <a:rPr lang="en" sz="1100">
                <a:solidFill>
                  <a:srgbClr val="FFFFFF"/>
                </a:solidFill>
                <a:highlight>
                  <a:srgbClr val="333333"/>
                </a:highlight>
                <a:latin typeface="Consolas"/>
                <a:ea typeface="Consolas"/>
                <a:cs typeface="Consolas"/>
                <a:sym typeface="Consolas"/>
              </a:rPr>
            </a:br>
            <a:r>
              <a:rPr lang="en" sz="1100">
                <a:solidFill>
                  <a:srgbClr val="D36363"/>
                </a:solidFill>
                <a:highlight>
                  <a:srgbClr val="333333"/>
                </a:highlight>
                <a:latin typeface="Consolas"/>
                <a:ea typeface="Consolas"/>
                <a:cs typeface="Consolas"/>
                <a:sym typeface="Consolas"/>
              </a:rPr>
              <a:t>  networks:</a:t>
            </a:r>
            <a:r>
              <a:rPr lang="en" sz="1100">
                <a:solidFill>
                  <a:srgbClr val="FFFFFF"/>
                </a:solidFill>
                <a:highlight>
                  <a:srgbClr val="333333"/>
                </a:highlight>
                <a:latin typeface="Consolas"/>
                <a:ea typeface="Consolas"/>
                <a:cs typeface="Consolas"/>
                <a:sym typeface="Consolas"/>
              </a:rPr>
              <a:t> {</a:t>
            </a:r>
            <a:br>
              <a:rPr lang="en" sz="1100">
                <a:solidFill>
                  <a:srgbClr val="FFFFFF"/>
                </a:solidFill>
                <a:highlight>
                  <a:srgbClr val="333333"/>
                </a:highlight>
                <a:latin typeface="Consolas"/>
                <a:ea typeface="Consolas"/>
                <a:cs typeface="Consolas"/>
                <a:sym typeface="Consolas"/>
              </a:rPr>
            </a:br>
            <a:r>
              <a:rPr lang="en" sz="1100">
                <a:solidFill>
                  <a:srgbClr val="D36363"/>
                </a:solidFill>
                <a:highlight>
                  <a:srgbClr val="333333"/>
                </a:highlight>
                <a:latin typeface="Consolas"/>
                <a:ea typeface="Consolas"/>
                <a:cs typeface="Consolas"/>
                <a:sym typeface="Consolas"/>
              </a:rPr>
              <a:t>    development:</a:t>
            </a:r>
            <a:r>
              <a:rPr lang="en" sz="1100">
                <a:solidFill>
                  <a:srgbClr val="FFFFFF"/>
                </a:solidFill>
                <a:highlight>
                  <a:srgbClr val="333333"/>
                </a:highlight>
                <a:latin typeface="Consolas"/>
                <a:ea typeface="Consolas"/>
                <a:cs typeface="Consolas"/>
                <a:sym typeface="Consolas"/>
              </a:rPr>
              <a:t> {</a:t>
            </a:r>
            <a:br>
              <a:rPr lang="en" sz="1100">
                <a:solidFill>
                  <a:srgbClr val="FFFFFF"/>
                </a:solidFill>
                <a:highlight>
                  <a:srgbClr val="333333"/>
                </a:highlight>
                <a:latin typeface="Consolas"/>
                <a:ea typeface="Consolas"/>
                <a:cs typeface="Consolas"/>
                <a:sym typeface="Consolas"/>
              </a:rPr>
            </a:br>
            <a:r>
              <a:rPr lang="en" sz="1100">
                <a:solidFill>
                  <a:srgbClr val="D36363"/>
                </a:solidFill>
                <a:highlight>
                  <a:srgbClr val="333333"/>
                </a:highlight>
                <a:latin typeface="Consolas"/>
                <a:ea typeface="Consolas"/>
                <a:cs typeface="Consolas"/>
                <a:sym typeface="Consolas"/>
              </a:rPr>
              <a:t>      host:</a:t>
            </a:r>
            <a:r>
              <a:rPr lang="en" sz="1100">
                <a:solidFill>
                  <a:srgbClr val="FFFFFF"/>
                </a:solidFill>
                <a:highlight>
                  <a:srgbClr val="333333"/>
                </a:highlight>
                <a:latin typeface="Consolas"/>
                <a:ea typeface="Consolas"/>
                <a:cs typeface="Consolas"/>
                <a:sym typeface="Consolas"/>
              </a:rPr>
              <a:t> </a:t>
            </a:r>
            <a:r>
              <a:rPr lang="en" sz="1100">
                <a:solidFill>
                  <a:srgbClr val="A2FCA2"/>
                </a:solidFill>
                <a:highlight>
                  <a:srgbClr val="333333"/>
                </a:highlight>
                <a:latin typeface="Consolas"/>
                <a:ea typeface="Consolas"/>
                <a:cs typeface="Consolas"/>
                <a:sym typeface="Consolas"/>
              </a:rPr>
              <a:t>"localhost"</a:t>
            </a:r>
            <a:r>
              <a:rPr lang="en" sz="1100">
                <a:solidFill>
                  <a:srgbClr val="FFFFFF"/>
                </a:solidFill>
                <a:highlight>
                  <a:srgbClr val="333333"/>
                </a:highlight>
                <a:latin typeface="Consolas"/>
                <a:ea typeface="Consolas"/>
                <a:cs typeface="Consolas"/>
                <a:sym typeface="Consolas"/>
              </a:rPr>
              <a:t>, </a:t>
            </a:r>
            <a:br>
              <a:rPr lang="en" sz="1100">
                <a:solidFill>
                  <a:srgbClr val="FFFFFF"/>
                </a:solidFill>
                <a:highlight>
                  <a:srgbClr val="333333"/>
                </a:highlight>
                <a:latin typeface="Consolas"/>
                <a:ea typeface="Consolas"/>
                <a:cs typeface="Consolas"/>
                <a:sym typeface="Consolas"/>
              </a:rPr>
            </a:br>
            <a:r>
              <a:rPr lang="en" sz="1100">
                <a:solidFill>
                  <a:srgbClr val="D36363"/>
                </a:solidFill>
                <a:highlight>
                  <a:srgbClr val="333333"/>
                </a:highlight>
                <a:latin typeface="Consolas"/>
                <a:ea typeface="Consolas"/>
                <a:cs typeface="Consolas"/>
                <a:sym typeface="Consolas"/>
              </a:rPr>
              <a:t>      port:</a:t>
            </a:r>
            <a:r>
              <a:rPr lang="en" sz="1100">
                <a:solidFill>
                  <a:srgbClr val="FFFFFF"/>
                </a:solidFill>
                <a:highlight>
                  <a:srgbClr val="333333"/>
                </a:highlight>
                <a:latin typeface="Consolas"/>
                <a:ea typeface="Consolas"/>
                <a:cs typeface="Consolas"/>
                <a:sym typeface="Consolas"/>
              </a:rPr>
              <a:t> </a:t>
            </a:r>
            <a:r>
              <a:rPr lang="en" sz="1100">
                <a:solidFill>
                  <a:srgbClr val="D36363"/>
                </a:solidFill>
                <a:highlight>
                  <a:srgbClr val="333333"/>
                </a:highlight>
                <a:latin typeface="Consolas"/>
                <a:ea typeface="Consolas"/>
                <a:cs typeface="Consolas"/>
                <a:sym typeface="Consolas"/>
              </a:rPr>
              <a:t>8543</a:t>
            </a:r>
            <a:r>
              <a:rPr lang="en" sz="1100">
                <a:solidFill>
                  <a:srgbClr val="FFFFFF"/>
                </a:solidFill>
                <a:highlight>
                  <a:srgbClr val="333333"/>
                </a:highlight>
                <a:latin typeface="Consolas"/>
                <a:ea typeface="Consolas"/>
                <a:cs typeface="Consolas"/>
                <a:sym typeface="Consolas"/>
              </a:rPr>
              <a:t>,</a:t>
            </a:r>
            <a:br>
              <a:rPr lang="en" sz="1100">
                <a:solidFill>
                  <a:srgbClr val="FFFFFF"/>
                </a:solidFill>
                <a:highlight>
                  <a:srgbClr val="333333"/>
                </a:highlight>
                <a:latin typeface="Consolas"/>
                <a:ea typeface="Consolas"/>
                <a:cs typeface="Consolas"/>
                <a:sym typeface="Consolas"/>
              </a:rPr>
            </a:br>
            <a:r>
              <a:rPr lang="en" sz="1100">
                <a:solidFill>
                  <a:srgbClr val="D36363"/>
                </a:solidFill>
                <a:highlight>
                  <a:srgbClr val="333333"/>
                </a:highlight>
                <a:latin typeface="Consolas"/>
                <a:ea typeface="Consolas"/>
                <a:cs typeface="Consolas"/>
                <a:sym typeface="Consolas"/>
              </a:rPr>
              <a:t>      network_id:</a:t>
            </a:r>
            <a:r>
              <a:rPr lang="en" sz="1100">
                <a:solidFill>
                  <a:srgbClr val="FFFFFF"/>
                </a:solidFill>
                <a:highlight>
                  <a:srgbClr val="333333"/>
                </a:highlight>
                <a:latin typeface="Consolas"/>
                <a:ea typeface="Consolas"/>
                <a:cs typeface="Consolas"/>
                <a:sym typeface="Consolas"/>
              </a:rPr>
              <a:t> </a:t>
            </a:r>
            <a:r>
              <a:rPr lang="en" sz="1100">
                <a:solidFill>
                  <a:srgbClr val="A2FCA2"/>
                </a:solidFill>
                <a:highlight>
                  <a:srgbClr val="333333"/>
                </a:highlight>
                <a:latin typeface="Consolas"/>
                <a:ea typeface="Consolas"/>
                <a:cs typeface="Consolas"/>
                <a:sym typeface="Consolas"/>
              </a:rPr>
              <a:t>"*"</a:t>
            </a:r>
            <a:r>
              <a:rPr lang="en" sz="1100">
                <a:solidFill>
                  <a:srgbClr val="FFFFFF"/>
                </a:solidFill>
                <a:highlight>
                  <a:srgbClr val="333333"/>
                </a:highlight>
                <a:latin typeface="Consolas"/>
                <a:ea typeface="Consolas"/>
                <a:cs typeface="Consolas"/>
                <a:sym typeface="Consolas"/>
              </a:rPr>
              <a:t>,</a:t>
            </a:r>
            <a:br>
              <a:rPr lang="en" sz="1100">
                <a:solidFill>
                  <a:srgbClr val="FFFFFF"/>
                </a:solidFill>
                <a:highlight>
                  <a:srgbClr val="333333"/>
                </a:highlight>
                <a:latin typeface="Consolas"/>
                <a:ea typeface="Consolas"/>
                <a:cs typeface="Consolas"/>
                <a:sym typeface="Consolas"/>
              </a:rPr>
            </a:br>
            <a:r>
              <a:rPr lang="en" sz="1100">
                <a:solidFill>
                  <a:srgbClr val="D36363"/>
                </a:solidFill>
                <a:highlight>
                  <a:srgbClr val="333333"/>
                </a:highlight>
                <a:latin typeface="Consolas"/>
                <a:ea typeface="Consolas"/>
                <a:cs typeface="Consolas"/>
                <a:sym typeface="Consolas"/>
              </a:rPr>
              <a:t>      from:</a:t>
            </a:r>
            <a:r>
              <a:rPr lang="en" sz="1100">
                <a:solidFill>
                  <a:srgbClr val="FFFFFF"/>
                </a:solidFill>
                <a:highlight>
                  <a:srgbClr val="333333"/>
                </a:highlight>
                <a:latin typeface="Consolas"/>
                <a:ea typeface="Consolas"/>
                <a:cs typeface="Consolas"/>
                <a:sym typeface="Consolas"/>
              </a:rPr>
              <a:t> </a:t>
            </a:r>
            <a:r>
              <a:rPr lang="en" sz="1100">
                <a:solidFill>
                  <a:srgbClr val="A2FCA2"/>
                </a:solidFill>
                <a:highlight>
                  <a:srgbClr val="333333"/>
                </a:highlight>
                <a:latin typeface="Consolas"/>
                <a:ea typeface="Consolas"/>
                <a:cs typeface="Consolas"/>
                <a:sym typeface="Consolas"/>
              </a:rPr>
              <a:t>"0xfa2361236b5ac8079cb6cf250e5284922ed9ba9a"</a:t>
            </a:r>
            <a:r>
              <a:rPr lang="en" sz="1100">
                <a:solidFill>
                  <a:srgbClr val="FFFFFF"/>
                </a:solidFill>
                <a:highlight>
                  <a:srgbClr val="333333"/>
                </a:highlight>
                <a:latin typeface="Consolas"/>
                <a:ea typeface="Consolas"/>
                <a:cs typeface="Consolas"/>
                <a:sym typeface="Consolas"/>
              </a:rPr>
              <a:t>,</a:t>
            </a:r>
            <a:br>
              <a:rPr lang="en" sz="1100">
                <a:solidFill>
                  <a:srgbClr val="FFFFFF"/>
                </a:solidFill>
                <a:highlight>
                  <a:srgbClr val="333333"/>
                </a:highlight>
                <a:latin typeface="Consolas"/>
                <a:ea typeface="Consolas"/>
                <a:cs typeface="Consolas"/>
                <a:sym typeface="Consolas"/>
              </a:rPr>
            </a:br>
            <a:r>
              <a:rPr lang="en" sz="1100">
                <a:solidFill>
                  <a:srgbClr val="D36363"/>
                </a:solidFill>
                <a:highlight>
                  <a:srgbClr val="333333"/>
                </a:highlight>
                <a:latin typeface="Consolas"/>
                <a:ea typeface="Consolas"/>
                <a:cs typeface="Consolas"/>
                <a:sym typeface="Consolas"/>
              </a:rPr>
              <a:t>      gas:</a:t>
            </a:r>
            <a:r>
              <a:rPr lang="en" sz="1100">
                <a:solidFill>
                  <a:srgbClr val="FFFFFF"/>
                </a:solidFill>
                <a:highlight>
                  <a:srgbClr val="333333"/>
                </a:highlight>
                <a:latin typeface="Consolas"/>
                <a:ea typeface="Consolas"/>
                <a:cs typeface="Consolas"/>
                <a:sym typeface="Consolas"/>
              </a:rPr>
              <a:t> </a:t>
            </a:r>
            <a:r>
              <a:rPr lang="en" sz="1100">
                <a:solidFill>
                  <a:srgbClr val="D36363"/>
                </a:solidFill>
                <a:highlight>
                  <a:srgbClr val="333333"/>
                </a:highlight>
                <a:latin typeface="Consolas"/>
                <a:ea typeface="Consolas"/>
                <a:cs typeface="Consolas"/>
                <a:sym typeface="Consolas"/>
              </a:rPr>
              <a:t>20000000</a:t>
            </a:r>
            <a:br>
              <a:rPr lang="en" sz="1100">
                <a:solidFill>
                  <a:srgbClr val="FFFFFF"/>
                </a:solidFill>
                <a:highlight>
                  <a:srgbClr val="333333"/>
                </a:highlight>
                <a:latin typeface="Consolas"/>
                <a:ea typeface="Consolas"/>
                <a:cs typeface="Consolas"/>
                <a:sym typeface="Consolas"/>
              </a:rPr>
            </a:br>
            <a:r>
              <a:rPr lang="en" sz="1100">
                <a:solidFill>
                  <a:srgbClr val="FFFFFF"/>
                </a:solidFill>
                <a:highlight>
                  <a:srgbClr val="333333"/>
                </a:highlight>
                <a:latin typeface="Consolas"/>
                <a:ea typeface="Consolas"/>
                <a:cs typeface="Consolas"/>
                <a:sym typeface="Consolas"/>
              </a:rPr>
              <a:t>    }</a:t>
            </a:r>
            <a:br>
              <a:rPr lang="en" sz="1100">
                <a:solidFill>
                  <a:srgbClr val="FFFFFF"/>
                </a:solidFill>
                <a:highlight>
                  <a:srgbClr val="333333"/>
                </a:highlight>
                <a:latin typeface="Consolas"/>
                <a:ea typeface="Consolas"/>
                <a:cs typeface="Consolas"/>
                <a:sym typeface="Consolas"/>
              </a:rPr>
            </a:br>
            <a:r>
              <a:rPr lang="en" sz="1100">
                <a:solidFill>
                  <a:srgbClr val="FFFFFF"/>
                </a:solidFill>
                <a:highlight>
                  <a:srgbClr val="333333"/>
                </a:highlight>
                <a:latin typeface="Consolas"/>
                <a:ea typeface="Consolas"/>
                <a:cs typeface="Consolas"/>
                <a:sym typeface="Consolas"/>
              </a:rPr>
              <a:t>  }</a:t>
            </a:r>
            <a:br>
              <a:rPr lang="en" sz="1100">
                <a:solidFill>
                  <a:srgbClr val="FFFFFF"/>
                </a:solidFill>
                <a:highlight>
                  <a:srgbClr val="333333"/>
                </a:highlight>
                <a:latin typeface="Consolas"/>
                <a:ea typeface="Consolas"/>
                <a:cs typeface="Consolas"/>
                <a:sym typeface="Consolas"/>
              </a:rPr>
            </a:br>
            <a:r>
              <a:rPr lang="en" sz="1100">
                <a:solidFill>
                  <a:srgbClr val="FFFFFF"/>
                </a:solidFill>
                <a:highlight>
                  <a:srgbClr val="333333"/>
                </a:highlight>
                <a:latin typeface="Consolas"/>
                <a:ea typeface="Consolas"/>
                <a:cs typeface="Consolas"/>
                <a:sym typeface="Consolas"/>
              </a:rPr>
              <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Compiling and deploying smart contract</a:t>
            </a:r>
            <a:endParaRPr/>
          </a:p>
        </p:txBody>
      </p:sp>
      <p:sp>
        <p:nvSpPr>
          <p:cNvPr id="236" name="Google Shape;236;p3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CC28C"/>
                </a:solidFill>
                <a:highlight>
                  <a:srgbClr val="333333"/>
                </a:highlight>
                <a:latin typeface="Consolas"/>
                <a:ea typeface="Consolas"/>
                <a:cs typeface="Consolas"/>
                <a:sym typeface="Consolas"/>
              </a:rPr>
              <a:t>personal</a:t>
            </a:r>
            <a:r>
              <a:rPr lang="en" sz="1800">
                <a:solidFill>
                  <a:srgbClr val="ADE5FC"/>
                </a:solidFill>
                <a:highlight>
                  <a:srgbClr val="333333"/>
                </a:highlight>
                <a:latin typeface="Consolas"/>
                <a:ea typeface="Consolas"/>
                <a:cs typeface="Consolas"/>
                <a:sym typeface="Consolas"/>
              </a:rPr>
              <a:t>.unlockAccount</a:t>
            </a:r>
            <a:r>
              <a:rPr lang="en" sz="1800">
                <a:solidFill>
                  <a:srgbClr val="FFFFFF"/>
                </a:solidFill>
                <a:highlight>
                  <a:srgbClr val="333333"/>
                </a:highlight>
                <a:latin typeface="Consolas"/>
                <a:ea typeface="Consolas"/>
                <a:cs typeface="Consolas"/>
                <a:sym typeface="Consolas"/>
              </a:rPr>
              <a:t>(</a:t>
            </a:r>
            <a:r>
              <a:rPr lang="en" sz="1800">
                <a:solidFill>
                  <a:srgbClr val="FCC28C"/>
                </a:solidFill>
                <a:highlight>
                  <a:srgbClr val="333333"/>
                </a:highlight>
                <a:latin typeface="Consolas"/>
                <a:ea typeface="Consolas"/>
                <a:cs typeface="Consolas"/>
                <a:sym typeface="Consolas"/>
              </a:rPr>
              <a:t>web3</a:t>
            </a:r>
            <a:r>
              <a:rPr lang="en" sz="1800">
                <a:solidFill>
                  <a:srgbClr val="ADE5FC"/>
                </a:solidFill>
                <a:highlight>
                  <a:srgbClr val="333333"/>
                </a:highlight>
                <a:latin typeface="Consolas"/>
                <a:ea typeface="Consolas"/>
                <a:cs typeface="Consolas"/>
                <a:sym typeface="Consolas"/>
              </a:rPr>
              <a:t>.eth.coinbase</a:t>
            </a:r>
            <a:r>
              <a:rPr lang="en" sz="1800">
                <a:solidFill>
                  <a:srgbClr val="FFFFFF"/>
                </a:solidFill>
                <a:highlight>
                  <a:srgbClr val="333333"/>
                </a:highlight>
                <a:latin typeface="Consolas"/>
                <a:ea typeface="Consolas"/>
                <a:cs typeface="Consolas"/>
                <a:sym typeface="Consolas"/>
              </a:rPr>
              <a:t>) #no password</a:t>
            </a:r>
            <a:endParaRPr sz="1800">
              <a:solidFill>
                <a:srgbClr val="FFFFFF"/>
              </a:solidFill>
              <a:highlight>
                <a:srgbClr val="333333"/>
              </a:highlight>
              <a:latin typeface="Consolas"/>
              <a:ea typeface="Consolas"/>
              <a:cs typeface="Consolas"/>
              <a:sym typeface="Consolas"/>
            </a:endParaRPr>
          </a:p>
          <a:p>
            <a:pPr indent="0" lvl="0" marL="0" rtl="0" algn="l">
              <a:spcBef>
                <a:spcPts val="0"/>
              </a:spcBef>
              <a:spcAft>
                <a:spcPts val="0"/>
              </a:spcAft>
              <a:buNone/>
            </a:pPr>
            <a:r>
              <a:rPr lang="en" sz="2400">
                <a:solidFill>
                  <a:srgbClr val="FFFFFF"/>
                </a:solidFill>
                <a:highlight>
                  <a:srgbClr val="333333"/>
                </a:highlight>
                <a:latin typeface="Consolas"/>
                <a:ea typeface="Consolas"/>
                <a:cs typeface="Consolas"/>
                <a:sym typeface="Consolas"/>
              </a:rPr>
              <a:t>$ </a:t>
            </a:r>
            <a:r>
              <a:rPr lang="en" sz="2400">
                <a:solidFill>
                  <a:srgbClr val="FFFFAA"/>
                </a:solidFill>
                <a:highlight>
                  <a:srgbClr val="333333"/>
                </a:highlight>
                <a:latin typeface="Consolas"/>
                <a:ea typeface="Consolas"/>
                <a:cs typeface="Consolas"/>
                <a:sym typeface="Consolas"/>
              </a:rPr>
              <a:t>truffle migrate</a:t>
            </a:r>
            <a:endParaRPr sz="2400"/>
          </a:p>
          <a:p>
            <a:pPr indent="0" lvl="0" marL="0" rtl="0" algn="l">
              <a:spcBef>
                <a:spcPts val="0"/>
              </a:spcBef>
              <a:spcAft>
                <a:spcPts val="0"/>
              </a:spcAft>
              <a:buNone/>
            </a:pPr>
            <a:r>
              <a:rPr lang="en" sz="2400"/>
              <a:t>Before migrating the contract, we must start the chain.  S</a:t>
            </a:r>
            <a:r>
              <a:rPr b="1" lang="en" sz="2400"/>
              <a:t>hould we start a server or mine? </a:t>
            </a:r>
            <a:r>
              <a:rPr b="1" lang="en" sz="2400"/>
              <a:t>Why? (4)</a:t>
            </a:r>
            <a:endParaRPr b="1" sz="2400"/>
          </a:p>
          <a:p>
            <a:pPr indent="0" lvl="0" marL="0" rtl="0" algn="l">
              <a:spcBef>
                <a:spcPts val="1600"/>
              </a:spcBef>
              <a:spcAft>
                <a:spcPts val="0"/>
              </a:spcAft>
              <a:buNone/>
            </a:pPr>
            <a:r>
              <a:rPr lang="en" sz="2400">
                <a:solidFill>
                  <a:srgbClr val="FFFFFF"/>
                </a:solidFill>
                <a:highlight>
                  <a:srgbClr val="333333"/>
                </a:highlight>
                <a:latin typeface="Consolas"/>
                <a:ea typeface="Consolas"/>
                <a:cs typeface="Consolas"/>
                <a:sym typeface="Consolas"/>
              </a:rPr>
              <a:t>$ </a:t>
            </a:r>
            <a:r>
              <a:rPr lang="en" sz="2400">
                <a:solidFill>
                  <a:srgbClr val="FFFFAA"/>
                </a:solidFill>
                <a:highlight>
                  <a:srgbClr val="333333"/>
                </a:highlight>
                <a:latin typeface="Consolas"/>
                <a:ea typeface="Consolas"/>
                <a:cs typeface="Consolas"/>
                <a:sym typeface="Consolas"/>
              </a:rPr>
              <a:t>truffle migrate</a:t>
            </a:r>
            <a:endParaRPr sz="2400">
              <a:solidFill>
                <a:srgbClr val="000000"/>
              </a:solidFill>
              <a:latin typeface="Arial"/>
              <a:ea typeface="Arial"/>
              <a:cs typeface="Arial"/>
              <a:sym typeface="Arial"/>
            </a:endParaRPr>
          </a:p>
          <a:p>
            <a:pPr indent="0" lvl="0" marL="0" rtl="0" algn="l">
              <a:spcBef>
                <a:spcPts val="0"/>
              </a:spcBef>
              <a:spcAft>
                <a:spcPts val="0"/>
              </a:spcAft>
              <a:buNone/>
            </a:pPr>
            <a:r>
              <a:rPr lang="en" sz="2400">
                <a:solidFill>
                  <a:srgbClr val="FFFFFF"/>
                </a:solidFill>
                <a:highlight>
                  <a:srgbClr val="333333"/>
                </a:highlight>
                <a:latin typeface="Consolas"/>
                <a:ea typeface="Consolas"/>
                <a:cs typeface="Consolas"/>
                <a:sym typeface="Consolas"/>
              </a:rPr>
              <a:t>$ truffle </a:t>
            </a:r>
            <a:r>
              <a:rPr lang="en" sz="2400">
                <a:solidFill>
                  <a:srgbClr val="FFFFAA"/>
                </a:solidFill>
                <a:highlight>
                  <a:srgbClr val="333333"/>
                </a:highlight>
                <a:latin typeface="Consolas"/>
                <a:ea typeface="Consolas"/>
                <a:cs typeface="Consolas"/>
                <a:sym typeface="Consolas"/>
              </a:rPr>
              <a:t>console</a:t>
            </a:r>
            <a:endParaRPr b="1" sz="2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Truffle console</a:t>
            </a:r>
            <a:endParaRPr/>
          </a:p>
        </p:txBody>
      </p:sp>
      <p:sp>
        <p:nvSpPr>
          <p:cNvPr id="242" name="Google Shape;242;p37"/>
          <p:cNvSpPr txBox="1"/>
          <p:nvPr>
            <p:ph idx="1" type="body"/>
          </p:nvPr>
        </p:nvSpPr>
        <p:spPr>
          <a:xfrm>
            <a:off x="729450" y="2078875"/>
            <a:ext cx="7688700" cy="2261100"/>
          </a:xfrm>
          <a:prstGeom prst="rect">
            <a:avLst/>
          </a:prstGeom>
          <a:solidFill>
            <a:srgbClr val="333333"/>
          </a:solidFill>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highlight>
                  <a:srgbClr val="333333"/>
                </a:highlight>
                <a:latin typeface="Consolas"/>
                <a:ea typeface="Consolas"/>
                <a:cs typeface="Consolas"/>
                <a:sym typeface="Consolas"/>
              </a:rPr>
              <a:t>$ var first_contract</a:t>
            </a:r>
            <a:br>
              <a:rPr lang="en" sz="1100">
                <a:solidFill>
                  <a:srgbClr val="FFFFFF"/>
                </a:solidFill>
                <a:highlight>
                  <a:srgbClr val="333333"/>
                </a:highlight>
                <a:latin typeface="Consolas"/>
                <a:ea typeface="Consolas"/>
                <a:cs typeface="Consolas"/>
                <a:sym typeface="Consolas"/>
              </a:rPr>
            </a:br>
            <a:r>
              <a:rPr lang="en" sz="1100">
                <a:solidFill>
                  <a:srgbClr val="FFFFFF"/>
                </a:solidFill>
                <a:highlight>
                  <a:srgbClr val="333333"/>
                </a:highlight>
                <a:latin typeface="Consolas"/>
                <a:ea typeface="Consolas"/>
                <a:cs typeface="Consolas"/>
                <a:sym typeface="Consolas"/>
              </a:rPr>
              <a:t>$ HelloWorld.deployed().then(function(instance) { first_contract =</a:t>
            </a:r>
            <a:r>
              <a:rPr lang="en" sz="1100">
                <a:solidFill>
                  <a:srgbClr val="FFFFAA"/>
                </a:solidFill>
                <a:highlight>
                  <a:srgbClr val="333333"/>
                </a:highlight>
                <a:latin typeface="Consolas"/>
                <a:ea typeface="Consolas"/>
                <a:cs typeface="Consolas"/>
                <a:sym typeface="Consolas"/>
              </a:rPr>
              <a:t> instance; </a:t>
            </a:r>
            <a:r>
              <a:rPr lang="en" sz="1100">
                <a:solidFill>
                  <a:srgbClr val="FFFFFF"/>
                </a:solidFill>
                <a:highlight>
                  <a:srgbClr val="333333"/>
                </a:highlight>
                <a:latin typeface="Consolas"/>
                <a:ea typeface="Consolas"/>
                <a:cs typeface="Consolas"/>
                <a:sym typeface="Consolas"/>
              </a:rPr>
              <a:t>})</a:t>
            </a:r>
            <a:br>
              <a:rPr lang="en" sz="1100">
                <a:solidFill>
                  <a:srgbClr val="FFFFFF"/>
                </a:solidFill>
                <a:highlight>
                  <a:srgbClr val="333333"/>
                </a:highlight>
                <a:latin typeface="Consolas"/>
                <a:ea typeface="Consolas"/>
                <a:cs typeface="Consolas"/>
                <a:sym typeface="Consolas"/>
              </a:rPr>
            </a:br>
            <a:r>
              <a:rPr lang="en" sz="1100">
                <a:solidFill>
                  <a:srgbClr val="FFFFFF"/>
                </a:solidFill>
                <a:highlight>
                  <a:srgbClr val="333333"/>
                </a:highlight>
                <a:latin typeface="Consolas"/>
                <a:ea typeface="Consolas"/>
                <a:cs typeface="Consolas"/>
                <a:sym typeface="Consolas"/>
              </a:rPr>
              <a:t>$ first_contract.Hello()</a:t>
            </a:r>
            <a:endParaRPr sz="1100">
              <a:solidFill>
                <a:srgbClr val="FFFFFF"/>
              </a:solidFill>
              <a:highlight>
                <a:srgbClr val="333333"/>
              </a:highlight>
              <a:latin typeface="Consolas"/>
              <a:ea typeface="Consolas"/>
              <a:cs typeface="Consolas"/>
              <a:sym typeface="Consolas"/>
            </a:endParaRPr>
          </a:p>
          <a:p>
            <a:pPr indent="0" lvl="0" marL="0" rtl="0" algn="l">
              <a:spcBef>
                <a:spcPts val="0"/>
              </a:spcBef>
              <a:spcAft>
                <a:spcPts val="0"/>
              </a:spcAft>
              <a:buNone/>
            </a:pPr>
            <a:r>
              <a:rPr lang="en" sz="1100">
                <a:solidFill>
                  <a:srgbClr val="FFFFFF"/>
                </a:solidFill>
                <a:highlight>
                  <a:srgbClr val="333333"/>
                </a:highlight>
                <a:latin typeface="Consolas"/>
                <a:ea typeface="Consolas"/>
                <a:cs typeface="Consolas"/>
                <a:sym typeface="Consolas"/>
              </a:rPr>
              <a:t>$ first_contract.message.call()</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Congratulations!</a:t>
            </a:r>
            <a:endParaRPr/>
          </a:p>
        </p:txBody>
      </p:sp>
      <p:sp>
        <p:nvSpPr>
          <p:cNvPr id="248" name="Google Shape;248;p3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rgbClr val="4A4A4A"/>
                </a:solidFill>
                <a:highlight>
                  <a:srgbClr val="FFFFFF"/>
                </a:highlight>
                <a:latin typeface="Arial"/>
                <a:ea typeface="Arial"/>
                <a:cs typeface="Arial"/>
                <a:sym typeface="Arial"/>
              </a:rPr>
              <a:t>Congratulations! You have created your first Ethereum Smart Contract and executed it. I hope this Ethereum Smart Contract tutorial was informative and helped you understand about how to execute an Ethereum Smart Contract. </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Q&amp;A</a:t>
            </a:r>
            <a:endParaRPr/>
          </a:p>
        </p:txBody>
      </p:sp>
      <p:sp>
        <p:nvSpPr>
          <p:cNvPr id="254" name="Google Shape;254;p3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AutoNum type="arabicPeriod"/>
            </a:pPr>
            <a:r>
              <a:rPr lang="en"/>
              <a:t>Which account is used as the mining account by default? Why?</a:t>
            </a:r>
            <a:endParaRPr/>
          </a:p>
          <a:p>
            <a:pPr indent="-311150" lvl="0" marL="457200" rtl="0" algn="l">
              <a:spcBef>
                <a:spcPts val="0"/>
              </a:spcBef>
              <a:spcAft>
                <a:spcPts val="0"/>
              </a:spcAft>
              <a:buSzPts val="1300"/>
              <a:buAutoNum type="arabicPeriod"/>
            </a:pPr>
            <a:r>
              <a:rPr lang="en"/>
              <a:t>What does the web3.eth.mining variable mean?</a:t>
            </a:r>
            <a:endParaRPr/>
          </a:p>
          <a:p>
            <a:pPr indent="-311150" lvl="0" marL="457200" rtl="0" algn="l">
              <a:spcBef>
                <a:spcPts val="0"/>
              </a:spcBef>
              <a:spcAft>
                <a:spcPts val="0"/>
              </a:spcAft>
              <a:buSzPts val="1300"/>
              <a:buAutoNum type="arabicPeriod"/>
            </a:pPr>
            <a:r>
              <a:rPr lang="en"/>
              <a:t>How can we check the balance of another account?</a:t>
            </a:r>
            <a:endParaRPr/>
          </a:p>
          <a:p>
            <a:pPr indent="-311150" lvl="0" marL="457200" rtl="0" algn="l">
              <a:spcBef>
                <a:spcPts val="0"/>
              </a:spcBef>
              <a:spcAft>
                <a:spcPts val="0"/>
              </a:spcAft>
              <a:buSzPts val="1300"/>
              <a:buAutoNum type="arabicPeriod"/>
            </a:pPr>
            <a:r>
              <a:rPr lang="en"/>
              <a:t>Do we need to mine to run smart contracts? Why?</a:t>
            </a:r>
            <a:br>
              <a:rPr lang="en"/>
            </a:br>
            <a:br>
              <a:rPr lang="en"/>
            </a:br>
            <a:endParaRPr/>
          </a:p>
          <a:p>
            <a:pPr indent="-311150" lvl="0" marL="457200" rtl="0" algn="l">
              <a:spcBef>
                <a:spcPts val="0"/>
              </a:spcBef>
              <a:spcAft>
                <a:spcPts val="0"/>
              </a:spcAft>
              <a:buSzPts val="1300"/>
              <a:buAutoNum type="arabicPeriod"/>
            </a:pPr>
            <a:r>
              <a:rPr lang="en"/>
              <a:t>Learn some basic Solidity grammar and write a</a:t>
            </a:r>
            <a:r>
              <a:rPr lang="en"/>
              <a:t>nother contract to 1). Initialize a number variable when deploying(hint: How do you initialize a variable in object oriented language?) 2) Two functions to increase/decrease that variable 3) A function to return value of that variable.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4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 - </a:t>
            </a:r>
            <a:r>
              <a:rPr lang="en" sz="2550">
                <a:solidFill>
                  <a:srgbClr val="000000"/>
                </a:solidFill>
                <a:highlight>
                  <a:srgbClr val="FFFFFF"/>
                </a:highlight>
                <a:latin typeface="Arial"/>
                <a:ea typeface="Arial"/>
                <a:cs typeface="Arial"/>
                <a:sym typeface="Arial"/>
              </a:rPr>
              <a:t>Installation on Ubuntu 16.04 LTS</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260" name="Google Shape;260;p40"/>
          <p:cNvSpPr txBox="1"/>
          <p:nvPr>
            <p:ph idx="1" type="body"/>
          </p:nvPr>
        </p:nvSpPr>
        <p:spPr>
          <a:xfrm>
            <a:off x="776325" y="1853850"/>
            <a:ext cx="7688700" cy="23718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rPr lang="en" sz="1950">
                <a:solidFill>
                  <a:srgbClr val="000000"/>
                </a:solidFill>
                <a:highlight>
                  <a:srgbClr val="FFFFFF"/>
                </a:highlight>
                <a:latin typeface="Arial"/>
                <a:ea typeface="Arial"/>
                <a:cs typeface="Arial"/>
                <a:sym typeface="Arial"/>
              </a:rPr>
              <a:t>Housekeeping</a:t>
            </a:r>
            <a:br>
              <a:rPr lang="en" sz="1950">
                <a:solidFill>
                  <a:srgbClr val="000000"/>
                </a:solidFill>
                <a:highlight>
                  <a:srgbClr val="FFFFFF"/>
                </a:highlight>
                <a:latin typeface="Arial"/>
                <a:ea typeface="Arial"/>
                <a:cs typeface="Arial"/>
                <a:sym typeface="Arial"/>
              </a:rPr>
            </a:br>
            <a:endParaRPr sz="1950">
              <a:solidFill>
                <a:srgbClr val="000000"/>
              </a:solidFill>
              <a:highlight>
                <a:srgbClr val="FFFFFF"/>
              </a:highlight>
              <a:latin typeface="Arial"/>
              <a:ea typeface="Arial"/>
              <a:cs typeface="Arial"/>
              <a:sym typeface="Arial"/>
            </a:endParaRPr>
          </a:p>
          <a:p>
            <a:pPr indent="0" lvl="0" marL="457200" rtl="0" algn="l">
              <a:spcBef>
                <a:spcPts val="0"/>
              </a:spcBef>
              <a:spcAft>
                <a:spcPts val="1600"/>
              </a:spcAft>
              <a:buNone/>
            </a:pPr>
            <a:r>
              <a:rPr lang="en"/>
              <a:t>sudo apt-get update </a:t>
            </a:r>
            <a:br>
              <a:rPr lang="en"/>
            </a:br>
            <a:r>
              <a:rPr lang="en"/>
              <a:t>sudo apt-get upgrade </a:t>
            </a:r>
            <a:br>
              <a:rPr lang="en"/>
            </a:br>
            <a:r>
              <a:rPr lang="en"/>
              <a:t>sudo apt-get install -y build-essential </a:t>
            </a:r>
            <a:br>
              <a:rPr lang="en"/>
            </a:br>
            <a:r>
              <a:rPr lang="en"/>
              <a:t>sudo apt-get install git </a:t>
            </a:r>
            <a:br>
              <a:rPr lang="en"/>
            </a:br>
            <a:r>
              <a:rPr lang="en"/>
              <a:t>cd ~ git </a:t>
            </a:r>
            <a:br>
              <a:rPr lang="en"/>
            </a:br>
            <a:r>
              <a:rPr lang="en"/>
              <a:t>clone https://github.com/ethereum/go-ethereum.git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4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 - </a:t>
            </a:r>
            <a:r>
              <a:rPr lang="en" sz="2550">
                <a:solidFill>
                  <a:srgbClr val="000000"/>
                </a:solidFill>
                <a:highlight>
                  <a:srgbClr val="FFFFFF"/>
                </a:highlight>
                <a:latin typeface="Arial"/>
                <a:ea typeface="Arial"/>
                <a:cs typeface="Arial"/>
                <a:sym typeface="Arial"/>
              </a:rPr>
              <a:t>Installation on Ubuntu 16.04 LTS</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266" name="Google Shape;266;p41"/>
          <p:cNvSpPr txBox="1"/>
          <p:nvPr>
            <p:ph idx="1" type="body"/>
          </p:nvPr>
        </p:nvSpPr>
        <p:spPr>
          <a:xfrm>
            <a:off x="776325" y="1853850"/>
            <a:ext cx="7688700" cy="23718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rPr lang="en" sz="1950">
                <a:solidFill>
                  <a:srgbClr val="000000"/>
                </a:solidFill>
                <a:highlight>
                  <a:srgbClr val="FFFFFF"/>
                </a:highlight>
                <a:latin typeface="Arial"/>
                <a:ea typeface="Arial"/>
                <a:cs typeface="Arial"/>
                <a:sym typeface="Arial"/>
              </a:rPr>
              <a:t>Go 1.9.3 - Cd to home directory and download Go1.9.3</a:t>
            </a:r>
            <a:br>
              <a:rPr lang="en" sz="1950">
                <a:solidFill>
                  <a:srgbClr val="000000"/>
                </a:solidFill>
                <a:highlight>
                  <a:srgbClr val="FFFFFF"/>
                </a:highlight>
                <a:latin typeface="Arial"/>
                <a:ea typeface="Arial"/>
                <a:cs typeface="Arial"/>
                <a:sym typeface="Arial"/>
              </a:rPr>
            </a:br>
            <a:endParaRPr sz="1950">
              <a:solidFill>
                <a:srgbClr val="000000"/>
              </a:solidFill>
              <a:highlight>
                <a:srgbClr val="FFFFFF"/>
              </a:highlight>
              <a:latin typeface="Arial"/>
              <a:ea typeface="Arial"/>
              <a:cs typeface="Arial"/>
              <a:sym typeface="Arial"/>
            </a:endParaRPr>
          </a:p>
          <a:p>
            <a:pPr indent="0" lvl="0" marL="457200" rtl="0" algn="l">
              <a:spcBef>
                <a:spcPts val="0"/>
              </a:spcBef>
              <a:spcAft>
                <a:spcPts val="0"/>
              </a:spcAft>
              <a:buNone/>
            </a:pPr>
            <a:r>
              <a:rPr lang="en"/>
              <a:t>cd ~ </a:t>
            </a:r>
            <a:br>
              <a:rPr lang="en"/>
            </a:br>
            <a:r>
              <a:rPr lang="en"/>
              <a:t>wget </a:t>
            </a:r>
            <a:r>
              <a:rPr lang="en" u="sng">
                <a:solidFill>
                  <a:schemeClr val="hlink"/>
                </a:solidFill>
                <a:hlinkClick r:id="rId3"/>
              </a:rPr>
              <a:t>https://dl.google.com/go/go1.9.3.linux-amd64.tar.gz</a:t>
            </a:r>
            <a:br>
              <a:rPr lang="en"/>
            </a:br>
            <a:br>
              <a:rPr lang="en"/>
            </a:br>
            <a:r>
              <a:rPr i="1" lang="en"/>
              <a:t>Your download can be verified against the live Go website using the following sha256sum command：</a:t>
            </a:r>
            <a:endParaRPr i="1"/>
          </a:p>
          <a:p>
            <a:pPr indent="0" lvl="0" marL="457200" rtl="0" algn="l">
              <a:spcBef>
                <a:spcPts val="1600"/>
              </a:spcBef>
              <a:spcAft>
                <a:spcPts val="0"/>
              </a:spcAft>
              <a:buNone/>
            </a:pPr>
            <a:r>
              <a:rPr lang="en"/>
              <a:t>sha256sum go1.9.3.linux-amd64.tar.gz</a:t>
            </a:r>
            <a:br>
              <a:rPr lang="en"/>
            </a:br>
            <a:endParaRPr/>
          </a:p>
          <a:p>
            <a:pPr indent="0" lvl="0" marL="45720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5"/>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 to Ethereum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 - </a:t>
            </a:r>
            <a:r>
              <a:rPr lang="en" sz="2550">
                <a:solidFill>
                  <a:srgbClr val="000000"/>
                </a:solidFill>
                <a:highlight>
                  <a:srgbClr val="FFFFFF"/>
                </a:highlight>
                <a:latin typeface="Arial"/>
                <a:ea typeface="Arial"/>
                <a:cs typeface="Arial"/>
                <a:sym typeface="Arial"/>
              </a:rPr>
              <a:t>Installation on Ubuntu 16.04 LTS</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272" name="Google Shape;272;p42"/>
          <p:cNvSpPr txBox="1"/>
          <p:nvPr>
            <p:ph idx="1" type="body"/>
          </p:nvPr>
        </p:nvSpPr>
        <p:spPr>
          <a:xfrm>
            <a:off x="776325" y="1853850"/>
            <a:ext cx="7688700" cy="23718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t/>
            </a:r>
            <a:endParaRPr sz="1950">
              <a:solidFill>
                <a:srgbClr val="000000"/>
              </a:solidFill>
              <a:highlight>
                <a:srgbClr val="FFFFFF"/>
              </a:highlight>
              <a:latin typeface="Arial"/>
              <a:ea typeface="Arial"/>
              <a:cs typeface="Arial"/>
              <a:sym typeface="Arial"/>
            </a:endParaRPr>
          </a:p>
          <a:p>
            <a:pPr indent="0" lvl="0" marL="457200" rtl="0" algn="l">
              <a:spcBef>
                <a:spcPts val="0"/>
              </a:spcBef>
              <a:spcAft>
                <a:spcPts val="0"/>
              </a:spcAft>
              <a:buNone/>
            </a:pPr>
            <a:r>
              <a:rPr i="1" lang="en">
                <a:solidFill>
                  <a:srgbClr val="000000"/>
                </a:solidFill>
                <a:latin typeface="Arial"/>
                <a:ea typeface="Arial"/>
                <a:cs typeface="Arial"/>
                <a:sym typeface="Arial"/>
              </a:rPr>
              <a:t>Unpack Go, type the following command (using sudo)</a:t>
            </a:r>
            <a:br>
              <a:rPr lang="en"/>
            </a:br>
            <a:br>
              <a:rPr lang="en"/>
            </a:br>
            <a:r>
              <a:rPr lang="en">
                <a:solidFill>
                  <a:srgbClr val="000000"/>
                </a:solidFill>
                <a:latin typeface="Arial"/>
                <a:ea typeface="Arial"/>
                <a:cs typeface="Arial"/>
                <a:sym typeface="Arial"/>
              </a:rPr>
              <a:t>sudo tar -C /usr/local -xzf go1.9.3.linux-amd64.tar.gz</a:t>
            </a:r>
            <a:br>
              <a:rPr lang="en" sz="1950">
                <a:solidFill>
                  <a:srgbClr val="000000"/>
                </a:solidFill>
                <a:highlight>
                  <a:srgbClr val="FFFFFF"/>
                </a:highlight>
                <a:latin typeface="Arial"/>
                <a:ea typeface="Arial"/>
                <a:cs typeface="Arial"/>
                <a:sym typeface="Arial"/>
              </a:rPr>
            </a:br>
            <a:br>
              <a:rPr lang="en"/>
            </a:br>
            <a:r>
              <a:rPr i="1" lang="en">
                <a:solidFill>
                  <a:srgbClr val="000000"/>
                </a:solidFill>
                <a:latin typeface="Arial"/>
                <a:ea typeface="Arial"/>
                <a:cs typeface="Arial"/>
                <a:sym typeface="Arial"/>
              </a:rPr>
              <a:t>To ensure that the Go path is set for your user profile. Add the following line to the end of your ~/.profile file</a:t>
            </a:r>
            <a:endParaRPr i="1"/>
          </a:p>
          <a:p>
            <a:pPr indent="0" lvl="0" marL="457200" rtl="0" algn="l">
              <a:spcBef>
                <a:spcPts val="1600"/>
              </a:spcBef>
              <a:spcAft>
                <a:spcPts val="0"/>
              </a:spcAft>
              <a:buNone/>
            </a:pPr>
            <a:r>
              <a:rPr lang="en">
                <a:solidFill>
                  <a:srgbClr val="000000"/>
                </a:solidFill>
                <a:latin typeface="Arial"/>
                <a:ea typeface="Arial"/>
                <a:cs typeface="Arial"/>
                <a:sym typeface="Arial"/>
              </a:rPr>
              <a:t>export PATH="$PATH:/usr/local/go/bin"</a:t>
            </a:r>
            <a:endParaRPr/>
          </a:p>
          <a:p>
            <a:pPr indent="0" lvl="0" marL="457200" rtl="0" algn="l">
              <a:spcBef>
                <a:spcPts val="1600"/>
              </a:spcBef>
              <a:spcAft>
                <a:spcPts val="160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4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 - </a:t>
            </a:r>
            <a:r>
              <a:rPr lang="en" sz="2550">
                <a:solidFill>
                  <a:srgbClr val="000000"/>
                </a:solidFill>
                <a:highlight>
                  <a:srgbClr val="FFFFFF"/>
                </a:highlight>
                <a:latin typeface="Arial"/>
                <a:ea typeface="Arial"/>
                <a:cs typeface="Arial"/>
                <a:sym typeface="Arial"/>
              </a:rPr>
              <a:t>Installation on Ubuntu 16.04 LTS</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278" name="Google Shape;278;p43"/>
          <p:cNvSpPr txBox="1"/>
          <p:nvPr>
            <p:ph idx="1" type="body"/>
          </p:nvPr>
        </p:nvSpPr>
        <p:spPr>
          <a:xfrm>
            <a:off x="776325" y="1853850"/>
            <a:ext cx="7688700" cy="23718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t/>
            </a:r>
            <a:endParaRPr sz="1950">
              <a:solidFill>
                <a:srgbClr val="000000"/>
              </a:solidFill>
              <a:highlight>
                <a:srgbClr val="FFFFFF"/>
              </a:highlight>
              <a:latin typeface="Arial"/>
              <a:ea typeface="Arial"/>
              <a:cs typeface="Arial"/>
              <a:sym typeface="Arial"/>
            </a:endParaRPr>
          </a:p>
          <a:p>
            <a:pPr indent="0" lvl="0" marL="457200" rtl="0" algn="l">
              <a:spcBef>
                <a:spcPts val="0"/>
              </a:spcBef>
              <a:spcAft>
                <a:spcPts val="1600"/>
              </a:spcAft>
              <a:buNone/>
            </a:pPr>
            <a:r>
              <a:rPr i="1" lang="en">
                <a:solidFill>
                  <a:srgbClr val="000000"/>
                </a:solidFill>
                <a:latin typeface="Arial"/>
                <a:ea typeface="Arial"/>
                <a:cs typeface="Arial"/>
                <a:sym typeface="Arial"/>
              </a:rPr>
              <a:t>Reducing the mining difficulty of Ethereum - since we want the quickest mining time possible</a:t>
            </a:r>
            <a:br>
              <a:rPr i="1" lang="en">
                <a:solidFill>
                  <a:srgbClr val="000000"/>
                </a:solidFill>
                <a:latin typeface="Arial"/>
                <a:ea typeface="Arial"/>
                <a:cs typeface="Arial"/>
                <a:sym typeface="Arial"/>
              </a:rPr>
            </a:br>
            <a:br>
              <a:rPr i="1" lang="en">
                <a:solidFill>
                  <a:srgbClr val="000000"/>
                </a:solidFill>
                <a:latin typeface="Arial"/>
                <a:ea typeface="Arial"/>
                <a:cs typeface="Arial"/>
                <a:sym typeface="Arial"/>
              </a:rPr>
            </a:br>
            <a:r>
              <a:rPr lang="en">
                <a:solidFill>
                  <a:srgbClr val="000000"/>
                </a:solidFill>
                <a:latin typeface="Arial"/>
                <a:ea typeface="Arial"/>
                <a:cs typeface="Arial"/>
                <a:sym typeface="Arial"/>
              </a:rPr>
              <a:t>cd ~ gedit go-ethereum/consensus/ethash/consensus.go</a:t>
            </a:r>
            <a:br>
              <a:rPr lang="en">
                <a:solidFill>
                  <a:srgbClr val="000000"/>
                </a:solidFill>
                <a:latin typeface="Arial"/>
                <a:ea typeface="Arial"/>
                <a:cs typeface="Arial"/>
                <a:sym typeface="Arial"/>
              </a:rPr>
            </a:br>
            <a:br>
              <a:rPr lang="en">
                <a:solidFill>
                  <a:srgbClr val="000000"/>
                </a:solidFill>
                <a:latin typeface="Arial"/>
                <a:ea typeface="Arial"/>
                <a:cs typeface="Arial"/>
                <a:sym typeface="Arial"/>
              </a:rPr>
            </a:br>
            <a:r>
              <a:rPr i="1" lang="en">
                <a:solidFill>
                  <a:srgbClr val="000000"/>
                </a:solidFill>
                <a:latin typeface="Arial"/>
                <a:ea typeface="Arial"/>
                <a:cs typeface="Arial"/>
                <a:sym typeface="Arial"/>
              </a:rPr>
              <a:t>At around line 298 you will see a function called CalcDifficulty. The following image shows how this function sets the mining difficulty by calling one of 3 other functions (more specifically the Frontier, Homestead or Byzantium related difficulty adjustment).</a:t>
            </a:r>
            <a:endParaRPr i="1">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 - </a:t>
            </a:r>
            <a:r>
              <a:rPr lang="en" sz="2550">
                <a:solidFill>
                  <a:srgbClr val="000000"/>
                </a:solidFill>
                <a:highlight>
                  <a:srgbClr val="FFFFFF"/>
                </a:highlight>
                <a:latin typeface="Arial"/>
                <a:ea typeface="Arial"/>
                <a:cs typeface="Arial"/>
                <a:sym typeface="Arial"/>
              </a:rPr>
              <a:t>Installation on Ubuntu 16.04 LTS</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284" name="Google Shape;284;p44"/>
          <p:cNvSpPr txBox="1"/>
          <p:nvPr>
            <p:ph idx="1" type="body"/>
          </p:nvPr>
        </p:nvSpPr>
        <p:spPr>
          <a:xfrm>
            <a:off x="776325" y="1853850"/>
            <a:ext cx="7688700" cy="23718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t/>
            </a:r>
            <a:endParaRPr sz="1950">
              <a:solidFill>
                <a:srgbClr val="000000"/>
              </a:solidFill>
              <a:highlight>
                <a:srgbClr val="FFFFFF"/>
              </a:highlight>
              <a:latin typeface="Arial"/>
              <a:ea typeface="Arial"/>
              <a:cs typeface="Arial"/>
              <a:sym typeface="Arial"/>
            </a:endParaRPr>
          </a:p>
          <a:p>
            <a:pPr indent="0" lvl="0" marL="457200" rtl="0" algn="l">
              <a:spcBef>
                <a:spcPts val="0"/>
              </a:spcBef>
              <a:spcAft>
                <a:spcPts val="1600"/>
              </a:spcAft>
              <a:buNone/>
            </a:pPr>
            <a:r>
              <a:t/>
            </a:r>
            <a:endParaRPr i="1">
              <a:solidFill>
                <a:srgbClr val="000000"/>
              </a:solidFill>
              <a:latin typeface="Arial"/>
              <a:ea typeface="Arial"/>
              <a:cs typeface="Arial"/>
              <a:sym typeface="Arial"/>
            </a:endParaRPr>
          </a:p>
        </p:txBody>
      </p:sp>
      <p:pic>
        <p:nvPicPr>
          <p:cNvPr id="285" name="Google Shape;285;p44"/>
          <p:cNvPicPr preferRelativeResize="0"/>
          <p:nvPr/>
        </p:nvPicPr>
        <p:blipFill>
          <a:blip r:embed="rId3">
            <a:alphaModFix/>
          </a:blip>
          <a:stretch>
            <a:fillRect/>
          </a:stretch>
        </p:blipFill>
        <p:spPr>
          <a:xfrm>
            <a:off x="634063" y="2331575"/>
            <a:ext cx="8086725" cy="2495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4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 - </a:t>
            </a:r>
            <a:r>
              <a:rPr lang="en" sz="2550">
                <a:solidFill>
                  <a:srgbClr val="000000"/>
                </a:solidFill>
                <a:highlight>
                  <a:srgbClr val="FFFFFF"/>
                </a:highlight>
                <a:latin typeface="Arial"/>
                <a:ea typeface="Arial"/>
                <a:cs typeface="Arial"/>
                <a:sym typeface="Arial"/>
              </a:rPr>
              <a:t>Installation on Ubuntu 16.04 LTS</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291" name="Google Shape;291;p45"/>
          <p:cNvSpPr txBox="1"/>
          <p:nvPr>
            <p:ph idx="1" type="body"/>
          </p:nvPr>
        </p:nvSpPr>
        <p:spPr>
          <a:xfrm>
            <a:off x="776325" y="1853850"/>
            <a:ext cx="7688700" cy="23718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t/>
            </a:r>
            <a:endParaRPr sz="1950">
              <a:solidFill>
                <a:srgbClr val="000000"/>
              </a:solidFill>
              <a:highlight>
                <a:srgbClr val="FFFFFF"/>
              </a:highlight>
              <a:latin typeface="Arial"/>
              <a:ea typeface="Arial"/>
              <a:cs typeface="Arial"/>
              <a:sym typeface="Arial"/>
            </a:endParaRPr>
          </a:p>
          <a:p>
            <a:pPr indent="0" lvl="0" marL="457200" rtl="0" algn="l">
              <a:spcBef>
                <a:spcPts val="0"/>
              </a:spcBef>
              <a:spcAft>
                <a:spcPts val="1600"/>
              </a:spcAft>
              <a:buNone/>
            </a:pPr>
            <a:r>
              <a:t/>
            </a:r>
            <a:endParaRPr i="1">
              <a:solidFill>
                <a:srgbClr val="000000"/>
              </a:solidFill>
              <a:latin typeface="Arial"/>
              <a:ea typeface="Arial"/>
              <a:cs typeface="Arial"/>
              <a:sym typeface="Arial"/>
            </a:endParaRPr>
          </a:p>
        </p:txBody>
      </p:sp>
      <p:sp>
        <p:nvSpPr>
          <p:cNvPr id="292" name="Google Shape;292;p45"/>
          <p:cNvSpPr txBox="1"/>
          <p:nvPr/>
        </p:nvSpPr>
        <p:spPr>
          <a:xfrm>
            <a:off x="925575" y="2437025"/>
            <a:ext cx="7076700" cy="18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highlight>
                  <a:srgbClr val="FFFFFF"/>
                </a:highlight>
                <a:latin typeface="Georgia"/>
                <a:ea typeface="Georgia"/>
                <a:cs typeface="Georgia"/>
                <a:sym typeface="Georgia"/>
              </a:rPr>
              <a:t>If you remove everything inside this particular CalcDifficulty function and just add a single return statement, as pictured below, the mining difficulty will remain at its lowest possible difficulty level on an ongoing basis.</a:t>
            </a:r>
            <a:endParaRPr>
              <a:latin typeface="Lato"/>
              <a:ea typeface="Lato"/>
              <a:cs typeface="Lato"/>
              <a:sym typeface="Lato"/>
            </a:endParaRPr>
          </a:p>
        </p:txBody>
      </p:sp>
      <p:pic>
        <p:nvPicPr>
          <p:cNvPr id="293" name="Google Shape;293;p45"/>
          <p:cNvPicPr preferRelativeResize="0"/>
          <p:nvPr/>
        </p:nvPicPr>
        <p:blipFill>
          <a:blip r:embed="rId3">
            <a:alphaModFix/>
          </a:blip>
          <a:stretch>
            <a:fillRect/>
          </a:stretch>
        </p:blipFill>
        <p:spPr>
          <a:xfrm>
            <a:off x="1013563" y="3679050"/>
            <a:ext cx="6900721" cy="10138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4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 - </a:t>
            </a:r>
            <a:r>
              <a:rPr lang="en" sz="2550">
                <a:solidFill>
                  <a:srgbClr val="000000"/>
                </a:solidFill>
                <a:highlight>
                  <a:srgbClr val="FFFFFF"/>
                </a:highlight>
                <a:latin typeface="Arial"/>
                <a:ea typeface="Arial"/>
                <a:cs typeface="Arial"/>
                <a:sym typeface="Arial"/>
              </a:rPr>
              <a:t>Installation on Ubuntu 16.04 LTS</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299" name="Google Shape;299;p46"/>
          <p:cNvSpPr txBox="1"/>
          <p:nvPr>
            <p:ph idx="1" type="body"/>
          </p:nvPr>
        </p:nvSpPr>
        <p:spPr>
          <a:xfrm>
            <a:off x="776325" y="1853850"/>
            <a:ext cx="7688700" cy="23718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t/>
            </a:r>
            <a:endParaRPr sz="1950">
              <a:solidFill>
                <a:srgbClr val="000000"/>
              </a:solidFill>
              <a:highlight>
                <a:srgbClr val="FFFFFF"/>
              </a:highlight>
              <a:latin typeface="Arial"/>
              <a:ea typeface="Arial"/>
              <a:cs typeface="Arial"/>
              <a:sym typeface="Arial"/>
            </a:endParaRPr>
          </a:p>
          <a:p>
            <a:pPr indent="0" lvl="0" marL="457200" rtl="0" algn="l">
              <a:spcBef>
                <a:spcPts val="0"/>
              </a:spcBef>
              <a:spcAft>
                <a:spcPts val="1600"/>
              </a:spcAft>
              <a:buNone/>
            </a:pPr>
            <a:r>
              <a:t/>
            </a:r>
            <a:endParaRPr i="1">
              <a:solidFill>
                <a:srgbClr val="000000"/>
              </a:solidFill>
              <a:latin typeface="Arial"/>
              <a:ea typeface="Arial"/>
              <a:cs typeface="Arial"/>
              <a:sym typeface="Arial"/>
            </a:endParaRPr>
          </a:p>
        </p:txBody>
      </p:sp>
      <p:sp>
        <p:nvSpPr>
          <p:cNvPr id="300" name="Google Shape;300;p46"/>
          <p:cNvSpPr txBox="1"/>
          <p:nvPr/>
        </p:nvSpPr>
        <p:spPr>
          <a:xfrm>
            <a:off x="925575" y="2437025"/>
            <a:ext cx="7076700" cy="18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t>Building Go Ethereum</a:t>
            </a:r>
            <a:br>
              <a:rPr lang="en" sz="1300"/>
            </a:br>
            <a:endParaRPr sz="1300"/>
          </a:p>
          <a:p>
            <a:pPr indent="0" lvl="0" marL="0" rtl="0" algn="l">
              <a:spcBef>
                <a:spcPts val="0"/>
              </a:spcBef>
              <a:spcAft>
                <a:spcPts val="0"/>
              </a:spcAft>
              <a:buNone/>
            </a:pPr>
            <a:r>
              <a:rPr lang="en" sz="1300"/>
              <a:t>cd ~ </a:t>
            </a:r>
            <a:endParaRPr sz="1300"/>
          </a:p>
          <a:p>
            <a:pPr indent="0" lvl="0" marL="0" rtl="0" algn="l">
              <a:spcBef>
                <a:spcPts val="0"/>
              </a:spcBef>
              <a:spcAft>
                <a:spcPts val="0"/>
              </a:spcAft>
              <a:buNone/>
            </a:pPr>
            <a:r>
              <a:rPr lang="en" sz="1300"/>
              <a:t>cd go-ethereum </a:t>
            </a:r>
            <a:br>
              <a:rPr lang="en" sz="1300"/>
            </a:br>
            <a:r>
              <a:rPr lang="en" sz="1300"/>
              <a:t>make geth</a:t>
            </a:r>
            <a:br>
              <a:rPr lang="en" sz="1300"/>
            </a:br>
            <a:endParaRPr i="1">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4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 - </a:t>
            </a:r>
            <a:r>
              <a:rPr lang="en" sz="2550">
                <a:solidFill>
                  <a:srgbClr val="000000"/>
                </a:solidFill>
                <a:highlight>
                  <a:srgbClr val="FFFFFF"/>
                </a:highlight>
                <a:latin typeface="Arial"/>
                <a:ea typeface="Arial"/>
                <a:cs typeface="Arial"/>
                <a:sym typeface="Arial"/>
              </a:rPr>
              <a:t>Installation on Ubuntu 16.04 LTS</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306" name="Google Shape;306;p47"/>
          <p:cNvSpPr txBox="1"/>
          <p:nvPr>
            <p:ph idx="1" type="body"/>
          </p:nvPr>
        </p:nvSpPr>
        <p:spPr>
          <a:xfrm>
            <a:off x="776325" y="1853850"/>
            <a:ext cx="7688700" cy="23718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t/>
            </a:r>
            <a:endParaRPr sz="1950">
              <a:solidFill>
                <a:srgbClr val="000000"/>
              </a:solidFill>
              <a:highlight>
                <a:srgbClr val="FFFFFF"/>
              </a:highlight>
              <a:latin typeface="Arial"/>
              <a:ea typeface="Arial"/>
              <a:cs typeface="Arial"/>
              <a:sym typeface="Arial"/>
            </a:endParaRPr>
          </a:p>
          <a:p>
            <a:pPr indent="0" lvl="0" marL="457200" rtl="0" algn="l">
              <a:spcBef>
                <a:spcPts val="0"/>
              </a:spcBef>
              <a:spcAft>
                <a:spcPts val="1600"/>
              </a:spcAft>
              <a:buNone/>
            </a:pPr>
            <a:r>
              <a:t/>
            </a:r>
            <a:endParaRPr i="1">
              <a:solidFill>
                <a:srgbClr val="000000"/>
              </a:solidFill>
              <a:latin typeface="Arial"/>
              <a:ea typeface="Arial"/>
              <a:cs typeface="Arial"/>
              <a:sym typeface="Arial"/>
            </a:endParaRPr>
          </a:p>
        </p:txBody>
      </p:sp>
      <p:sp>
        <p:nvSpPr>
          <p:cNvPr id="307" name="Google Shape;307;p47"/>
          <p:cNvSpPr txBox="1"/>
          <p:nvPr/>
        </p:nvSpPr>
        <p:spPr>
          <a:xfrm>
            <a:off x="925575" y="2437025"/>
            <a:ext cx="7076700" cy="18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t>Network ID</a:t>
            </a:r>
            <a:br>
              <a:rPr i="1" lang="en" sz="1300"/>
            </a:br>
            <a:endParaRPr i="1" sz="1300"/>
          </a:p>
          <a:p>
            <a:pPr indent="0" lvl="0" marL="0" rtl="0" algn="l">
              <a:spcBef>
                <a:spcPts val="0"/>
              </a:spcBef>
              <a:spcAft>
                <a:spcPts val="0"/>
              </a:spcAft>
              <a:buNone/>
            </a:pPr>
            <a:r>
              <a:rPr lang="en" sz="1300"/>
              <a:t>The network ID for the main Ethereum network is 1. If started in default mode, the code will automatically connect to the main Ethereum network. Alternatively, the network ID can be passed into the command line when starting Go Ethereum </a:t>
            </a:r>
            <a:br>
              <a:rPr lang="en" sz="1300"/>
            </a:br>
            <a:br>
              <a:rPr lang="en" sz="1300"/>
            </a:br>
            <a:r>
              <a:rPr lang="en" sz="1300"/>
              <a:t>Obviously, in order to keep other nodes from connecting to your private Ethereum network it would be in your best interests to a) secure the network using a properly configured firewall and b) choose a unique network ID within your network. We will be using a network id of 15 today</a:t>
            </a:r>
            <a:br>
              <a:rPr lang="en" sz="1300"/>
            </a:br>
            <a:endParaRPr i="1">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4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 - </a:t>
            </a:r>
            <a:r>
              <a:rPr lang="en" sz="2550">
                <a:solidFill>
                  <a:srgbClr val="000000"/>
                </a:solidFill>
                <a:highlight>
                  <a:srgbClr val="FFFFFF"/>
                </a:highlight>
                <a:latin typeface="Arial"/>
                <a:ea typeface="Arial"/>
                <a:cs typeface="Arial"/>
                <a:sym typeface="Arial"/>
              </a:rPr>
              <a:t>Installation on Ubuntu 16.04 LTS</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313" name="Google Shape;313;p48"/>
          <p:cNvSpPr txBox="1"/>
          <p:nvPr>
            <p:ph idx="1" type="body"/>
          </p:nvPr>
        </p:nvSpPr>
        <p:spPr>
          <a:xfrm>
            <a:off x="776325" y="1853850"/>
            <a:ext cx="7688700" cy="23718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t/>
            </a:r>
            <a:endParaRPr sz="1950">
              <a:solidFill>
                <a:srgbClr val="000000"/>
              </a:solidFill>
              <a:highlight>
                <a:srgbClr val="FFFFFF"/>
              </a:highlight>
              <a:latin typeface="Arial"/>
              <a:ea typeface="Arial"/>
              <a:cs typeface="Arial"/>
              <a:sym typeface="Arial"/>
            </a:endParaRPr>
          </a:p>
          <a:p>
            <a:pPr indent="0" lvl="0" marL="457200" rtl="0" algn="l">
              <a:spcBef>
                <a:spcPts val="0"/>
              </a:spcBef>
              <a:spcAft>
                <a:spcPts val="1600"/>
              </a:spcAft>
              <a:buNone/>
            </a:pPr>
            <a:r>
              <a:t/>
            </a:r>
            <a:endParaRPr i="1">
              <a:solidFill>
                <a:srgbClr val="000000"/>
              </a:solidFill>
              <a:latin typeface="Arial"/>
              <a:ea typeface="Arial"/>
              <a:cs typeface="Arial"/>
              <a:sym typeface="Arial"/>
            </a:endParaRPr>
          </a:p>
        </p:txBody>
      </p:sp>
      <p:sp>
        <p:nvSpPr>
          <p:cNvPr id="314" name="Google Shape;314;p48"/>
          <p:cNvSpPr txBox="1"/>
          <p:nvPr/>
        </p:nvSpPr>
        <p:spPr>
          <a:xfrm>
            <a:off x="878725" y="2202700"/>
            <a:ext cx="7076700" cy="18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t>Account</a:t>
            </a:r>
            <a:endParaRPr i="1" sz="1300"/>
          </a:p>
          <a:p>
            <a:pPr indent="0" lvl="0" marL="0" rtl="0" algn="l">
              <a:spcBef>
                <a:spcPts val="0"/>
              </a:spcBef>
              <a:spcAft>
                <a:spcPts val="0"/>
              </a:spcAft>
              <a:buNone/>
            </a:pPr>
            <a:r>
              <a:t/>
            </a:r>
            <a:endParaRPr i="1" sz="1300"/>
          </a:p>
          <a:p>
            <a:pPr indent="0" lvl="0" marL="0" rtl="0" algn="l">
              <a:spcBef>
                <a:spcPts val="0"/>
              </a:spcBef>
              <a:spcAft>
                <a:spcPts val="0"/>
              </a:spcAft>
              <a:buNone/>
            </a:pPr>
            <a:r>
              <a:rPr lang="en" sz="1300"/>
              <a:t>In a moment we will be using a once off mechanism to fund our accounts. Before we use that mechanism we need to: </a:t>
            </a:r>
            <a:br>
              <a:rPr lang="en" sz="1300"/>
            </a:br>
            <a:br>
              <a:rPr lang="en" sz="1300"/>
            </a:br>
            <a:r>
              <a:rPr lang="en" sz="1300"/>
              <a:t>a) create a data directory for Ethereum </a:t>
            </a:r>
            <a:br>
              <a:rPr lang="en" sz="1300"/>
            </a:br>
            <a:r>
              <a:rPr lang="en" sz="1300"/>
              <a:t>b) create our new accounts and </a:t>
            </a:r>
            <a:br>
              <a:rPr lang="en" sz="1300"/>
            </a:br>
            <a:r>
              <a:rPr lang="en" sz="1300"/>
              <a:t>c) save those account details for use on future steps.</a:t>
            </a:r>
            <a:br>
              <a:rPr lang="en" sz="1300"/>
            </a:br>
            <a:br>
              <a:rPr lang="en" sz="1300"/>
            </a:br>
            <a:r>
              <a:rPr lang="en" sz="1300"/>
              <a:t>cd ~ </a:t>
            </a:r>
            <a:br>
              <a:rPr lang="en" sz="1300"/>
            </a:br>
            <a:r>
              <a:rPr lang="en" sz="1300"/>
              <a:t>mkdir gethDataDir </a:t>
            </a:r>
            <a:br>
              <a:rPr lang="en" sz="1300"/>
            </a:br>
            <a:r>
              <a:rPr lang="en" sz="1300"/>
              <a:t>geth account new --datadir ~/gethDataDir</a:t>
            </a:r>
            <a:endParaRPr i="1">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4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 - </a:t>
            </a:r>
            <a:r>
              <a:rPr lang="en" sz="2550">
                <a:solidFill>
                  <a:srgbClr val="000000"/>
                </a:solidFill>
                <a:highlight>
                  <a:srgbClr val="FFFFFF"/>
                </a:highlight>
                <a:latin typeface="Arial"/>
                <a:ea typeface="Arial"/>
                <a:cs typeface="Arial"/>
                <a:sym typeface="Arial"/>
              </a:rPr>
              <a:t>Installation on Ubuntu 16.04 LTS</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320" name="Google Shape;320;p49"/>
          <p:cNvSpPr txBox="1"/>
          <p:nvPr>
            <p:ph idx="1" type="body"/>
          </p:nvPr>
        </p:nvSpPr>
        <p:spPr>
          <a:xfrm>
            <a:off x="776325" y="1853850"/>
            <a:ext cx="7688700" cy="23718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t/>
            </a:r>
            <a:endParaRPr sz="1950">
              <a:solidFill>
                <a:srgbClr val="000000"/>
              </a:solidFill>
              <a:highlight>
                <a:srgbClr val="FFFFFF"/>
              </a:highlight>
              <a:latin typeface="Arial"/>
              <a:ea typeface="Arial"/>
              <a:cs typeface="Arial"/>
              <a:sym typeface="Arial"/>
            </a:endParaRPr>
          </a:p>
          <a:p>
            <a:pPr indent="0" lvl="0" marL="457200" rtl="0" algn="l">
              <a:spcBef>
                <a:spcPts val="0"/>
              </a:spcBef>
              <a:spcAft>
                <a:spcPts val="1600"/>
              </a:spcAft>
              <a:buNone/>
            </a:pPr>
            <a:r>
              <a:t/>
            </a:r>
            <a:endParaRPr i="1">
              <a:solidFill>
                <a:srgbClr val="000000"/>
              </a:solidFill>
              <a:latin typeface="Arial"/>
              <a:ea typeface="Arial"/>
              <a:cs typeface="Arial"/>
              <a:sym typeface="Arial"/>
            </a:endParaRPr>
          </a:p>
        </p:txBody>
      </p:sp>
      <p:sp>
        <p:nvSpPr>
          <p:cNvPr id="321" name="Google Shape;321;p49"/>
          <p:cNvSpPr txBox="1"/>
          <p:nvPr/>
        </p:nvSpPr>
        <p:spPr>
          <a:xfrm>
            <a:off x="776325" y="2167550"/>
            <a:ext cx="7076700" cy="18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t>Genesis block</a:t>
            </a:r>
            <a:endParaRPr i="1" sz="1300"/>
          </a:p>
          <a:p>
            <a:pPr indent="0" lvl="0" marL="0" rtl="0" algn="l">
              <a:spcBef>
                <a:spcPts val="0"/>
              </a:spcBef>
              <a:spcAft>
                <a:spcPts val="0"/>
              </a:spcAft>
              <a:buNone/>
            </a:pPr>
            <a:r>
              <a:t/>
            </a:r>
            <a:endParaRPr i="1" sz="1300"/>
          </a:p>
          <a:p>
            <a:pPr indent="0" lvl="0" marL="0" rtl="0" algn="l">
              <a:spcBef>
                <a:spcPts val="0"/>
              </a:spcBef>
              <a:spcAft>
                <a:spcPts val="0"/>
              </a:spcAft>
              <a:buNone/>
            </a:pPr>
            <a:r>
              <a:rPr lang="en" sz="1300"/>
              <a:t>When running Ethereum for the first time, if the default settings are used, the blockchain will start at the “hard coded” genesis block (first block in the public main net blockchain). From this point onward the code will find peers and synchronize until the Ethereum instance which you are running is up to date. Being synchronized, or up to date, means that you are storing everything from the genesis block, right up, to the most recent block, locally. </a:t>
            </a:r>
            <a:br>
              <a:rPr lang="en" sz="1300"/>
            </a:br>
            <a:br>
              <a:rPr lang="en" sz="1300"/>
            </a:br>
            <a:r>
              <a:rPr lang="en" sz="1300"/>
              <a:t>Ethereum’s blockchain is almost 45GB in size and so for our purpose of testing this is not desirable. You may recall that this is one of the reasons why we chose to run our own private network.</a:t>
            </a:r>
            <a:endParaRPr i="1">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5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 - </a:t>
            </a:r>
            <a:r>
              <a:rPr lang="en" sz="2550">
                <a:solidFill>
                  <a:srgbClr val="000000"/>
                </a:solidFill>
                <a:highlight>
                  <a:srgbClr val="FFFFFF"/>
                </a:highlight>
                <a:latin typeface="Arial"/>
                <a:ea typeface="Arial"/>
                <a:cs typeface="Arial"/>
                <a:sym typeface="Arial"/>
              </a:rPr>
              <a:t>Installation on Ubuntu 16.04 LTS</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327" name="Google Shape;327;p50"/>
          <p:cNvSpPr txBox="1"/>
          <p:nvPr>
            <p:ph idx="1" type="body"/>
          </p:nvPr>
        </p:nvSpPr>
        <p:spPr>
          <a:xfrm>
            <a:off x="776325" y="1853850"/>
            <a:ext cx="7688700" cy="23718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t/>
            </a:r>
            <a:endParaRPr sz="1950">
              <a:solidFill>
                <a:srgbClr val="000000"/>
              </a:solidFill>
              <a:highlight>
                <a:srgbClr val="FFFFFF"/>
              </a:highlight>
              <a:latin typeface="Arial"/>
              <a:ea typeface="Arial"/>
              <a:cs typeface="Arial"/>
              <a:sym typeface="Arial"/>
            </a:endParaRPr>
          </a:p>
          <a:p>
            <a:pPr indent="0" lvl="0" marL="457200" rtl="0" algn="l">
              <a:spcBef>
                <a:spcPts val="0"/>
              </a:spcBef>
              <a:spcAft>
                <a:spcPts val="1600"/>
              </a:spcAft>
              <a:buNone/>
            </a:pPr>
            <a:r>
              <a:t/>
            </a:r>
            <a:endParaRPr i="1">
              <a:solidFill>
                <a:srgbClr val="000000"/>
              </a:solidFill>
              <a:latin typeface="Arial"/>
              <a:ea typeface="Arial"/>
              <a:cs typeface="Arial"/>
              <a:sym typeface="Arial"/>
            </a:endParaRPr>
          </a:p>
        </p:txBody>
      </p:sp>
      <p:sp>
        <p:nvSpPr>
          <p:cNvPr id="328" name="Google Shape;328;p50"/>
          <p:cNvSpPr txBox="1"/>
          <p:nvPr/>
        </p:nvSpPr>
        <p:spPr>
          <a:xfrm>
            <a:off x="776325" y="2167550"/>
            <a:ext cx="7076700" cy="25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highlight>
                  <a:srgbClr val="FFFFFF"/>
                </a:highlight>
                <a:latin typeface="Georgia"/>
                <a:ea typeface="Georgia"/>
                <a:cs typeface="Georgia"/>
                <a:sym typeface="Georgia"/>
              </a:rPr>
              <a:t>In order to run our own network, we are going to create our own genesis block. To do so, we create a file, such as below, and save it (into the recently created ~/gethDataDir) with the name genesis.json:</a:t>
            </a:r>
            <a:endParaRPr sz="1600">
              <a:highlight>
                <a:srgbClr val="FFFFFF"/>
              </a:highlight>
              <a:latin typeface="Georgia"/>
              <a:ea typeface="Georgia"/>
              <a:cs typeface="Georgia"/>
              <a:sym typeface="Georgia"/>
            </a:endParaRPr>
          </a:p>
          <a:p>
            <a:pPr indent="0" lvl="0" marL="0" rtl="0" algn="l">
              <a:spcBef>
                <a:spcPts val="0"/>
              </a:spcBef>
              <a:spcAft>
                <a:spcPts val="0"/>
              </a:spcAft>
              <a:buNone/>
            </a:pPr>
            <a:r>
              <a:t/>
            </a:r>
            <a:endParaRPr sz="1600">
              <a:highlight>
                <a:srgbClr val="FFFFFF"/>
              </a:highlight>
              <a:latin typeface="Georgia"/>
              <a:ea typeface="Georgia"/>
              <a:cs typeface="Georgia"/>
              <a:sym typeface="Georgi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5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 - </a:t>
            </a:r>
            <a:r>
              <a:rPr lang="en" sz="2550">
                <a:solidFill>
                  <a:srgbClr val="000000"/>
                </a:solidFill>
                <a:highlight>
                  <a:srgbClr val="FFFFFF"/>
                </a:highlight>
                <a:latin typeface="Arial"/>
                <a:ea typeface="Arial"/>
                <a:cs typeface="Arial"/>
                <a:sym typeface="Arial"/>
              </a:rPr>
              <a:t>Installation on Ubuntu 16.04 LTS</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334" name="Google Shape;334;p51"/>
          <p:cNvSpPr txBox="1"/>
          <p:nvPr>
            <p:ph idx="1" type="body"/>
          </p:nvPr>
        </p:nvSpPr>
        <p:spPr>
          <a:xfrm>
            <a:off x="776325" y="1853850"/>
            <a:ext cx="7688700" cy="23718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t/>
            </a:r>
            <a:endParaRPr sz="1950">
              <a:solidFill>
                <a:srgbClr val="000000"/>
              </a:solidFill>
              <a:highlight>
                <a:srgbClr val="FFFFFF"/>
              </a:highlight>
              <a:latin typeface="Arial"/>
              <a:ea typeface="Arial"/>
              <a:cs typeface="Arial"/>
              <a:sym typeface="Arial"/>
            </a:endParaRPr>
          </a:p>
          <a:p>
            <a:pPr indent="0" lvl="0" marL="457200" rtl="0" algn="l">
              <a:spcBef>
                <a:spcPts val="0"/>
              </a:spcBef>
              <a:spcAft>
                <a:spcPts val="1600"/>
              </a:spcAft>
              <a:buNone/>
            </a:pPr>
            <a:r>
              <a:t/>
            </a:r>
            <a:endParaRPr i="1">
              <a:solidFill>
                <a:srgbClr val="000000"/>
              </a:solidFill>
              <a:latin typeface="Arial"/>
              <a:ea typeface="Arial"/>
              <a:cs typeface="Arial"/>
              <a:sym typeface="Arial"/>
            </a:endParaRPr>
          </a:p>
        </p:txBody>
      </p:sp>
      <p:sp>
        <p:nvSpPr>
          <p:cNvPr id="335" name="Google Shape;335;p51"/>
          <p:cNvSpPr txBox="1"/>
          <p:nvPr/>
        </p:nvSpPr>
        <p:spPr>
          <a:xfrm>
            <a:off x="776325" y="2026950"/>
            <a:ext cx="7076700" cy="28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t>{ </a:t>
            </a:r>
            <a:br>
              <a:rPr lang="en" sz="1300"/>
            </a:br>
            <a:r>
              <a:rPr lang="en" sz="1300"/>
              <a:t>	"config": { </a:t>
            </a:r>
            <a:br>
              <a:rPr lang="en" sz="1300"/>
            </a:br>
            <a:r>
              <a:rPr lang="en" sz="1300"/>
              <a:t>			"chainId": 15, "homesteadBlock": 0, "eip155Block": 0, "eip158Block": 0 </a:t>
            </a:r>
            <a:br>
              <a:rPr lang="en" sz="1300"/>
            </a:br>
            <a:r>
              <a:rPr lang="en" sz="1300"/>
              <a:t>	},</a:t>
            </a:r>
            <a:br>
              <a:rPr lang="en" sz="1300"/>
            </a:br>
            <a:r>
              <a:rPr lang="en" sz="1300"/>
              <a:t>	 "difficulty": "1", </a:t>
            </a:r>
            <a:br>
              <a:rPr lang="en" sz="1300"/>
            </a:br>
            <a:r>
              <a:rPr lang="en" sz="1300"/>
              <a:t>	 "gasLimit": "2100000", </a:t>
            </a:r>
            <a:br>
              <a:rPr lang="en" sz="1300"/>
            </a:br>
            <a:r>
              <a:rPr lang="en" sz="1300"/>
              <a:t>	 "alloc":{ </a:t>
            </a:r>
            <a:br>
              <a:rPr lang="en" sz="1300"/>
            </a:br>
            <a:r>
              <a:rPr lang="en" sz="1300"/>
              <a:t>		"yourNewlyCreatedAccountAddressMustGoHere": { "balance": "300000"</a:t>
            </a:r>
            <a:br>
              <a:rPr lang="en" sz="1300"/>
            </a:br>
            <a:r>
              <a:rPr lang="en" sz="1300"/>
              <a:t>	 }, </a:t>
            </a:r>
            <a:br>
              <a:rPr lang="en" sz="1300"/>
            </a:br>
            <a:r>
              <a:rPr lang="en" sz="1300"/>
              <a:t>	"yourNewlyCreatedAccountAddressMustGoHere": { "balance": "400000" },    "yourNewlyCreatedAccountAddressMustGoHere": { "balance": "500000" }</a:t>
            </a:r>
            <a:br>
              <a:rPr lang="en" sz="1300"/>
            </a:br>
            <a:r>
              <a:rPr lang="en" sz="1300"/>
              <a:t>	 } </a:t>
            </a:r>
            <a:br>
              <a:rPr lang="en" sz="1300"/>
            </a:br>
            <a:r>
              <a:rPr lang="en" sz="1300"/>
              <a:t>}</a:t>
            </a:r>
            <a:endParaRPr sz="1600">
              <a:highlight>
                <a:srgbClr val="FFFFFF"/>
              </a:highlight>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 to Ethereum</a:t>
            </a:r>
            <a:endParaRPr/>
          </a:p>
        </p:txBody>
      </p:sp>
      <p:sp>
        <p:nvSpPr>
          <p:cNvPr id="104" name="Google Shape;104;p1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Ethereum can be thought of as similar to bitcoin.</a:t>
            </a:r>
            <a:endParaRPr/>
          </a:p>
        </p:txBody>
      </p:sp>
      <p:pic>
        <p:nvPicPr>
          <p:cNvPr id="105" name="Google Shape;105;p16"/>
          <p:cNvPicPr preferRelativeResize="0"/>
          <p:nvPr/>
        </p:nvPicPr>
        <p:blipFill>
          <a:blip r:embed="rId3">
            <a:alphaModFix/>
          </a:blip>
          <a:stretch>
            <a:fillRect/>
          </a:stretch>
        </p:blipFill>
        <p:spPr>
          <a:xfrm>
            <a:off x="2032475" y="2571750"/>
            <a:ext cx="2052774" cy="2052774"/>
          </a:xfrm>
          <a:prstGeom prst="rect">
            <a:avLst/>
          </a:prstGeom>
          <a:noFill/>
          <a:ln>
            <a:noFill/>
          </a:ln>
        </p:spPr>
      </p:pic>
      <p:sp>
        <p:nvSpPr>
          <p:cNvPr id="106" name="Google Shape;106;p16"/>
          <p:cNvSpPr txBox="1"/>
          <p:nvPr/>
        </p:nvSpPr>
        <p:spPr>
          <a:xfrm>
            <a:off x="1800" y="4744775"/>
            <a:ext cx="9144000" cy="398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600" u="sng">
                <a:solidFill>
                  <a:schemeClr val="hlink"/>
                </a:solidFill>
                <a:hlinkClick r:id="rId4"/>
              </a:rPr>
              <a:t>https://pbs.twimg.com/profile_images/421692600446619648/dWAbC2wg.jpeg</a:t>
            </a:r>
            <a:endParaRPr sz="600"/>
          </a:p>
          <a:p>
            <a:pPr indent="0" lvl="0" marL="0" rtl="0" algn="r">
              <a:spcBef>
                <a:spcPts val="0"/>
              </a:spcBef>
              <a:spcAft>
                <a:spcPts val="0"/>
              </a:spcAft>
              <a:buNone/>
            </a:pPr>
            <a:r>
              <a:rPr lang="en" sz="600" u="sng">
                <a:solidFill>
                  <a:schemeClr val="hlink"/>
                </a:solidFill>
                <a:hlinkClick r:id="rId5"/>
              </a:rPr>
              <a:t>https://s.yimg.com/ny/api/res/1.2/79GZvpsBiB0w.4UMxQEijw--~A/YXBwaWQ9aGlnaGxhbmRlcjtzbT0xO3c9ODAw/http://media.zenfs.com/en-US/homerun/coin_rivet_596/45607ac1ecdfb82f720db97b79887702</a:t>
            </a:r>
            <a:r>
              <a:rPr lang="en" sz="600"/>
              <a:t> </a:t>
            </a:r>
            <a:endParaRPr sz="600"/>
          </a:p>
        </p:txBody>
      </p:sp>
      <p:pic>
        <p:nvPicPr>
          <p:cNvPr id="107" name="Google Shape;107;p16"/>
          <p:cNvPicPr preferRelativeResize="0"/>
          <p:nvPr/>
        </p:nvPicPr>
        <p:blipFill>
          <a:blip r:embed="rId6">
            <a:alphaModFix/>
          </a:blip>
          <a:stretch>
            <a:fillRect/>
          </a:stretch>
        </p:blipFill>
        <p:spPr>
          <a:xfrm>
            <a:off x="4842425" y="2545812"/>
            <a:ext cx="3158944" cy="21046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5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 - </a:t>
            </a:r>
            <a:r>
              <a:rPr lang="en" sz="2550">
                <a:solidFill>
                  <a:srgbClr val="000000"/>
                </a:solidFill>
                <a:highlight>
                  <a:srgbClr val="FFFFFF"/>
                </a:highlight>
                <a:latin typeface="Arial"/>
                <a:ea typeface="Arial"/>
                <a:cs typeface="Arial"/>
                <a:sym typeface="Arial"/>
              </a:rPr>
              <a:t>Installation on Ubuntu 16.04 LTS</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341" name="Google Shape;341;p52"/>
          <p:cNvSpPr txBox="1"/>
          <p:nvPr>
            <p:ph idx="1" type="body"/>
          </p:nvPr>
        </p:nvSpPr>
        <p:spPr>
          <a:xfrm>
            <a:off x="776325" y="1853850"/>
            <a:ext cx="7688700" cy="23718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t/>
            </a:r>
            <a:endParaRPr sz="1950">
              <a:solidFill>
                <a:srgbClr val="000000"/>
              </a:solidFill>
              <a:highlight>
                <a:srgbClr val="FFFFFF"/>
              </a:highlight>
              <a:latin typeface="Arial"/>
              <a:ea typeface="Arial"/>
              <a:cs typeface="Arial"/>
              <a:sym typeface="Arial"/>
            </a:endParaRPr>
          </a:p>
          <a:p>
            <a:pPr indent="0" lvl="0" marL="457200" rtl="0" algn="l">
              <a:spcBef>
                <a:spcPts val="0"/>
              </a:spcBef>
              <a:spcAft>
                <a:spcPts val="1600"/>
              </a:spcAft>
              <a:buNone/>
            </a:pPr>
            <a:r>
              <a:t/>
            </a:r>
            <a:endParaRPr i="1">
              <a:solidFill>
                <a:srgbClr val="000000"/>
              </a:solidFill>
              <a:latin typeface="Arial"/>
              <a:ea typeface="Arial"/>
              <a:cs typeface="Arial"/>
              <a:sym typeface="Arial"/>
            </a:endParaRPr>
          </a:p>
        </p:txBody>
      </p:sp>
      <p:sp>
        <p:nvSpPr>
          <p:cNvPr id="342" name="Google Shape;342;p52"/>
          <p:cNvSpPr txBox="1"/>
          <p:nvPr/>
        </p:nvSpPr>
        <p:spPr>
          <a:xfrm>
            <a:off x="776325" y="2331575"/>
            <a:ext cx="7076700" cy="15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t>Note you must paste your newly created account addresses in the “alloc” section and then fund them in the “alloc/balance” section (as demonstrated above) </a:t>
            </a:r>
            <a:br>
              <a:rPr lang="en" sz="1300"/>
            </a:br>
            <a:br>
              <a:rPr lang="en" sz="1300"/>
            </a:br>
            <a:r>
              <a:rPr lang="en" sz="1300"/>
              <a:t>Note how the “chainId” section is deliberately set to 15 (our private networkid)</a:t>
            </a:r>
            <a:endParaRPr sz="1600">
              <a:highlight>
                <a:srgbClr val="FFFFFF"/>
              </a:highlight>
              <a:latin typeface="Georgia"/>
              <a:ea typeface="Georgia"/>
              <a:cs typeface="Georgia"/>
              <a:sym typeface="Georgi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5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 - </a:t>
            </a:r>
            <a:r>
              <a:rPr lang="en" sz="2550">
                <a:solidFill>
                  <a:srgbClr val="000000"/>
                </a:solidFill>
                <a:highlight>
                  <a:srgbClr val="FFFFFF"/>
                </a:highlight>
                <a:latin typeface="Arial"/>
                <a:ea typeface="Arial"/>
                <a:cs typeface="Arial"/>
                <a:sym typeface="Arial"/>
              </a:rPr>
              <a:t>Installation on Ubuntu 16.04 LTS</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348" name="Google Shape;348;p53"/>
          <p:cNvSpPr txBox="1"/>
          <p:nvPr>
            <p:ph idx="1" type="body"/>
          </p:nvPr>
        </p:nvSpPr>
        <p:spPr>
          <a:xfrm>
            <a:off x="776325" y="1853850"/>
            <a:ext cx="7688700" cy="23718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t/>
            </a:r>
            <a:endParaRPr sz="1950">
              <a:solidFill>
                <a:srgbClr val="000000"/>
              </a:solidFill>
              <a:highlight>
                <a:srgbClr val="FFFFFF"/>
              </a:highlight>
              <a:latin typeface="Arial"/>
              <a:ea typeface="Arial"/>
              <a:cs typeface="Arial"/>
              <a:sym typeface="Arial"/>
            </a:endParaRPr>
          </a:p>
          <a:p>
            <a:pPr indent="0" lvl="0" marL="457200" rtl="0" algn="l">
              <a:spcBef>
                <a:spcPts val="0"/>
              </a:spcBef>
              <a:spcAft>
                <a:spcPts val="1600"/>
              </a:spcAft>
              <a:buNone/>
            </a:pPr>
            <a:r>
              <a:t/>
            </a:r>
            <a:endParaRPr i="1">
              <a:solidFill>
                <a:srgbClr val="000000"/>
              </a:solidFill>
              <a:latin typeface="Arial"/>
              <a:ea typeface="Arial"/>
              <a:cs typeface="Arial"/>
              <a:sym typeface="Arial"/>
            </a:endParaRPr>
          </a:p>
        </p:txBody>
      </p:sp>
      <p:sp>
        <p:nvSpPr>
          <p:cNvPr id="349" name="Google Shape;349;p53"/>
          <p:cNvSpPr txBox="1"/>
          <p:nvPr/>
        </p:nvSpPr>
        <p:spPr>
          <a:xfrm>
            <a:off x="776325" y="2331575"/>
            <a:ext cx="7076700" cy="15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t>Initializing the blockchain</a:t>
            </a:r>
            <a:br>
              <a:rPr i="1" lang="en" sz="1300"/>
            </a:br>
            <a:endParaRPr i="1" sz="1300"/>
          </a:p>
          <a:p>
            <a:pPr indent="0" lvl="0" marL="0" rtl="0" algn="l">
              <a:spcBef>
                <a:spcPts val="0"/>
              </a:spcBef>
              <a:spcAft>
                <a:spcPts val="0"/>
              </a:spcAft>
              <a:buNone/>
            </a:pPr>
            <a:r>
              <a:rPr lang="en" sz="1300"/>
              <a:t>cd ~/gethDataDir </a:t>
            </a:r>
            <a:br>
              <a:rPr lang="en" sz="1300"/>
            </a:br>
            <a:r>
              <a:rPr lang="en" sz="1300"/>
              <a:t>geth --datadir ~/gethDataDir/ init genesis.json</a:t>
            </a:r>
            <a:br>
              <a:rPr lang="en" sz="1300"/>
            </a:br>
            <a:br>
              <a:rPr lang="en" sz="1300"/>
            </a:br>
            <a:r>
              <a:rPr i="1" lang="en" sz="1300"/>
              <a:t>Starting Ethereum</a:t>
            </a:r>
            <a:br>
              <a:rPr i="1" lang="en" sz="1300"/>
            </a:br>
            <a:br>
              <a:rPr i="1" lang="en" sz="1300"/>
            </a:br>
            <a:r>
              <a:rPr lang="en" sz="1300"/>
              <a:t>cd ~ </a:t>
            </a:r>
            <a:br>
              <a:rPr lang="en" sz="1300"/>
            </a:br>
            <a:r>
              <a:rPr lang="en" sz="1300"/>
              <a:t>geth --datadir ~/gethDataDir --networkid 15</a:t>
            </a:r>
            <a:endParaRPr sz="1300"/>
          </a:p>
          <a:p>
            <a:pPr indent="0" lvl="0" marL="0" rtl="0" algn="l">
              <a:spcBef>
                <a:spcPts val="0"/>
              </a:spcBef>
              <a:spcAft>
                <a:spcPts val="0"/>
              </a:spcAft>
              <a:buNone/>
            </a:pPr>
            <a:br>
              <a:rPr lang="en" sz="1300"/>
            </a:br>
            <a:endParaRPr sz="1600">
              <a:highlight>
                <a:srgbClr val="FFFFFF"/>
              </a:highlight>
              <a:latin typeface="Georgia"/>
              <a:ea typeface="Georgia"/>
              <a:cs typeface="Georgia"/>
              <a:sym typeface="Georgia"/>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5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 - </a:t>
            </a:r>
            <a:r>
              <a:rPr lang="en" sz="2550">
                <a:solidFill>
                  <a:srgbClr val="000000"/>
                </a:solidFill>
                <a:highlight>
                  <a:srgbClr val="FFFFFF"/>
                </a:highlight>
                <a:latin typeface="Arial"/>
                <a:ea typeface="Arial"/>
                <a:cs typeface="Arial"/>
                <a:sym typeface="Arial"/>
              </a:rPr>
              <a:t>Installation on Ubuntu 16.04 LTS</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355" name="Google Shape;355;p54"/>
          <p:cNvSpPr txBox="1"/>
          <p:nvPr>
            <p:ph idx="1" type="body"/>
          </p:nvPr>
        </p:nvSpPr>
        <p:spPr>
          <a:xfrm>
            <a:off x="776325" y="1853850"/>
            <a:ext cx="7688700" cy="23718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t/>
            </a:r>
            <a:endParaRPr sz="1950">
              <a:solidFill>
                <a:srgbClr val="000000"/>
              </a:solidFill>
              <a:highlight>
                <a:srgbClr val="FFFFFF"/>
              </a:highlight>
              <a:latin typeface="Arial"/>
              <a:ea typeface="Arial"/>
              <a:cs typeface="Arial"/>
              <a:sym typeface="Arial"/>
            </a:endParaRPr>
          </a:p>
          <a:p>
            <a:pPr indent="0" lvl="0" marL="457200" rtl="0" algn="l">
              <a:spcBef>
                <a:spcPts val="0"/>
              </a:spcBef>
              <a:spcAft>
                <a:spcPts val="1600"/>
              </a:spcAft>
              <a:buNone/>
            </a:pPr>
            <a:r>
              <a:t/>
            </a:r>
            <a:endParaRPr i="1">
              <a:solidFill>
                <a:srgbClr val="000000"/>
              </a:solidFill>
              <a:latin typeface="Arial"/>
              <a:ea typeface="Arial"/>
              <a:cs typeface="Arial"/>
              <a:sym typeface="Arial"/>
            </a:endParaRPr>
          </a:p>
        </p:txBody>
      </p:sp>
      <p:sp>
        <p:nvSpPr>
          <p:cNvPr id="356" name="Google Shape;356;p54"/>
          <p:cNvSpPr txBox="1"/>
          <p:nvPr/>
        </p:nvSpPr>
        <p:spPr>
          <a:xfrm>
            <a:off x="776325" y="2331575"/>
            <a:ext cx="7076700" cy="15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t>The above command will start our Ethereum private network and, among other things, will provide an Inter-Process Communication (IPC) endpoint</a:t>
            </a:r>
            <a:br>
              <a:rPr i="1" lang="en" sz="1300"/>
            </a:br>
            <a:endParaRPr sz="1300"/>
          </a:p>
          <a:p>
            <a:pPr indent="0" lvl="0" marL="0" rtl="0" algn="l">
              <a:spcBef>
                <a:spcPts val="0"/>
              </a:spcBef>
              <a:spcAft>
                <a:spcPts val="0"/>
              </a:spcAft>
              <a:buNone/>
            </a:pPr>
            <a:br>
              <a:rPr lang="en" sz="1300"/>
            </a:br>
            <a:endParaRPr sz="1600">
              <a:highlight>
                <a:srgbClr val="FFFFFF"/>
              </a:highlight>
              <a:latin typeface="Georgia"/>
              <a:ea typeface="Georgia"/>
              <a:cs typeface="Georgia"/>
              <a:sym typeface="Georgia"/>
            </a:endParaRPr>
          </a:p>
        </p:txBody>
      </p:sp>
      <p:pic>
        <p:nvPicPr>
          <p:cNvPr id="357" name="Google Shape;357;p54"/>
          <p:cNvPicPr preferRelativeResize="0"/>
          <p:nvPr/>
        </p:nvPicPr>
        <p:blipFill>
          <a:blip r:embed="rId3">
            <a:alphaModFix/>
          </a:blip>
          <a:stretch>
            <a:fillRect/>
          </a:stretch>
        </p:blipFill>
        <p:spPr>
          <a:xfrm>
            <a:off x="601949" y="3068624"/>
            <a:ext cx="8037451" cy="17023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5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 - </a:t>
            </a:r>
            <a:r>
              <a:rPr lang="en" sz="2550">
                <a:solidFill>
                  <a:srgbClr val="000000"/>
                </a:solidFill>
                <a:highlight>
                  <a:srgbClr val="FFFFFF"/>
                </a:highlight>
                <a:latin typeface="Arial"/>
                <a:ea typeface="Arial"/>
                <a:cs typeface="Arial"/>
                <a:sym typeface="Arial"/>
              </a:rPr>
              <a:t>Installation on Ubuntu 16.04 LTS</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363" name="Google Shape;363;p55"/>
          <p:cNvSpPr txBox="1"/>
          <p:nvPr>
            <p:ph idx="1" type="body"/>
          </p:nvPr>
        </p:nvSpPr>
        <p:spPr>
          <a:xfrm>
            <a:off x="776325" y="1853850"/>
            <a:ext cx="7688700" cy="23718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t/>
            </a:r>
            <a:endParaRPr sz="1950">
              <a:solidFill>
                <a:srgbClr val="000000"/>
              </a:solidFill>
              <a:highlight>
                <a:srgbClr val="FFFFFF"/>
              </a:highlight>
              <a:latin typeface="Arial"/>
              <a:ea typeface="Arial"/>
              <a:cs typeface="Arial"/>
              <a:sym typeface="Arial"/>
            </a:endParaRPr>
          </a:p>
          <a:p>
            <a:pPr indent="0" lvl="0" marL="457200" rtl="0" algn="l">
              <a:spcBef>
                <a:spcPts val="0"/>
              </a:spcBef>
              <a:spcAft>
                <a:spcPts val="1600"/>
              </a:spcAft>
              <a:buNone/>
            </a:pPr>
            <a:r>
              <a:t/>
            </a:r>
            <a:endParaRPr i="1">
              <a:solidFill>
                <a:srgbClr val="000000"/>
              </a:solidFill>
              <a:latin typeface="Arial"/>
              <a:ea typeface="Arial"/>
              <a:cs typeface="Arial"/>
              <a:sym typeface="Arial"/>
            </a:endParaRPr>
          </a:p>
        </p:txBody>
      </p:sp>
      <p:sp>
        <p:nvSpPr>
          <p:cNvPr id="364" name="Google Shape;364;p55"/>
          <p:cNvSpPr txBox="1"/>
          <p:nvPr/>
        </p:nvSpPr>
        <p:spPr>
          <a:xfrm>
            <a:off x="776325" y="2331575"/>
            <a:ext cx="7076700" cy="15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t>Connecting to the IPC endpoint (starting and using the console)</a:t>
            </a:r>
            <a:br>
              <a:rPr lang="en" sz="1300"/>
            </a:br>
            <a:br>
              <a:rPr lang="en" sz="1300"/>
            </a:br>
            <a:r>
              <a:rPr lang="en" sz="1300"/>
              <a:t>cd ~ </a:t>
            </a:r>
            <a:br>
              <a:rPr lang="en" sz="1300"/>
            </a:br>
            <a:r>
              <a:rPr lang="en" sz="1300"/>
              <a:t>geth attach ipc:gethDataDir/geth.ipc</a:t>
            </a:r>
            <a:br>
              <a:rPr lang="en" sz="1300"/>
            </a:br>
            <a:endParaRPr sz="1300"/>
          </a:p>
          <a:p>
            <a:pPr indent="0" lvl="0" marL="0" rtl="0" algn="l">
              <a:spcBef>
                <a:spcPts val="0"/>
              </a:spcBef>
              <a:spcAft>
                <a:spcPts val="0"/>
              </a:spcAft>
              <a:buNone/>
            </a:pPr>
            <a:r>
              <a:rPr i="1" lang="en" sz="1300"/>
              <a:t>The following commands will: </a:t>
            </a:r>
            <a:br>
              <a:rPr i="1" lang="en" sz="1300"/>
            </a:br>
            <a:br>
              <a:rPr i="1" lang="en" sz="1300"/>
            </a:br>
            <a:r>
              <a:rPr i="1" lang="en" sz="1300"/>
              <a:t>a) list the Ethereum accounts which we recently created </a:t>
            </a:r>
            <a:br>
              <a:rPr i="1" lang="en" sz="1300"/>
            </a:br>
            <a:r>
              <a:rPr i="1" lang="en" sz="1300"/>
              <a:t>b) show our account balances </a:t>
            </a:r>
            <a:br>
              <a:rPr i="1" lang="en" sz="1300"/>
            </a:br>
            <a:r>
              <a:rPr i="1" lang="en" sz="1300"/>
              <a:t>c) reveal our coinbase address (where mining rewards are sent) and </a:t>
            </a:r>
            <a:br>
              <a:rPr i="1" lang="en" sz="1300"/>
            </a:br>
            <a:r>
              <a:rPr i="1" lang="en" sz="1300"/>
              <a:t>d) show our mining status (true/false)</a:t>
            </a:r>
            <a:br>
              <a:rPr lang="en" sz="1300"/>
            </a:br>
            <a:endParaRPr sz="1300"/>
          </a:p>
          <a:p>
            <a:pPr indent="0" lvl="0" marL="0" rtl="0" algn="l">
              <a:spcBef>
                <a:spcPts val="0"/>
              </a:spcBef>
              <a:spcAft>
                <a:spcPts val="0"/>
              </a:spcAft>
              <a:buNone/>
            </a:pPr>
            <a:br>
              <a:rPr lang="en" sz="1300"/>
            </a:br>
            <a:endParaRPr sz="1600">
              <a:highlight>
                <a:srgbClr val="FFFFFF"/>
              </a:highlight>
              <a:latin typeface="Georgia"/>
              <a:ea typeface="Georgia"/>
              <a:cs typeface="Georgia"/>
              <a:sym typeface="Georgia"/>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5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 - </a:t>
            </a:r>
            <a:r>
              <a:rPr lang="en" sz="2550">
                <a:solidFill>
                  <a:srgbClr val="000000"/>
                </a:solidFill>
                <a:highlight>
                  <a:srgbClr val="FFFFFF"/>
                </a:highlight>
                <a:latin typeface="Arial"/>
                <a:ea typeface="Arial"/>
                <a:cs typeface="Arial"/>
                <a:sym typeface="Arial"/>
              </a:rPr>
              <a:t>Installation on Ubuntu 16.04 LTS</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370" name="Google Shape;370;p56"/>
          <p:cNvSpPr txBox="1"/>
          <p:nvPr>
            <p:ph idx="1" type="body"/>
          </p:nvPr>
        </p:nvSpPr>
        <p:spPr>
          <a:xfrm>
            <a:off x="776325" y="1853850"/>
            <a:ext cx="7688700" cy="23718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t/>
            </a:r>
            <a:endParaRPr sz="1950">
              <a:solidFill>
                <a:srgbClr val="000000"/>
              </a:solidFill>
              <a:highlight>
                <a:srgbClr val="FFFFFF"/>
              </a:highlight>
              <a:latin typeface="Arial"/>
              <a:ea typeface="Arial"/>
              <a:cs typeface="Arial"/>
              <a:sym typeface="Arial"/>
            </a:endParaRPr>
          </a:p>
          <a:p>
            <a:pPr indent="0" lvl="0" marL="457200" rtl="0" algn="l">
              <a:spcBef>
                <a:spcPts val="0"/>
              </a:spcBef>
              <a:spcAft>
                <a:spcPts val="1600"/>
              </a:spcAft>
              <a:buNone/>
            </a:pPr>
            <a:r>
              <a:t/>
            </a:r>
            <a:endParaRPr i="1">
              <a:solidFill>
                <a:srgbClr val="000000"/>
              </a:solidFill>
              <a:latin typeface="Arial"/>
              <a:ea typeface="Arial"/>
              <a:cs typeface="Arial"/>
              <a:sym typeface="Arial"/>
            </a:endParaRPr>
          </a:p>
        </p:txBody>
      </p:sp>
      <p:sp>
        <p:nvSpPr>
          <p:cNvPr id="371" name="Google Shape;371;p56"/>
          <p:cNvSpPr txBox="1"/>
          <p:nvPr/>
        </p:nvSpPr>
        <p:spPr>
          <a:xfrm>
            <a:off x="729450" y="2003525"/>
            <a:ext cx="7076700" cy="15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t>web3.eth.accounts</a:t>
            </a:r>
            <a:br>
              <a:rPr lang="en" sz="1300"/>
            </a:br>
            <a:r>
              <a:rPr lang="en" sz="1300"/>
              <a:t>web3.eth.getBalance(web3.eth.accounts[0])</a:t>
            </a:r>
            <a:br>
              <a:rPr lang="en" sz="1300"/>
            </a:br>
            <a:r>
              <a:rPr lang="en" sz="1300"/>
              <a:t>web3.eth.getBalance(web3.eth.accounts[1])</a:t>
            </a:r>
            <a:br>
              <a:rPr lang="en" sz="1300"/>
            </a:br>
            <a:r>
              <a:rPr lang="en" sz="1300"/>
              <a:t>web3.eth.getBalance(web3.eth.accounts[2])</a:t>
            </a:r>
            <a:br>
              <a:rPr lang="en" sz="1300"/>
            </a:br>
            <a:r>
              <a:rPr lang="en" sz="1300"/>
              <a:t>web3.eth.coinbaseweb3.eth.mining</a:t>
            </a:r>
            <a:br>
              <a:rPr lang="en" sz="1300"/>
            </a:br>
            <a:endParaRPr sz="1300"/>
          </a:p>
          <a:p>
            <a:pPr indent="0" lvl="0" marL="0" rtl="0" algn="l">
              <a:spcBef>
                <a:spcPts val="0"/>
              </a:spcBef>
              <a:spcAft>
                <a:spcPts val="0"/>
              </a:spcAft>
              <a:buNone/>
            </a:pPr>
            <a:br>
              <a:rPr lang="en" sz="1300"/>
            </a:br>
            <a:endParaRPr sz="1600">
              <a:highlight>
                <a:srgbClr val="FFFFFF"/>
              </a:highlight>
              <a:latin typeface="Georgia"/>
              <a:ea typeface="Georgia"/>
              <a:cs typeface="Georgia"/>
              <a:sym typeface="Georgia"/>
            </a:endParaRPr>
          </a:p>
        </p:txBody>
      </p:sp>
      <p:pic>
        <p:nvPicPr>
          <p:cNvPr id="372" name="Google Shape;372;p56"/>
          <p:cNvPicPr preferRelativeResize="0"/>
          <p:nvPr/>
        </p:nvPicPr>
        <p:blipFill>
          <a:blip r:embed="rId3">
            <a:alphaModFix/>
          </a:blip>
          <a:stretch>
            <a:fillRect/>
          </a:stretch>
        </p:blipFill>
        <p:spPr>
          <a:xfrm>
            <a:off x="776337" y="3247775"/>
            <a:ext cx="6630175" cy="17008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5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 - </a:t>
            </a:r>
            <a:r>
              <a:rPr lang="en" sz="2550">
                <a:solidFill>
                  <a:srgbClr val="000000"/>
                </a:solidFill>
                <a:highlight>
                  <a:srgbClr val="FFFFFF"/>
                </a:highlight>
                <a:latin typeface="Arial"/>
                <a:ea typeface="Arial"/>
                <a:cs typeface="Arial"/>
                <a:sym typeface="Arial"/>
              </a:rPr>
              <a:t>Installation on Ubuntu 16.04 LTS</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378" name="Google Shape;378;p57"/>
          <p:cNvSpPr txBox="1"/>
          <p:nvPr>
            <p:ph idx="1" type="body"/>
          </p:nvPr>
        </p:nvSpPr>
        <p:spPr>
          <a:xfrm>
            <a:off x="776325" y="1853850"/>
            <a:ext cx="7688700" cy="23718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t/>
            </a:r>
            <a:endParaRPr sz="1950">
              <a:solidFill>
                <a:srgbClr val="000000"/>
              </a:solidFill>
              <a:highlight>
                <a:srgbClr val="FFFFFF"/>
              </a:highlight>
              <a:latin typeface="Arial"/>
              <a:ea typeface="Arial"/>
              <a:cs typeface="Arial"/>
              <a:sym typeface="Arial"/>
            </a:endParaRPr>
          </a:p>
          <a:p>
            <a:pPr indent="0" lvl="0" marL="457200" rtl="0" algn="l">
              <a:spcBef>
                <a:spcPts val="0"/>
              </a:spcBef>
              <a:spcAft>
                <a:spcPts val="1600"/>
              </a:spcAft>
              <a:buNone/>
            </a:pPr>
            <a:r>
              <a:t/>
            </a:r>
            <a:endParaRPr i="1">
              <a:solidFill>
                <a:srgbClr val="000000"/>
              </a:solidFill>
              <a:latin typeface="Arial"/>
              <a:ea typeface="Arial"/>
              <a:cs typeface="Arial"/>
              <a:sym typeface="Arial"/>
            </a:endParaRPr>
          </a:p>
        </p:txBody>
      </p:sp>
      <p:sp>
        <p:nvSpPr>
          <p:cNvPr id="379" name="Google Shape;379;p57"/>
          <p:cNvSpPr txBox="1"/>
          <p:nvPr/>
        </p:nvSpPr>
        <p:spPr>
          <a:xfrm>
            <a:off x="659150" y="2571750"/>
            <a:ext cx="7076700" cy="15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t>Mining the Ethereum private network </a:t>
            </a:r>
            <a:br>
              <a:rPr lang="en" sz="1300"/>
            </a:br>
            <a:br>
              <a:rPr lang="en" sz="1300"/>
            </a:br>
            <a:r>
              <a:rPr lang="en" sz="1300"/>
              <a:t>As you can see from above, the Geth instance that we are running is not performing any mining. To mine the Ethereum private network you must: </a:t>
            </a:r>
            <a:br>
              <a:rPr lang="en" sz="1300"/>
            </a:br>
            <a:br>
              <a:rPr lang="en" sz="1300"/>
            </a:br>
            <a:r>
              <a:rPr lang="en" sz="1300"/>
              <a:t>a) stop the original geth instance by pressing “ctrl + c” in the main window </a:t>
            </a:r>
            <a:br>
              <a:rPr lang="en" sz="1300"/>
            </a:br>
            <a:r>
              <a:rPr lang="en" sz="1300"/>
              <a:t>b) disconnect from IPC by typing exit in the console </a:t>
            </a:r>
            <a:br>
              <a:rPr lang="en" sz="1300"/>
            </a:br>
            <a:r>
              <a:rPr lang="en" sz="1300"/>
              <a:t>c) type the following commands</a:t>
            </a:r>
            <a:br>
              <a:rPr lang="en" sz="1300"/>
            </a:br>
            <a:br>
              <a:rPr lang="en" sz="1300"/>
            </a:br>
            <a:r>
              <a:rPr lang="en" sz="1300"/>
              <a:t>cd ~ </a:t>
            </a:r>
            <a:br>
              <a:rPr lang="en" sz="1300"/>
            </a:br>
            <a:r>
              <a:rPr lang="en" sz="1300"/>
              <a:t>geth --mine --minerthreads=1 --datadir ~/gethDataDir --networkid 15</a:t>
            </a:r>
            <a:endParaRPr sz="1300"/>
          </a:p>
          <a:p>
            <a:pPr indent="0" lvl="0" marL="0" rtl="0" algn="l">
              <a:spcBef>
                <a:spcPts val="0"/>
              </a:spcBef>
              <a:spcAft>
                <a:spcPts val="0"/>
              </a:spcAft>
              <a:buNone/>
            </a:pPr>
            <a:br>
              <a:rPr lang="en" sz="1300"/>
            </a:br>
            <a:endParaRPr sz="1600">
              <a:highlight>
                <a:srgbClr val="FFFFFF"/>
              </a:highlight>
              <a:latin typeface="Georgia"/>
              <a:ea typeface="Georgia"/>
              <a:cs typeface="Georgia"/>
              <a:sym typeface="Georgia"/>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5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 - </a:t>
            </a:r>
            <a:r>
              <a:rPr lang="en" sz="2550">
                <a:solidFill>
                  <a:srgbClr val="000000"/>
                </a:solidFill>
                <a:highlight>
                  <a:srgbClr val="FFFFFF"/>
                </a:highlight>
                <a:latin typeface="Arial"/>
                <a:ea typeface="Arial"/>
                <a:cs typeface="Arial"/>
                <a:sym typeface="Arial"/>
              </a:rPr>
              <a:t>Installation on Ubuntu 16.04 LTS</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385" name="Google Shape;385;p58"/>
          <p:cNvSpPr txBox="1"/>
          <p:nvPr>
            <p:ph idx="1" type="body"/>
          </p:nvPr>
        </p:nvSpPr>
        <p:spPr>
          <a:xfrm>
            <a:off x="729450" y="1385850"/>
            <a:ext cx="7688700" cy="23718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t/>
            </a:r>
            <a:endParaRPr sz="1950">
              <a:solidFill>
                <a:srgbClr val="000000"/>
              </a:solidFill>
              <a:highlight>
                <a:srgbClr val="FFFFFF"/>
              </a:highlight>
              <a:latin typeface="Arial"/>
              <a:ea typeface="Arial"/>
              <a:cs typeface="Arial"/>
              <a:sym typeface="Arial"/>
            </a:endParaRPr>
          </a:p>
          <a:p>
            <a:pPr indent="0" lvl="0" marL="457200" rtl="0" algn="l">
              <a:spcBef>
                <a:spcPts val="0"/>
              </a:spcBef>
              <a:spcAft>
                <a:spcPts val="1600"/>
              </a:spcAft>
              <a:buNone/>
            </a:pPr>
            <a:r>
              <a:t/>
            </a:r>
            <a:endParaRPr i="1">
              <a:solidFill>
                <a:srgbClr val="000000"/>
              </a:solidFill>
              <a:latin typeface="Arial"/>
              <a:ea typeface="Arial"/>
              <a:cs typeface="Arial"/>
              <a:sym typeface="Arial"/>
            </a:endParaRPr>
          </a:p>
        </p:txBody>
      </p:sp>
      <p:sp>
        <p:nvSpPr>
          <p:cNvPr id="386" name="Google Shape;386;p58"/>
          <p:cNvSpPr txBox="1"/>
          <p:nvPr/>
        </p:nvSpPr>
        <p:spPr>
          <a:xfrm>
            <a:off x="647425" y="1915625"/>
            <a:ext cx="7076700" cy="15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t>Please note the specific parameters which we provide such as datadir and networkid. These are to ensure the mining takes place using the correct accounts and network</a:t>
            </a:r>
            <a:endParaRPr sz="1300"/>
          </a:p>
          <a:p>
            <a:pPr indent="0" lvl="0" marL="0" rtl="0" algn="l">
              <a:spcBef>
                <a:spcPts val="0"/>
              </a:spcBef>
              <a:spcAft>
                <a:spcPts val="0"/>
              </a:spcAft>
              <a:buNone/>
            </a:pPr>
            <a:br>
              <a:rPr lang="en" sz="1300"/>
            </a:br>
            <a:endParaRPr sz="1600">
              <a:highlight>
                <a:srgbClr val="FFFFFF"/>
              </a:highlight>
              <a:latin typeface="Georgia"/>
              <a:ea typeface="Georgia"/>
              <a:cs typeface="Georgia"/>
              <a:sym typeface="Georgia"/>
            </a:endParaRPr>
          </a:p>
        </p:txBody>
      </p:sp>
      <p:pic>
        <p:nvPicPr>
          <p:cNvPr id="387" name="Google Shape;387;p58"/>
          <p:cNvPicPr preferRelativeResize="0"/>
          <p:nvPr/>
        </p:nvPicPr>
        <p:blipFill>
          <a:blip r:embed="rId3">
            <a:alphaModFix/>
          </a:blip>
          <a:stretch>
            <a:fillRect/>
          </a:stretch>
        </p:blipFill>
        <p:spPr>
          <a:xfrm>
            <a:off x="846147" y="2662275"/>
            <a:ext cx="6926783" cy="20990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5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 - </a:t>
            </a:r>
            <a:r>
              <a:rPr lang="en" sz="2550">
                <a:solidFill>
                  <a:srgbClr val="000000"/>
                </a:solidFill>
                <a:highlight>
                  <a:srgbClr val="FFFFFF"/>
                </a:highlight>
                <a:latin typeface="Arial"/>
                <a:ea typeface="Arial"/>
                <a:cs typeface="Arial"/>
                <a:sym typeface="Arial"/>
              </a:rPr>
              <a:t>Installation on Ubuntu 16.04 LTS</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393" name="Google Shape;393;p59"/>
          <p:cNvSpPr txBox="1"/>
          <p:nvPr>
            <p:ph idx="1" type="body"/>
          </p:nvPr>
        </p:nvSpPr>
        <p:spPr>
          <a:xfrm>
            <a:off x="729450" y="1385850"/>
            <a:ext cx="7688700" cy="23718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t/>
            </a:r>
            <a:endParaRPr sz="1950">
              <a:solidFill>
                <a:srgbClr val="000000"/>
              </a:solidFill>
              <a:highlight>
                <a:srgbClr val="FFFFFF"/>
              </a:highlight>
              <a:latin typeface="Arial"/>
              <a:ea typeface="Arial"/>
              <a:cs typeface="Arial"/>
              <a:sym typeface="Arial"/>
            </a:endParaRPr>
          </a:p>
          <a:p>
            <a:pPr indent="0" lvl="0" marL="457200" rtl="0" algn="l">
              <a:spcBef>
                <a:spcPts val="0"/>
              </a:spcBef>
              <a:spcAft>
                <a:spcPts val="1600"/>
              </a:spcAft>
              <a:buNone/>
            </a:pPr>
            <a:r>
              <a:t/>
            </a:r>
            <a:endParaRPr i="1">
              <a:solidFill>
                <a:srgbClr val="000000"/>
              </a:solidFill>
              <a:latin typeface="Arial"/>
              <a:ea typeface="Arial"/>
              <a:cs typeface="Arial"/>
              <a:sym typeface="Arial"/>
            </a:endParaRPr>
          </a:p>
        </p:txBody>
      </p:sp>
      <p:sp>
        <p:nvSpPr>
          <p:cNvPr id="394" name="Google Shape;394;p59"/>
          <p:cNvSpPr txBox="1"/>
          <p:nvPr/>
        </p:nvSpPr>
        <p:spPr>
          <a:xfrm>
            <a:off x="647425" y="1915625"/>
            <a:ext cx="7076700" cy="15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t>As you can see from the output, we are now mining and sealing new blocks every few seconds If we open a new tab and connect to the console again, we can see that the coinbase account balance has increased significantly due to its successful mining operations.</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Note the two different ways in which we accessed the coinbase account’s balance. Firstly by obtaining and using the account’s address explicitly and secondly by nesting the two web3 commands together (passing the coinbase account address as an argument to the getBalance function).</a:t>
            </a:r>
            <a:endParaRPr sz="1300"/>
          </a:p>
          <a:p>
            <a:pPr indent="0" lvl="0" marL="0" rtl="0" algn="l">
              <a:spcBef>
                <a:spcPts val="0"/>
              </a:spcBef>
              <a:spcAft>
                <a:spcPts val="0"/>
              </a:spcAft>
              <a:buNone/>
            </a:pPr>
            <a:br>
              <a:rPr lang="en" sz="1300"/>
            </a:br>
            <a:endParaRPr sz="1600">
              <a:highlight>
                <a:srgbClr val="FFFFFF"/>
              </a:highlight>
              <a:latin typeface="Georgia"/>
              <a:ea typeface="Georgia"/>
              <a:cs typeface="Georgia"/>
              <a:sym typeface="Georgia"/>
            </a:endParaRPr>
          </a:p>
        </p:txBody>
      </p:sp>
      <p:pic>
        <p:nvPicPr>
          <p:cNvPr id="395" name="Google Shape;395;p59"/>
          <p:cNvPicPr preferRelativeResize="0"/>
          <p:nvPr/>
        </p:nvPicPr>
        <p:blipFill>
          <a:blip r:embed="rId3">
            <a:alphaModFix/>
          </a:blip>
          <a:stretch>
            <a:fillRect/>
          </a:stretch>
        </p:blipFill>
        <p:spPr>
          <a:xfrm>
            <a:off x="729450" y="2808725"/>
            <a:ext cx="5370094" cy="10810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Google Shape;400;p6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II - </a:t>
            </a:r>
            <a:r>
              <a:rPr lang="en" sz="2550">
                <a:solidFill>
                  <a:srgbClr val="000000"/>
                </a:solidFill>
                <a:highlight>
                  <a:srgbClr val="FFFFFF"/>
                </a:highlight>
                <a:latin typeface="Arial"/>
                <a:ea typeface="Arial"/>
                <a:cs typeface="Arial"/>
                <a:sym typeface="Arial"/>
              </a:rPr>
              <a:t>Truffle</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401" name="Google Shape;401;p60"/>
          <p:cNvSpPr txBox="1"/>
          <p:nvPr>
            <p:ph idx="1" type="body"/>
          </p:nvPr>
        </p:nvSpPr>
        <p:spPr>
          <a:xfrm>
            <a:off x="239400" y="2120675"/>
            <a:ext cx="8904600" cy="23985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rPr lang="en" sz="1600">
                <a:solidFill>
                  <a:srgbClr val="000000"/>
                </a:solidFill>
                <a:highlight>
                  <a:srgbClr val="FFFFFF"/>
                </a:highlight>
                <a:latin typeface="Arial"/>
                <a:ea typeface="Arial"/>
                <a:cs typeface="Arial"/>
                <a:sym typeface="Arial"/>
              </a:rPr>
              <a:t>Truffle is a Development Environment, Testing Framework and Asset pipeline for Ethereum Blokchains. To install Truffle, run the following command in your terminal:</a:t>
            </a:r>
            <a:br>
              <a:rPr lang="en" sz="1600">
                <a:solidFill>
                  <a:srgbClr val="000000"/>
                </a:solidFill>
                <a:highlight>
                  <a:srgbClr val="FFFFFF"/>
                </a:highlight>
                <a:latin typeface="Arial"/>
                <a:ea typeface="Arial"/>
                <a:cs typeface="Arial"/>
                <a:sym typeface="Arial"/>
              </a:rPr>
            </a:br>
            <a:br>
              <a:rPr lang="en" sz="1600">
                <a:solidFill>
                  <a:srgbClr val="000000"/>
                </a:solidFill>
                <a:highlight>
                  <a:srgbClr val="FFFFFF"/>
                </a:highlight>
                <a:latin typeface="Arial"/>
                <a:ea typeface="Arial"/>
                <a:cs typeface="Arial"/>
                <a:sym typeface="Arial"/>
              </a:rPr>
            </a:br>
            <a:r>
              <a:rPr lang="en" sz="1600">
                <a:solidFill>
                  <a:srgbClr val="000000"/>
                </a:solidFill>
                <a:highlight>
                  <a:srgbClr val="FFFFFF"/>
                </a:highlight>
                <a:latin typeface="Arial"/>
                <a:ea typeface="Arial"/>
                <a:cs typeface="Arial"/>
                <a:sym typeface="Arial"/>
              </a:rPr>
              <a:t>npm install -g truffle</a:t>
            </a:r>
            <a:br>
              <a:rPr lang="en" sz="1600">
                <a:solidFill>
                  <a:srgbClr val="000000"/>
                </a:solidFill>
                <a:highlight>
                  <a:srgbClr val="FFFFFF"/>
                </a:highlight>
                <a:latin typeface="Arial"/>
                <a:ea typeface="Arial"/>
                <a:cs typeface="Arial"/>
                <a:sym typeface="Arial"/>
              </a:rPr>
            </a:br>
            <a:endParaRPr sz="1600">
              <a:solidFill>
                <a:srgbClr val="000000"/>
              </a:solidFill>
              <a:highlight>
                <a:srgbClr val="FFFFFF"/>
              </a:highlight>
              <a:latin typeface="Arial"/>
              <a:ea typeface="Arial"/>
              <a:cs typeface="Arial"/>
              <a:sym typeface="Arial"/>
            </a:endParaRPr>
          </a:p>
          <a:p>
            <a:pPr indent="0" lvl="0" marL="457200" rtl="0" algn="l">
              <a:spcBef>
                <a:spcPts val="0"/>
              </a:spcBef>
              <a:spcAft>
                <a:spcPts val="1600"/>
              </a:spcAft>
              <a:buNone/>
            </a:pPr>
            <a:r>
              <a:t/>
            </a:r>
            <a:endParaRPr i="1">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p6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II - </a:t>
            </a:r>
            <a:r>
              <a:rPr lang="en" sz="2550">
                <a:solidFill>
                  <a:srgbClr val="000000"/>
                </a:solidFill>
                <a:highlight>
                  <a:srgbClr val="FFFFFF"/>
                </a:highlight>
                <a:latin typeface="Arial"/>
                <a:ea typeface="Arial"/>
                <a:cs typeface="Arial"/>
                <a:sym typeface="Arial"/>
              </a:rPr>
              <a:t>Truffle</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407" name="Google Shape;407;p61"/>
          <p:cNvSpPr txBox="1"/>
          <p:nvPr>
            <p:ph idx="1" type="body"/>
          </p:nvPr>
        </p:nvSpPr>
        <p:spPr>
          <a:xfrm>
            <a:off x="661200" y="2062100"/>
            <a:ext cx="8904600" cy="23985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rPr lang="en" sz="1600">
                <a:solidFill>
                  <a:srgbClr val="000000"/>
                </a:solidFill>
                <a:highlight>
                  <a:srgbClr val="FFFFFF"/>
                </a:highlight>
                <a:latin typeface="Arial"/>
                <a:ea typeface="Arial"/>
                <a:cs typeface="Arial"/>
                <a:sym typeface="Arial"/>
              </a:rPr>
              <a:t>$ </a:t>
            </a:r>
            <a:r>
              <a:rPr lang="en" sz="1600">
                <a:solidFill>
                  <a:srgbClr val="000000"/>
                </a:solidFill>
                <a:highlight>
                  <a:srgbClr val="FFFFFF"/>
                </a:highlight>
                <a:latin typeface="Arial"/>
                <a:ea typeface="Arial"/>
                <a:cs typeface="Arial"/>
                <a:sym typeface="Arial"/>
              </a:rPr>
              <a:t>mkdir truffle </a:t>
            </a:r>
            <a:br>
              <a:rPr lang="en" sz="1600">
                <a:solidFill>
                  <a:srgbClr val="000000"/>
                </a:solidFill>
                <a:highlight>
                  <a:srgbClr val="FFFFFF"/>
                </a:highlight>
                <a:latin typeface="Arial"/>
                <a:ea typeface="Arial"/>
                <a:cs typeface="Arial"/>
                <a:sym typeface="Arial"/>
              </a:rPr>
            </a:br>
            <a:r>
              <a:rPr lang="en" sz="1600">
                <a:solidFill>
                  <a:srgbClr val="000000"/>
                </a:solidFill>
                <a:highlight>
                  <a:srgbClr val="FFFFFF"/>
                </a:highlight>
                <a:latin typeface="Arial"/>
                <a:ea typeface="Arial"/>
                <a:cs typeface="Arial"/>
                <a:sym typeface="Arial"/>
              </a:rPr>
              <a:t>$ cd truffle </a:t>
            </a:r>
            <a:br>
              <a:rPr lang="en" sz="1600">
                <a:solidFill>
                  <a:srgbClr val="000000"/>
                </a:solidFill>
                <a:highlight>
                  <a:srgbClr val="FFFFFF"/>
                </a:highlight>
                <a:latin typeface="Arial"/>
                <a:ea typeface="Arial"/>
                <a:cs typeface="Arial"/>
                <a:sym typeface="Arial"/>
              </a:rPr>
            </a:br>
            <a:r>
              <a:rPr lang="en" sz="1600">
                <a:solidFill>
                  <a:srgbClr val="000000"/>
                </a:solidFill>
                <a:highlight>
                  <a:srgbClr val="FFFFFF"/>
                </a:highlight>
                <a:latin typeface="Arial"/>
                <a:ea typeface="Arial"/>
                <a:cs typeface="Arial"/>
                <a:sym typeface="Arial"/>
              </a:rPr>
              <a:t>$ truffle init</a:t>
            </a:r>
            <a:br>
              <a:rPr lang="en" sz="1600">
                <a:solidFill>
                  <a:srgbClr val="000000"/>
                </a:solidFill>
                <a:highlight>
                  <a:srgbClr val="FFFFFF"/>
                </a:highlight>
                <a:latin typeface="Arial"/>
                <a:ea typeface="Arial"/>
                <a:cs typeface="Arial"/>
                <a:sym typeface="Arial"/>
              </a:rPr>
            </a:br>
            <a:endParaRPr sz="1600">
              <a:solidFill>
                <a:srgbClr val="000000"/>
              </a:solidFill>
              <a:highlight>
                <a:srgbClr val="FFFFFF"/>
              </a:highlight>
              <a:latin typeface="Arial"/>
              <a:ea typeface="Arial"/>
              <a:cs typeface="Arial"/>
              <a:sym typeface="Arial"/>
            </a:endParaRPr>
          </a:p>
          <a:p>
            <a:pPr indent="0" lvl="0" marL="457200" rtl="0" algn="l">
              <a:spcBef>
                <a:spcPts val="0"/>
              </a:spcBef>
              <a:spcAft>
                <a:spcPts val="1600"/>
              </a:spcAft>
              <a:buNone/>
            </a:pPr>
            <a:r>
              <a:t/>
            </a:r>
            <a:endParaRPr i="1">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pic>
        <p:nvPicPr>
          <p:cNvPr id="112" name="Google Shape;112;p17"/>
          <p:cNvPicPr preferRelativeResize="0"/>
          <p:nvPr/>
        </p:nvPicPr>
        <p:blipFill>
          <a:blip r:embed="rId3">
            <a:alphaModFix/>
          </a:blip>
          <a:stretch>
            <a:fillRect/>
          </a:stretch>
        </p:blipFill>
        <p:spPr>
          <a:xfrm>
            <a:off x="4502200" y="2459525"/>
            <a:ext cx="4733089" cy="2277200"/>
          </a:xfrm>
          <a:prstGeom prst="rect">
            <a:avLst/>
          </a:prstGeom>
          <a:noFill/>
          <a:ln>
            <a:noFill/>
          </a:ln>
        </p:spPr>
      </p:pic>
      <p:sp>
        <p:nvSpPr>
          <p:cNvPr id="113" name="Google Shape;113;p1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 to Ethereum</a:t>
            </a:r>
            <a:endParaRPr/>
          </a:p>
        </p:txBody>
      </p:sp>
      <p:sp>
        <p:nvSpPr>
          <p:cNvPr id="114" name="Google Shape;114;p1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Ethereum can be thought of as similar to bitcoin.</a:t>
            </a:r>
            <a:endParaRPr/>
          </a:p>
        </p:txBody>
      </p:sp>
      <p:pic>
        <p:nvPicPr>
          <p:cNvPr id="115" name="Google Shape;115;p17"/>
          <p:cNvPicPr preferRelativeResize="0"/>
          <p:nvPr/>
        </p:nvPicPr>
        <p:blipFill>
          <a:blip r:embed="rId4">
            <a:alphaModFix/>
          </a:blip>
          <a:stretch>
            <a:fillRect/>
          </a:stretch>
        </p:blipFill>
        <p:spPr>
          <a:xfrm>
            <a:off x="2032475" y="2571750"/>
            <a:ext cx="2052774" cy="2052774"/>
          </a:xfrm>
          <a:prstGeom prst="rect">
            <a:avLst/>
          </a:prstGeom>
          <a:noFill/>
          <a:ln>
            <a:noFill/>
          </a:ln>
        </p:spPr>
      </p:pic>
      <p:sp>
        <p:nvSpPr>
          <p:cNvPr id="116" name="Google Shape;116;p17"/>
          <p:cNvSpPr txBox="1"/>
          <p:nvPr/>
        </p:nvSpPr>
        <p:spPr>
          <a:xfrm>
            <a:off x="1800" y="4744775"/>
            <a:ext cx="9144000" cy="398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600" u="sng">
                <a:solidFill>
                  <a:schemeClr val="hlink"/>
                </a:solidFill>
                <a:hlinkClick r:id="rId5"/>
              </a:rPr>
              <a:t>https://pbs.twimg.com/profile_images/421692600446619648/dWAbC2wg.jpeg</a:t>
            </a:r>
            <a:endParaRPr sz="600"/>
          </a:p>
          <a:p>
            <a:pPr indent="0" lvl="0" marL="0" rtl="0" algn="r">
              <a:spcBef>
                <a:spcPts val="0"/>
              </a:spcBef>
              <a:spcAft>
                <a:spcPts val="0"/>
              </a:spcAft>
              <a:buNone/>
            </a:pPr>
            <a:r>
              <a:rPr lang="en" sz="600" u="sng">
                <a:solidFill>
                  <a:schemeClr val="hlink"/>
                </a:solidFill>
                <a:hlinkClick r:id="rId6"/>
              </a:rPr>
              <a:t>https://miro.medium.com/max/1139/0*WyOt131FrOiIBGA_</a:t>
            </a:r>
            <a:r>
              <a:rPr lang="en" sz="600"/>
              <a:t> </a:t>
            </a:r>
            <a:endParaRPr sz="6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6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III - </a:t>
            </a:r>
            <a:r>
              <a:rPr lang="en" sz="2550">
                <a:solidFill>
                  <a:srgbClr val="000000"/>
                </a:solidFill>
                <a:highlight>
                  <a:srgbClr val="FFFFFF"/>
                </a:highlight>
                <a:latin typeface="Arial"/>
                <a:ea typeface="Arial"/>
                <a:cs typeface="Arial"/>
                <a:sym typeface="Arial"/>
              </a:rPr>
              <a:t>Solidity Compiler</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413" name="Google Shape;413;p62"/>
          <p:cNvSpPr txBox="1"/>
          <p:nvPr>
            <p:ph idx="1" type="body"/>
          </p:nvPr>
        </p:nvSpPr>
        <p:spPr>
          <a:xfrm>
            <a:off x="239400" y="2120675"/>
            <a:ext cx="8904600" cy="23985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rPr lang="en" sz="1600">
                <a:solidFill>
                  <a:srgbClr val="000000"/>
                </a:solidFill>
                <a:highlight>
                  <a:srgbClr val="FFFFFF"/>
                </a:highlight>
                <a:latin typeface="Arial"/>
                <a:ea typeface="Arial"/>
                <a:cs typeface="Arial"/>
                <a:sym typeface="Arial"/>
              </a:rPr>
              <a:t>Solidity is a programming language used to write Smart Contracts. To run smart contracts on our system, we have to install Solidity Compiler. </a:t>
            </a:r>
            <a:br>
              <a:rPr lang="en" sz="1600">
                <a:solidFill>
                  <a:srgbClr val="000000"/>
                </a:solidFill>
                <a:highlight>
                  <a:srgbClr val="FFFFFF"/>
                </a:highlight>
                <a:latin typeface="Arial"/>
                <a:ea typeface="Arial"/>
                <a:cs typeface="Arial"/>
                <a:sym typeface="Arial"/>
              </a:rPr>
            </a:br>
            <a:r>
              <a:rPr lang="en" sz="1600">
                <a:solidFill>
                  <a:srgbClr val="000000"/>
                </a:solidFill>
                <a:highlight>
                  <a:srgbClr val="FFFFFF"/>
                </a:highlight>
                <a:latin typeface="Arial"/>
                <a:ea typeface="Arial"/>
                <a:cs typeface="Arial"/>
                <a:sym typeface="Arial"/>
              </a:rPr>
              <a:t>To install Solidity Compiler, run the following command in your terminal:</a:t>
            </a:r>
            <a:br>
              <a:rPr lang="en" sz="1600">
                <a:solidFill>
                  <a:srgbClr val="000000"/>
                </a:solidFill>
                <a:highlight>
                  <a:srgbClr val="FFFFFF"/>
                </a:highlight>
                <a:latin typeface="Arial"/>
                <a:ea typeface="Arial"/>
                <a:cs typeface="Arial"/>
                <a:sym typeface="Arial"/>
              </a:rPr>
            </a:br>
            <a:br>
              <a:rPr lang="en" sz="1600">
                <a:solidFill>
                  <a:srgbClr val="000000"/>
                </a:solidFill>
                <a:highlight>
                  <a:srgbClr val="FFFFFF"/>
                </a:highlight>
                <a:latin typeface="Arial"/>
                <a:ea typeface="Arial"/>
                <a:cs typeface="Arial"/>
                <a:sym typeface="Arial"/>
              </a:rPr>
            </a:br>
            <a:r>
              <a:rPr lang="en" sz="1600">
                <a:solidFill>
                  <a:srgbClr val="000000"/>
                </a:solidFill>
                <a:highlight>
                  <a:srgbClr val="FFFFFF"/>
                </a:highlight>
                <a:latin typeface="Arial"/>
                <a:ea typeface="Arial"/>
                <a:cs typeface="Arial"/>
                <a:sym typeface="Arial"/>
              </a:rPr>
              <a:t>sudo npm install -g solc</a:t>
            </a:r>
            <a:br>
              <a:rPr lang="en" sz="1600">
                <a:solidFill>
                  <a:srgbClr val="000000"/>
                </a:solidFill>
                <a:highlight>
                  <a:srgbClr val="FFFFFF"/>
                </a:highlight>
                <a:latin typeface="Arial"/>
                <a:ea typeface="Arial"/>
                <a:cs typeface="Arial"/>
                <a:sym typeface="Arial"/>
              </a:rPr>
            </a:br>
            <a:endParaRPr sz="1600">
              <a:solidFill>
                <a:srgbClr val="000000"/>
              </a:solidFill>
              <a:highlight>
                <a:srgbClr val="FFFFFF"/>
              </a:highlight>
              <a:latin typeface="Arial"/>
              <a:ea typeface="Arial"/>
              <a:cs typeface="Arial"/>
              <a:sym typeface="Arial"/>
            </a:endParaRPr>
          </a:p>
          <a:p>
            <a:pPr indent="0" lvl="0" marL="457200" rtl="0" algn="l">
              <a:spcBef>
                <a:spcPts val="0"/>
              </a:spcBef>
              <a:spcAft>
                <a:spcPts val="1600"/>
              </a:spcAft>
              <a:buNone/>
            </a:pPr>
            <a:r>
              <a:t/>
            </a:r>
            <a:endParaRPr i="1">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6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IV - </a:t>
            </a:r>
            <a:r>
              <a:rPr lang="en" sz="2550">
                <a:solidFill>
                  <a:srgbClr val="000000"/>
                </a:solidFill>
                <a:highlight>
                  <a:srgbClr val="FFFFFF"/>
                </a:highlight>
                <a:latin typeface="Arial"/>
                <a:ea typeface="Arial"/>
                <a:cs typeface="Arial"/>
                <a:sym typeface="Arial"/>
              </a:rPr>
              <a:t>References</a:t>
            </a:r>
            <a:endParaRPr sz="25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419" name="Google Shape;419;p63"/>
          <p:cNvSpPr txBox="1"/>
          <p:nvPr>
            <p:ph idx="1" type="body"/>
          </p:nvPr>
        </p:nvSpPr>
        <p:spPr>
          <a:xfrm>
            <a:off x="239400" y="2120675"/>
            <a:ext cx="8904600" cy="2398500"/>
          </a:xfrm>
          <a:prstGeom prst="rect">
            <a:avLst/>
          </a:prstGeom>
        </p:spPr>
        <p:txBody>
          <a:bodyPr anchorCtr="0" anchor="t" bIns="91425" lIns="91425" spcFirstLastPara="1" rIns="91425" wrap="square" tIns="91425">
            <a:noAutofit/>
          </a:bodyPr>
          <a:lstStyle/>
          <a:p>
            <a:pPr indent="0" lvl="0" marL="0" rtl="0" algn="l">
              <a:lnSpc>
                <a:spcPct val="118000"/>
              </a:lnSpc>
              <a:spcBef>
                <a:spcPts val="2900"/>
              </a:spcBef>
              <a:spcAft>
                <a:spcPts val="0"/>
              </a:spcAft>
              <a:buNone/>
            </a:pPr>
            <a:r>
              <a:rPr lang="en" sz="1600">
                <a:solidFill>
                  <a:srgbClr val="000000"/>
                </a:solidFill>
                <a:highlight>
                  <a:srgbClr val="FFFFFF"/>
                </a:highlight>
                <a:latin typeface="Arial"/>
                <a:ea typeface="Arial"/>
                <a:cs typeface="Arial"/>
                <a:sym typeface="Arial"/>
              </a:rPr>
              <a:t>[1] </a:t>
            </a:r>
            <a:r>
              <a:rPr lang="en" sz="1600" u="sng">
                <a:solidFill>
                  <a:schemeClr val="hlink"/>
                </a:solidFill>
                <a:highlight>
                  <a:srgbClr val="FFFFFF"/>
                </a:highlight>
                <a:latin typeface="Arial"/>
                <a:ea typeface="Arial"/>
                <a:cs typeface="Arial"/>
                <a:sym typeface="Arial"/>
                <a:hlinkClick r:id="rId3"/>
              </a:rPr>
              <a:t>https://github.com/ethereum/go-ethereum/wiki/Private-network</a:t>
            </a:r>
            <a:br>
              <a:rPr lang="en" sz="1600">
                <a:solidFill>
                  <a:srgbClr val="000000"/>
                </a:solidFill>
                <a:highlight>
                  <a:srgbClr val="FFFFFF"/>
                </a:highlight>
                <a:latin typeface="Arial"/>
                <a:ea typeface="Arial"/>
                <a:cs typeface="Arial"/>
                <a:sym typeface="Arial"/>
              </a:rPr>
            </a:br>
            <a:r>
              <a:rPr lang="en" sz="1600">
                <a:solidFill>
                  <a:srgbClr val="000000"/>
                </a:solidFill>
                <a:highlight>
                  <a:srgbClr val="FFFFFF"/>
                </a:highlight>
                <a:latin typeface="Arial"/>
                <a:ea typeface="Arial"/>
                <a:cs typeface="Arial"/>
                <a:sym typeface="Arial"/>
              </a:rPr>
              <a:t>[2] </a:t>
            </a:r>
            <a:r>
              <a:rPr lang="en" sz="1600" u="sng">
                <a:solidFill>
                  <a:schemeClr val="hlink"/>
                </a:solidFill>
                <a:latin typeface="Arial"/>
                <a:ea typeface="Arial"/>
                <a:cs typeface="Arial"/>
                <a:sym typeface="Arial"/>
                <a:hlinkClick r:id="rId4"/>
              </a:rPr>
              <a:t>https://solidity.readthedocs.io/en/v0.4.24/introduction-to-smart-contracts.html</a:t>
            </a:r>
            <a:br>
              <a:rPr lang="en" sz="1600">
                <a:solidFill>
                  <a:srgbClr val="000000"/>
                </a:solidFill>
                <a:highlight>
                  <a:srgbClr val="FFFFFF"/>
                </a:highlight>
                <a:latin typeface="Arial"/>
                <a:ea typeface="Arial"/>
                <a:cs typeface="Arial"/>
                <a:sym typeface="Arial"/>
              </a:rPr>
            </a:br>
            <a:r>
              <a:rPr lang="en" sz="1600">
                <a:solidFill>
                  <a:srgbClr val="000000"/>
                </a:solidFill>
                <a:highlight>
                  <a:srgbClr val="FFFFFF"/>
                </a:highlight>
                <a:latin typeface="Arial"/>
                <a:ea typeface="Arial"/>
                <a:cs typeface="Arial"/>
                <a:sym typeface="Arial"/>
              </a:rPr>
              <a:t>[3] </a:t>
            </a:r>
            <a:r>
              <a:rPr lang="en" sz="1600" u="sng">
                <a:solidFill>
                  <a:schemeClr val="hlink"/>
                </a:solidFill>
                <a:latin typeface="Arial"/>
                <a:ea typeface="Arial"/>
                <a:cs typeface="Arial"/>
                <a:sym typeface="Arial"/>
                <a:hlinkClick r:id="rId5"/>
              </a:rPr>
              <a:t>https://www.trufflesuite.com/docs/truffle/getting-started/interacting-with-your-contracts</a:t>
            </a:r>
            <a:br>
              <a:rPr lang="en" sz="1600">
                <a:solidFill>
                  <a:srgbClr val="000000"/>
                </a:solidFill>
                <a:highlight>
                  <a:srgbClr val="FFFFFF"/>
                </a:highlight>
                <a:latin typeface="Arial"/>
                <a:ea typeface="Arial"/>
                <a:cs typeface="Arial"/>
                <a:sym typeface="Arial"/>
              </a:rPr>
            </a:br>
            <a:r>
              <a:rPr lang="en" sz="1600">
                <a:solidFill>
                  <a:srgbClr val="000000"/>
                </a:solidFill>
                <a:highlight>
                  <a:srgbClr val="FFFFFF"/>
                </a:highlight>
                <a:latin typeface="Arial"/>
                <a:ea typeface="Arial"/>
                <a:cs typeface="Arial"/>
                <a:sym typeface="Arial"/>
              </a:rPr>
              <a:t>[4] </a:t>
            </a:r>
            <a:r>
              <a:rPr lang="en" sz="1600" u="sng">
                <a:solidFill>
                  <a:schemeClr val="hlink"/>
                </a:solidFill>
                <a:latin typeface="Arial"/>
                <a:ea typeface="Arial"/>
                <a:cs typeface="Arial"/>
                <a:sym typeface="Arial"/>
                <a:hlinkClick r:id="rId6"/>
              </a:rPr>
              <a:t>https://solidity.readthedocs.io/en/v0.5.3/installing-solidity.html</a:t>
            </a:r>
            <a:endParaRPr sz="1600">
              <a:solidFill>
                <a:srgbClr val="000000"/>
              </a:solidFill>
              <a:highlight>
                <a:srgbClr val="FFFFFF"/>
              </a:highlight>
              <a:latin typeface="Arial"/>
              <a:ea typeface="Arial"/>
              <a:cs typeface="Arial"/>
              <a:sym typeface="Arial"/>
            </a:endParaRPr>
          </a:p>
          <a:p>
            <a:pPr indent="0" lvl="0" marL="457200" rtl="0" algn="l">
              <a:spcBef>
                <a:spcPts val="0"/>
              </a:spcBef>
              <a:spcAft>
                <a:spcPts val="1600"/>
              </a:spcAft>
              <a:buNone/>
            </a:pPr>
            <a:r>
              <a:t/>
            </a:r>
            <a:endParaRPr i="1">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Differences between Proof of Work and Stake</a:t>
            </a:r>
            <a:endParaRPr/>
          </a:p>
        </p:txBody>
      </p:sp>
      <p:pic>
        <p:nvPicPr>
          <p:cNvPr id="122" name="Google Shape;122;p18"/>
          <p:cNvPicPr preferRelativeResize="0"/>
          <p:nvPr/>
        </p:nvPicPr>
        <p:blipFill>
          <a:blip r:embed="rId3">
            <a:alphaModFix/>
          </a:blip>
          <a:stretch>
            <a:fillRect/>
          </a:stretch>
        </p:blipFill>
        <p:spPr>
          <a:xfrm>
            <a:off x="4700850" y="0"/>
            <a:ext cx="4372750" cy="4810025"/>
          </a:xfrm>
          <a:prstGeom prst="rect">
            <a:avLst/>
          </a:prstGeom>
          <a:noFill/>
          <a:ln>
            <a:noFill/>
          </a:ln>
        </p:spPr>
      </p:pic>
      <p:sp>
        <p:nvSpPr>
          <p:cNvPr id="123" name="Google Shape;123;p18"/>
          <p:cNvSpPr txBox="1"/>
          <p:nvPr/>
        </p:nvSpPr>
        <p:spPr>
          <a:xfrm>
            <a:off x="1800" y="4744775"/>
            <a:ext cx="9144000" cy="398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600" u="sng">
                <a:solidFill>
                  <a:schemeClr val="hlink"/>
                </a:solidFill>
                <a:hlinkClick r:id="rId4"/>
              </a:rPr>
              <a:t>https://hackernoon.com/hn-images/1*UTvlKIjMW7DK-ztV5VL2fQ.png</a:t>
            </a:r>
            <a:r>
              <a:rPr lang="en" sz="600"/>
              <a:t> </a:t>
            </a:r>
            <a:endParaRPr sz="600"/>
          </a:p>
          <a:p>
            <a:pPr indent="0" lvl="0" marL="0" rtl="0" algn="r">
              <a:spcBef>
                <a:spcPts val="0"/>
              </a:spcBef>
              <a:spcAft>
                <a:spcPts val="0"/>
              </a:spcAft>
              <a:buNone/>
            </a:pPr>
            <a:r>
              <a:t/>
            </a:r>
            <a:endParaRPr sz="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Types of Ethereum</a:t>
            </a:r>
            <a:endParaRPr/>
          </a:p>
        </p:txBody>
      </p:sp>
      <p:sp>
        <p:nvSpPr>
          <p:cNvPr id="129" name="Google Shape;129;p1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Private Ethereum has authorized nodes joining the network as opposed to arbitrary nodes.</a:t>
            </a:r>
            <a:endParaRPr/>
          </a:p>
          <a:p>
            <a:pPr indent="0" lvl="0" marL="0" rtl="0" algn="l">
              <a:spcBef>
                <a:spcPts val="1600"/>
              </a:spcBef>
              <a:spcAft>
                <a:spcPts val="0"/>
              </a:spcAft>
              <a:buNone/>
            </a:pPr>
            <a:r>
              <a:rPr lang="en"/>
              <a:t>Private Ethereum currency is not equal to the cryptocurrency in public ethereum.</a:t>
            </a:r>
            <a:endParaRPr/>
          </a:p>
          <a:p>
            <a:pPr indent="0" lvl="0" marL="0" rtl="0" algn="l">
              <a:spcBef>
                <a:spcPts val="1600"/>
              </a:spcBef>
              <a:spcAft>
                <a:spcPts val="1600"/>
              </a:spcAft>
              <a:buNone/>
            </a:pPr>
            <a:r>
              <a:rPr lang="en"/>
              <a:t>Private Ethereum is more secure but cannot as easily trust the primitives of Proof of Stake as it has fewer nodes.</a:t>
            </a:r>
            <a:endParaRPr/>
          </a:p>
        </p:txBody>
      </p:sp>
      <p:sp>
        <p:nvSpPr>
          <p:cNvPr id="130" name="Google Shape;130;p1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Private vs public Ethereum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Uses of Ethereum</a:t>
            </a:r>
            <a:endParaRPr/>
          </a:p>
        </p:txBody>
      </p:sp>
      <p:sp>
        <p:nvSpPr>
          <p:cNvPr id="136" name="Google Shape;136;p20"/>
          <p:cNvSpPr txBox="1"/>
          <p:nvPr>
            <p:ph idx="1" type="body"/>
          </p:nvPr>
        </p:nvSpPr>
        <p:spPr>
          <a:xfrm>
            <a:off x="729450" y="2078875"/>
            <a:ext cx="38424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Public</a:t>
            </a:r>
            <a:endParaRPr/>
          </a:p>
          <a:p>
            <a:pPr indent="-311150" lvl="0" marL="457200" rtl="0" algn="l">
              <a:spcBef>
                <a:spcPts val="1600"/>
              </a:spcBef>
              <a:spcAft>
                <a:spcPts val="0"/>
              </a:spcAft>
              <a:buSzPts val="1300"/>
              <a:buChar char="●"/>
            </a:pPr>
            <a:r>
              <a:rPr lang="en"/>
              <a:t>Cryptocurrency</a:t>
            </a:r>
            <a:endParaRPr/>
          </a:p>
          <a:p>
            <a:pPr indent="-311150" lvl="0" marL="457200" rtl="0" algn="l">
              <a:spcBef>
                <a:spcPts val="0"/>
              </a:spcBef>
              <a:spcAft>
                <a:spcPts val="0"/>
              </a:spcAft>
              <a:buSzPts val="1300"/>
              <a:buChar char="●"/>
            </a:pPr>
            <a:r>
              <a:rPr lang="en"/>
              <a:t>Basis for public record</a:t>
            </a:r>
            <a:endParaRPr/>
          </a:p>
          <a:p>
            <a:pPr indent="-311150" lvl="0" marL="457200" rtl="0" algn="l">
              <a:spcBef>
                <a:spcPts val="0"/>
              </a:spcBef>
              <a:spcAft>
                <a:spcPts val="0"/>
              </a:spcAft>
              <a:buSzPts val="1300"/>
              <a:buChar char="●"/>
            </a:pPr>
            <a:r>
              <a:rPr lang="en"/>
              <a:t>Others?</a:t>
            </a:r>
            <a:endParaRPr/>
          </a:p>
          <a:p>
            <a:pPr indent="0" lvl="0" marL="0" rtl="0" algn="l">
              <a:spcBef>
                <a:spcPts val="1600"/>
              </a:spcBef>
              <a:spcAft>
                <a:spcPts val="1600"/>
              </a:spcAft>
              <a:buNone/>
            </a:pPr>
            <a:r>
              <a:t/>
            </a:r>
            <a:endParaRPr/>
          </a:p>
        </p:txBody>
      </p:sp>
      <p:sp>
        <p:nvSpPr>
          <p:cNvPr id="137" name="Google Shape;137;p20"/>
          <p:cNvSpPr txBox="1"/>
          <p:nvPr>
            <p:ph idx="1" type="body"/>
          </p:nvPr>
        </p:nvSpPr>
        <p:spPr>
          <a:xfrm>
            <a:off x="4572000" y="2078875"/>
            <a:ext cx="38424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Private</a:t>
            </a:r>
            <a:endParaRPr/>
          </a:p>
          <a:p>
            <a:pPr indent="-311150" lvl="0" marL="457200" rtl="0" algn="l">
              <a:spcBef>
                <a:spcPts val="1600"/>
              </a:spcBef>
              <a:spcAft>
                <a:spcPts val="0"/>
              </a:spcAft>
              <a:buSzPts val="1300"/>
              <a:buChar char="●"/>
            </a:pPr>
            <a:r>
              <a:rPr lang="en"/>
              <a:t>Organizational database</a:t>
            </a:r>
            <a:endParaRPr/>
          </a:p>
          <a:p>
            <a:pPr indent="-311150" lvl="0" marL="457200" rtl="0" algn="l">
              <a:spcBef>
                <a:spcPts val="0"/>
              </a:spcBef>
              <a:spcAft>
                <a:spcPts val="0"/>
              </a:spcAft>
              <a:buSzPts val="1300"/>
              <a:buChar char="●"/>
            </a:pPr>
            <a:r>
              <a:rPr lang="en"/>
              <a:t>Personal smart contracts</a:t>
            </a:r>
            <a:endParaRPr/>
          </a:p>
          <a:p>
            <a:pPr indent="-311150" lvl="0" marL="457200" rtl="0" algn="l">
              <a:spcBef>
                <a:spcPts val="0"/>
              </a:spcBef>
              <a:spcAft>
                <a:spcPts val="0"/>
              </a:spcAft>
              <a:buSzPts val="1300"/>
              <a:buChar char="●"/>
            </a:pPr>
            <a:r>
              <a:rPr lang="en"/>
              <a:t>Others?</a:t>
            </a:r>
            <a:endParaRPr/>
          </a:p>
          <a:p>
            <a:pPr indent="0" lvl="0" marL="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Smart Contracts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