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583" r:id="rId3"/>
    <p:sldId id="582" r:id="rId4"/>
    <p:sldId id="623" r:id="rId5"/>
    <p:sldId id="584" r:id="rId6"/>
    <p:sldId id="585" r:id="rId7"/>
    <p:sldId id="587" r:id="rId8"/>
    <p:sldId id="593" r:id="rId9"/>
    <p:sldId id="594" r:id="rId10"/>
    <p:sldId id="595" r:id="rId11"/>
    <p:sldId id="596" r:id="rId12"/>
    <p:sldId id="597" r:id="rId13"/>
    <p:sldId id="598" r:id="rId14"/>
    <p:sldId id="599" r:id="rId15"/>
    <p:sldId id="600" r:id="rId16"/>
    <p:sldId id="601" r:id="rId17"/>
    <p:sldId id="602" r:id="rId18"/>
    <p:sldId id="603" r:id="rId19"/>
    <p:sldId id="604" r:id="rId20"/>
    <p:sldId id="605" r:id="rId21"/>
    <p:sldId id="606" r:id="rId22"/>
    <p:sldId id="607" r:id="rId23"/>
    <p:sldId id="608" r:id="rId24"/>
    <p:sldId id="609" r:id="rId25"/>
    <p:sldId id="61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/>
    <p:restoredTop sz="94456"/>
  </p:normalViewPr>
  <p:slideViewPr>
    <p:cSldViewPr>
      <p:cViewPr varScale="1">
        <p:scale>
          <a:sx n="77" d="100"/>
          <a:sy n="77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altLang="zh-CN" sz="4000" i="1">
                <a:solidFill>
                  <a:schemeClr val="tx1"/>
                </a:solidFill>
              </a:rPr>
              <a:t>9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vs.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we have been concerned with ensuring </a:t>
            </a:r>
            <a:r>
              <a:rPr lang="en-US" i="1" dirty="0" smtClean="0"/>
              <a:t>secrecy</a:t>
            </a:r>
            <a:r>
              <a:rPr lang="en-US" dirty="0" smtClean="0"/>
              <a:t> of communication</a:t>
            </a:r>
          </a:p>
          <a:p>
            <a:endParaRPr lang="en-US" dirty="0"/>
          </a:p>
          <a:p>
            <a:r>
              <a:rPr lang="en-US" dirty="0" smtClean="0"/>
              <a:t>What about </a:t>
            </a:r>
            <a:r>
              <a:rPr lang="en-US" i="1" dirty="0" smtClean="0"/>
              <a:t>integrity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I.e., ensuring that a received message originated from the intended party, and was not modified</a:t>
            </a:r>
          </a:p>
          <a:p>
            <a:pPr lvl="2"/>
            <a:r>
              <a:rPr lang="en-US" dirty="0" smtClean="0"/>
              <a:t>Even if an attacker controls the channel!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 error-correction techniques not enough!</a:t>
            </a:r>
          </a:p>
          <a:p>
            <a:pPr lvl="2"/>
            <a:r>
              <a:rPr lang="en-US" dirty="0" smtClean="0"/>
              <a:t>The right tool is a </a:t>
            </a:r>
            <a:r>
              <a:rPr lang="en-US" i="1" dirty="0" smtClean="0"/>
              <a:t>message authentication code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522" y="4124980"/>
            <a:ext cx="1893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t</a:t>
            </a:r>
            <a:r>
              <a:rPr lang="en-US" sz="2800" dirty="0" smtClean="0"/>
              <a:t> = Mac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3025" y="2895600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2110" y="4201180"/>
            <a:ext cx="253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(m’, t’) = 1?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11782" y="2882683"/>
            <a:ext cx="92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’, t’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426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67000" y="347213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114800" y="2880380"/>
            <a:ext cx="864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453" y="4201180"/>
            <a:ext cx="471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pic>
        <p:nvPicPr>
          <p:cNvPr id="1028" name="Picture 4" descr="https://openclipart.org/image/300px/svg_to_png/170059/b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5855"/>
            <a:ext cx="1935490" cy="19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8262428" y="337310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4380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1043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1582" y="2977334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, 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9714" y="6029980"/>
            <a:ext cx="2211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(m, t)=1?</a:t>
            </a:r>
            <a:endParaRPr lang="en-US" sz="2800" dirty="0"/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877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914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6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372380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dirty="0" smtClean="0"/>
              <a:t>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503" y="2977334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cookie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7872" y="6029980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cookie</a:t>
            </a:r>
            <a:endParaRPr lang="en-US" sz="2800" dirty="0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3886200" y="3886200"/>
            <a:ext cx="16573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dirty="0" smtClean="0"/>
              <a:t>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1143000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265" y="297733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4253589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4572000" y="838200"/>
            <a:ext cx="2419350" cy="1295400"/>
          </a:xfrm>
          <a:prstGeom prst="wedgeEllipseCallout">
            <a:avLst>
              <a:gd name="adj1" fmla="val -36628"/>
              <a:gd name="adj2" fmla="val 7830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…price=10…</a:t>
            </a:r>
            <a:endParaRPr lang="en-US" sz="2400" dirty="0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66228" y="4948848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66228" y="198120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12695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vs.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Secrecy and integrity are </a:t>
            </a:r>
            <a:r>
              <a:rPr lang="en-US" i="1" dirty="0" smtClean="0"/>
              <a:t>orthogonal</a:t>
            </a:r>
            <a:r>
              <a:rPr lang="en-US" dirty="0" smtClean="0"/>
              <a:t> concerns</a:t>
            </a:r>
          </a:p>
          <a:p>
            <a:pPr lvl="1"/>
            <a:r>
              <a:rPr lang="en-US" dirty="0" smtClean="0"/>
              <a:t>Possible to have either one without the other</a:t>
            </a:r>
          </a:p>
          <a:p>
            <a:pPr lvl="1"/>
            <a:r>
              <a:rPr lang="en-US" dirty="0" smtClean="0"/>
              <a:t>Sometimes you might want one without the other</a:t>
            </a:r>
          </a:p>
          <a:p>
            <a:pPr lvl="1"/>
            <a:r>
              <a:rPr lang="en-US" dirty="0" smtClean="0"/>
              <a:t>Most often, both are needed</a:t>
            </a:r>
          </a:p>
          <a:p>
            <a:pPr lvl="1"/>
            <a:endParaRPr lang="en-US" dirty="0"/>
          </a:p>
          <a:p>
            <a:r>
              <a:rPr lang="en-US" dirty="0" smtClean="0"/>
              <a:t>Encryption does not (in general) provide </a:t>
            </a:r>
            <a:r>
              <a:rPr lang="en-US" i="1" dirty="0" smtClean="0"/>
              <a:t>any</a:t>
            </a:r>
            <a:r>
              <a:rPr lang="en-US" dirty="0" smtClean="0"/>
              <a:t> integrity</a:t>
            </a:r>
          </a:p>
          <a:p>
            <a:pPr lvl="1"/>
            <a:r>
              <a:rPr lang="en-US" dirty="0" smtClean="0"/>
              <a:t>Integrity is even stronger than non-malleability</a:t>
            </a:r>
          </a:p>
          <a:p>
            <a:pPr lvl="1"/>
            <a:r>
              <a:rPr lang="en-US" dirty="0" smtClean="0"/>
              <a:t>None of the schemes we have seen so far provide any integrity</a:t>
            </a:r>
          </a:p>
        </p:txBody>
      </p:sp>
    </p:spTree>
    <p:extLst>
      <p:ext uri="{BB962C8B-B14F-4D97-AF65-F5344CB8AC3E}">
        <p14:creationId xmlns:p14="http://schemas.microsoft.com/office/powerpoint/2010/main" val="33407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authentication code (MAC)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 smtClean="0"/>
              <a:t>message authentication code</a:t>
            </a:r>
            <a:r>
              <a:rPr lang="en-US" dirty="0" smtClean="0"/>
              <a:t> </a:t>
            </a:r>
            <a:r>
              <a:rPr lang="en-US" dirty="0"/>
              <a:t>is 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smtClean="0"/>
              <a:t>Mac, </a:t>
            </a:r>
            <a:r>
              <a:rPr lang="en-US" dirty="0" err="1" smtClean="0"/>
              <a:t>Vrfy</a:t>
            </a:r>
            <a:r>
              <a:rPr lang="en-US" dirty="0" smtClean="0"/>
              <a:t>): </a:t>
            </a:r>
            <a:endParaRPr lang="en-US" dirty="0"/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k. (Assume |k|≥n.)</a:t>
            </a:r>
            <a:endParaRPr lang="en-US" dirty="0"/>
          </a:p>
          <a:p>
            <a:pPr lvl="1"/>
            <a:r>
              <a:rPr lang="en-US" dirty="0" smtClean="0"/>
              <a:t>Mac: </a:t>
            </a:r>
            <a:r>
              <a:rPr lang="en-US" dirty="0"/>
              <a:t>takes </a:t>
            </a:r>
            <a:r>
              <a:rPr lang="en-US" dirty="0" smtClean="0"/>
              <a:t>as input key </a:t>
            </a:r>
            <a:r>
              <a:rPr lang="en-US" dirty="0"/>
              <a:t>k and </a:t>
            </a:r>
            <a:r>
              <a:rPr lang="en-US" dirty="0" smtClean="0"/>
              <a:t>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;</a:t>
            </a:r>
            <a:r>
              <a:rPr lang="en-US" dirty="0" smtClean="0"/>
              <a:t> </a:t>
            </a:r>
            <a:r>
              <a:rPr lang="en-US" dirty="0"/>
              <a:t>outputs </a:t>
            </a:r>
            <a:r>
              <a:rPr lang="en-US" dirty="0" smtClean="0"/>
              <a:t>tag 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:=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Vrfy</a:t>
            </a:r>
            <a:r>
              <a:rPr lang="en-US" dirty="0" smtClean="0"/>
              <a:t>: </a:t>
            </a:r>
            <a:r>
              <a:rPr lang="en-US" dirty="0"/>
              <a:t>takes key </a:t>
            </a:r>
            <a:r>
              <a:rPr lang="en-US" dirty="0" smtClean="0"/>
              <a:t>k, message m, </a:t>
            </a:r>
            <a:r>
              <a:rPr lang="en-US" dirty="0"/>
              <a:t>and </a:t>
            </a:r>
            <a:r>
              <a:rPr lang="en-US" dirty="0" smtClean="0"/>
              <a:t>tag t </a:t>
            </a:r>
            <a:r>
              <a:rPr lang="en-US" dirty="0"/>
              <a:t>as input; outputs </a:t>
            </a:r>
            <a:r>
              <a:rPr lang="en-US" dirty="0" smtClean="0"/>
              <a:t>1 (“accept”) or 0 (“reject”)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029200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 smtClean="0">
                <a:sym typeface="Symbol"/>
              </a:rPr>
              <a:t> and all k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Vrfy</a:t>
            </a:r>
            <a:r>
              <a:rPr lang="en-US" sz="2800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(m, Mac</a:t>
            </a:r>
            <a:r>
              <a:rPr lang="en-US" sz="2800" baseline="-25000" dirty="0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(m)) = 1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355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one standard definition</a:t>
            </a:r>
          </a:p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“Adaptive chosen-message attack”</a:t>
            </a:r>
          </a:p>
          <a:p>
            <a:pPr lvl="1"/>
            <a:r>
              <a:rPr lang="en-US" dirty="0" smtClean="0"/>
              <a:t>Assume the attacker can induce the sender to authenticate </a:t>
            </a:r>
            <a:r>
              <a:rPr lang="en-US" i="1" dirty="0" smtClean="0"/>
              <a:t>messages of the attacker’s choice</a:t>
            </a:r>
            <a:endParaRPr lang="en-US" dirty="0" smtClean="0"/>
          </a:p>
          <a:p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“Existential </a:t>
            </a:r>
            <a:r>
              <a:rPr lang="en-US" dirty="0" err="1" smtClean="0"/>
              <a:t>unforgeability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Attacker should be unable to forge a valid tag on </a:t>
            </a:r>
            <a:r>
              <a:rPr lang="en-US" i="1" dirty="0" smtClean="0"/>
              <a:t>any</a:t>
            </a:r>
            <a:r>
              <a:rPr lang="en-US" dirty="0" smtClean="0"/>
              <a:t> message not previously authenticated by the sender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7" y="1905000"/>
            <a:ext cx="1295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329113"/>
            <a:ext cx="1119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7850" y="229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123112" y="5392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935287" y="25193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75412" y="5715000"/>
            <a:ext cx="1956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Vrfy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’, t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’) ??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992687" y="4895850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1987" y="20574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1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1</a:t>
            </a:r>
            <a:endParaRPr lang="en-US" altLang="en-US" dirty="0">
              <a:latin typeface="+mn-lt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230812" y="451485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m’, t’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14400" y="3124200"/>
            <a:ext cx="19335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  <a:br>
              <a:rPr lang="en-US" altLang="en-US" dirty="0">
                <a:solidFill>
                  <a:schemeClr val="tx1"/>
                </a:solidFill>
                <a:latin typeface="+mn-lt"/>
              </a:rPr>
            </a:br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r>
              <a:rPr lang="en-US" altLang="en-US" dirty="0" err="1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 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935287" y="32051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201987" y="27432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2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2</a:t>
            </a:r>
            <a:endParaRPr lang="en-US" altLang="en-US" dirty="0">
              <a:latin typeface="+mn-lt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935287" y="41957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268662" y="3733800"/>
            <a:ext cx="77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i</a:t>
            </a:r>
            <a:r>
              <a:rPr lang="en-US" altLang="en-US" i="1" dirty="0">
                <a:latin typeface="+mn-lt"/>
              </a:rPr>
              <a:t>,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t</a:t>
            </a:r>
            <a:r>
              <a:rPr lang="en-US" altLang="en-US" baseline="-25000" dirty="0" err="1">
                <a:latin typeface="+mn-lt"/>
              </a:rPr>
              <a:t>i</a:t>
            </a:r>
            <a:endParaRPr lang="en-US" altLang="en-US" dirty="0">
              <a:latin typeface="+mn-lt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 rot="-5400000">
            <a:off x="3300412" y="3413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2527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A, </a:t>
            </a:r>
            <a:r>
              <a:rPr lang="en-US" dirty="0" smtClean="0">
                <a:sym typeface="Symbol"/>
              </a:rPr>
              <a:t></a:t>
            </a:r>
          </a:p>
          <a:p>
            <a:r>
              <a:rPr lang="en-US" dirty="0" smtClean="0">
                <a:sym typeface="Symbol"/>
              </a:rPr>
              <a:t>Define randomized experiment 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interacts with an oracle Mac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 ; let M be the set of messages submitted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(m, 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, and the experiment evaluates to 1, if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(m, t)=1 and </a:t>
            </a:r>
            <a:r>
              <a:rPr lang="en-US" dirty="0" err="1" smtClean="0">
                <a:sym typeface="Symbol"/>
              </a:rPr>
              <a:t>m</a:t>
            </a:r>
            <a:r>
              <a:rPr lang="en-US" altLang="en-US" dirty="0" err="1" smtClean="0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Padding-oracle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definition of CCA-security, the attacker can obtain the decryption of any </a:t>
            </a:r>
            <a:r>
              <a:rPr lang="en-US" dirty="0" err="1" smtClean="0"/>
              <a:t>ciphertext</a:t>
            </a:r>
            <a:r>
              <a:rPr lang="en-US" dirty="0" smtClean="0"/>
              <a:t> of its choice (besides the challenge </a:t>
            </a:r>
            <a:r>
              <a:rPr lang="en-US" dirty="0" err="1" smtClean="0"/>
              <a:t>ciphertext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this realistic?</a:t>
            </a:r>
          </a:p>
          <a:p>
            <a:pPr lvl="1"/>
            <a:endParaRPr lang="en-US" dirty="0"/>
          </a:p>
          <a:p>
            <a:r>
              <a:rPr lang="en-US" dirty="0" smtClean="0"/>
              <a:t>We show a scenario where:</a:t>
            </a:r>
          </a:p>
          <a:p>
            <a:pPr lvl="1"/>
            <a:r>
              <a:rPr lang="en-US" i="1" dirty="0" smtClean="0"/>
              <a:t>One bit</a:t>
            </a:r>
            <a:r>
              <a:rPr lang="en-US" dirty="0" smtClean="0"/>
              <a:t> about decrypted </a:t>
            </a:r>
            <a:r>
              <a:rPr lang="en-US" dirty="0" err="1" smtClean="0"/>
              <a:t>ciphertexts</a:t>
            </a:r>
            <a:r>
              <a:rPr lang="en-US" dirty="0" smtClean="0"/>
              <a:t> is leaked</a:t>
            </a:r>
          </a:p>
          <a:p>
            <a:pPr lvl="1"/>
            <a:r>
              <a:rPr lang="en-US" dirty="0" smtClean="0"/>
              <a:t>This can be exploited to learn the entire plaintext</a:t>
            </a:r>
          </a:p>
          <a:p>
            <a:pPr lvl="1"/>
            <a:r>
              <a:rPr lang="en-US" dirty="0"/>
              <a:t>The scenario occurs in the real world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2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for 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9008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definition too strong?</a:t>
            </a:r>
          </a:p>
          <a:p>
            <a:pPr lvl="1"/>
            <a:r>
              <a:rPr lang="en-US" dirty="0" smtClean="0"/>
              <a:t>We don’t want to make any assumptions about what the sender might authenticate</a:t>
            </a:r>
          </a:p>
          <a:p>
            <a:pPr lvl="1"/>
            <a:r>
              <a:rPr lang="en-US" dirty="0" smtClean="0"/>
              <a:t>We don’t want to make any assumptions about what forgeries are “meaningful”</a:t>
            </a:r>
          </a:p>
          <a:p>
            <a:pPr lvl="1"/>
            <a:endParaRPr lang="en-US" dirty="0"/>
          </a:p>
          <a:p>
            <a:r>
              <a:rPr lang="en-US" dirty="0" smtClean="0"/>
              <a:t>A MAC satisfying this definition can be used anywhere integrity is needed</a:t>
            </a:r>
          </a:p>
        </p:txBody>
      </p:sp>
    </p:spTree>
    <p:extLst>
      <p:ext uri="{BB962C8B-B14F-4D97-AF65-F5344CB8AC3E}">
        <p14:creationId xmlns:p14="http://schemas.microsoft.com/office/powerpoint/2010/main" val="38453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 that </a:t>
            </a:r>
            <a:r>
              <a:rPr lang="en-US" i="1" dirty="0" smtClean="0"/>
              <a:t>replay attacks </a:t>
            </a:r>
            <a:r>
              <a:rPr lang="en-US" dirty="0" smtClean="0"/>
              <a:t>are not prevented</a:t>
            </a:r>
          </a:p>
          <a:p>
            <a:pPr lvl="1"/>
            <a:r>
              <a:rPr lang="en-US" dirty="0" smtClean="0"/>
              <a:t>No stateless mechanism can prevent them</a:t>
            </a:r>
          </a:p>
          <a:p>
            <a:endParaRPr lang="en-US" dirty="0" smtClean="0"/>
          </a:p>
          <a:p>
            <a:r>
              <a:rPr lang="en-US" dirty="0" smtClean="0"/>
              <a:t>Replay attacks are often a significant real-world concern</a:t>
            </a:r>
          </a:p>
          <a:p>
            <a:endParaRPr lang="en-US" dirty="0"/>
          </a:p>
          <a:p>
            <a:r>
              <a:rPr lang="en-US" dirty="0" smtClean="0"/>
              <a:t>Need to protect against replay attacks at a higher level</a:t>
            </a:r>
          </a:p>
          <a:p>
            <a:pPr lvl="1"/>
            <a:r>
              <a:rPr lang="en-US" dirty="0" smtClean="0"/>
              <a:t>Decision about what to do with a replayed message is application-dependent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A fixed-length MAC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keyed function Mac such that:</a:t>
            </a:r>
          </a:p>
          <a:p>
            <a:pPr lvl="1"/>
            <a:r>
              <a:rPr lang="en-US" dirty="0" smtClean="0"/>
              <a:t>Given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),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), …,</a:t>
            </a:r>
          </a:p>
          <a:p>
            <a:pPr lvl="1"/>
            <a:r>
              <a:rPr lang="en-US" dirty="0" smtClean="0"/>
              <a:t>…it is infeasible to predict the value Mac</a:t>
            </a:r>
            <a:r>
              <a:rPr lang="en-US" baseline="-25000" dirty="0" smtClean="0"/>
              <a:t>k</a:t>
            </a:r>
            <a:r>
              <a:rPr lang="en-US" dirty="0" smtClean="0"/>
              <a:t>(m) for any </a:t>
            </a:r>
            <a:r>
              <a:rPr lang="en-US" dirty="0">
                <a:sym typeface="Symbol"/>
              </a:rPr>
              <a:t>m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{m</a:t>
            </a:r>
            <a:r>
              <a:rPr lang="en-US" altLang="en-US" baseline="-25000" dirty="0" smtClean="0">
                <a:cs typeface="Arial" charset="0"/>
                <a:sym typeface="Symbol" pitchFamily="18" charset="2"/>
              </a:rPr>
              <a:t>1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, …, }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Let Mac be a pseudorandom function!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3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F be a length-preserving pseudorandom function (aka block cipher)</a:t>
            </a:r>
          </a:p>
          <a:p>
            <a:endParaRPr lang="en-US" dirty="0" smtClean="0"/>
          </a:p>
          <a:p>
            <a:r>
              <a:rPr lang="en-US" dirty="0" smtClean="0"/>
              <a:t>Construct the following MAC </a:t>
            </a:r>
            <a:r>
              <a:rPr lang="en-US" dirty="0" smtClean="0">
                <a:sym typeface="Symbol"/>
              </a:rPr>
              <a:t>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Gen: choose a uniform key k for F</a:t>
            </a:r>
          </a:p>
          <a:p>
            <a:pPr lvl="1"/>
            <a:r>
              <a:rPr lang="en-US" smtClean="0"/>
              <a:t>Mac</a:t>
            </a:r>
            <a:r>
              <a:rPr lang="en-US" baseline="-25000" smtClean="0"/>
              <a:t>k</a:t>
            </a:r>
            <a:r>
              <a:rPr lang="en-US" smtClean="0"/>
              <a:t>(m): </a:t>
            </a:r>
            <a:r>
              <a:rPr lang="en-US" dirty="0" smtClean="0"/>
              <a:t>output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err="1" smtClean="0"/>
              <a:t>Vrfy</a:t>
            </a:r>
            <a:r>
              <a:rPr lang="en-US" baseline="-25000" dirty="0" err="1" smtClean="0"/>
              <a:t>k</a:t>
            </a:r>
            <a:r>
              <a:rPr lang="en-US" dirty="0" smtClean="0"/>
              <a:t>(m, t): output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(m)=t</a:t>
            </a:r>
          </a:p>
          <a:p>
            <a:pPr lvl="1"/>
            <a:endParaRPr lang="en-US" dirty="0"/>
          </a:p>
          <a:p>
            <a:r>
              <a:rPr lang="en-US" dirty="0" smtClean="0"/>
              <a:t>Theorem: </a:t>
            </a:r>
            <a:r>
              <a:rPr lang="en-US" dirty="0" smtClean="0">
                <a:sym typeface="Symbol"/>
              </a:rPr>
              <a:t> is a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7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CBC-mode encryption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CBC-mode decryption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4491038"/>
            <a:ext cx="0" cy="100554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Arbitrary-length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encoded data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ciphertext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PKCS #5 encoding:</a:t>
            </a:r>
          </a:p>
          <a:p>
            <a:pPr lvl="1"/>
            <a:r>
              <a:rPr lang="en-US" dirty="0">
                <a:sym typeface="Symbol"/>
              </a:rPr>
              <a:t>Assume message is an integral # of bytes</a:t>
            </a:r>
          </a:p>
          <a:p>
            <a:pPr lvl="1"/>
            <a:r>
              <a:rPr lang="en-US" dirty="0" smtClean="0">
                <a:sym typeface="Symbol"/>
              </a:rPr>
              <a:t>Let L be the block length (in bytes) of the cipher</a:t>
            </a:r>
          </a:p>
          <a:p>
            <a:pPr lvl="1"/>
            <a:r>
              <a:rPr lang="en-US" dirty="0" smtClean="0">
                <a:sym typeface="Symbol"/>
              </a:rPr>
              <a:t>Let b ≥ 1 be # of bytes that need to be appended to the message to get length a multiple of L</a:t>
            </a:r>
          </a:p>
          <a:p>
            <a:pPr lvl="2"/>
            <a:r>
              <a:rPr lang="en-US" dirty="0" smtClean="0">
                <a:sym typeface="Symbol"/>
              </a:rPr>
              <a:t>1 ≤ b ≤ L; note b  0</a:t>
            </a:r>
          </a:p>
          <a:p>
            <a:pPr lvl="1"/>
            <a:r>
              <a:rPr lang="en-US" dirty="0" smtClean="0">
                <a:sym typeface="Symbol"/>
              </a:rPr>
              <a:t>Append b (encoded in 1 byte), b times</a:t>
            </a:r>
          </a:p>
          <a:p>
            <a:pPr lvl="2"/>
            <a:r>
              <a:rPr lang="en-US" dirty="0" smtClean="0">
                <a:sym typeface="Symbol"/>
              </a:rPr>
              <a:t>I.e., if 3 bytes of padding are needed, append 0x030303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8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decrypt:</a:t>
            </a:r>
          </a:p>
          <a:p>
            <a:pPr lvl="1"/>
            <a:r>
              <a:rPr lang="en-US" dirty="0" smtClean="0"/>
              <a:t>Use CBC-mode decryption to obtain encoded data</a:t>
            </a:r>
          </a:p>
          <a:p>
            <a:pPr lvl="1"/>
            <a:r>
              <a:rPr lang="en-US" dirty="0" smtClean="0"/>
              <a:t>Say the final byte of encoded data has value b</a:t>
            </a:r>
          </a:p>
          <a:p>
            <a:pPr lvl="2"/>
            <a:r>
              <a:rPr lang="en-US" dirty="0" smtClean="0"/>
              <a:t>If b=0 or b &gt; L, return “error”</a:t>
            </a:r>
          </a:p>
          <a:p>
            <a:pPr lvl="2"/>
            <a:r>
              <a:rPr lang="en-US" dirty="0" smtClean="0"/>
              <a:t>If final b bytes of encoded data are not all equal to b, return “error”</a:t>
            </a:r>
          </a:p>
          <a:p>
            <a:pPr lvl="2"/>
            <a:r>
              <a:rPr lang="en-US" dirty="0" smtClean="0"/>
              <a:t>Otherwise, strip off the final b bytes of the encoded data, and output what remains as the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826525" cy="184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191238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191238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7" y="3289518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070317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153691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4218994" y="3350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38596" y="35052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523792" y="3731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-2100000">
            <a:off x="4860210" y="3908135"/>
            <a:ext cx="1087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rror?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01174" y="3276600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(c')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767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Padding oracle!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CCA-security: </a:t>
            </a:r>
            <a:r>
              <a:rPr lang="en-US" dirty="0"/>
              <a:t>a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represent a significant, real-world threat</a:t>
            </a:r>
          </a:p>
          <a:p>
            <a:endParaRPr lang="en-US" dirty="0" smtClean="0"/>
          </a:p>
          <a:p>
            <a:r>
              <a:rPr lang="en-US" dirty="0" smtClean="0"/>
              <a:t>Modern encryption schemes are designed to be CCA-secure</a:t>
            </a:r>
          </a:p>
          <a:p>
            <a:endParaRPr lang="en-US" dirty="0"/>
          </a:p>
          <a:p>
            <a:r>
              <a:rPr lang="en-US" dirty="0" smtClean="0"/>
              <a:t>None of the schemes we have seen so far are CCA-secure – why?</a:t>
            </a:r>
          </a:p>
          <a:p>
            <a:pPr lvl="1"/>
            <a:r>
              <a:rPr lang="en-US" dirty="0" smtClean="0"/>
              <a:t>Will see an example of a CCA-secure scheme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Message integrity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921</Words>
  <Application>Microsoft Macintosh PowerPoint</Application>
  <PresentationFormat>On-screen Show (4:3)</PresentationFormat>
  <Paragraphs>186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Script MT Bold</vt:lpstr>
      <vt:lpstr>Symbol</vt:lpstr>
      <vt:lpstr>宋体</vt:lpstr>
      <vt:lpstr>Office Theme</vt:lpstr>
      <vt:lpstr>Cryptography</vt:lpstr>
      <vt:lpstr>Padding-oracle attack</vt:lpstr>
      <vt:lpstr>CBC-mode encryption</vt:lpstr>
      <vt:lpstr>CBC-mode decryption</vt:lpstr>
      <vt:lpstr>Arbitrary-length messages?</vt:lpstr>
      <vt:lpstr>Decryption?</vt:lpstr>
      <vt:lpstr>PowerPoint Presentation</vt:lpstr>
      <vt:lpstr>CCA-security: a summary</vt:lpstr>
      <vt:lpstr>PowerPoint Presentation</vt:lpstr>
      <vt:lpstr>Secrecy vs. integrity</vt:lpstr>
      <vt:lpstr>PowerPoint Presentation</vt:lpstr>
      <vt:lpstr>PowerPoint Presentation</vt:lpstr>
      <vt:lpstr>PowerPoint Presentation</vt:lpstr>
      <vt:lpstr>PowerPoint Presentation</vt:lpstr>
      <vt:lpstr>Secrecy vs. integrity</vt:lpstr>
      <vt:lpstr>Message authentication code (MAC)</vt:lpstr>
      <vt:lpstr>Security?</vt:lpstr>
      <vt:lpstr>PowerPoint Presentation</vt:lpstr>
      <vt:lpstr>Formal definition</vt:lpstr>
      <vt:lpstr>Security for MACs</vt:lpstr>
      <vt:lpstr>Security?</vt:lpstr>
      <vt:lpstr>Replay attacks</vt:lpstr>
      <vt:lpstr>PowerPoint Presentation</vt:lpstr>
      <vt:lpstr>Intuition?</vt:lpstr>
      <vt:lpstr>Construction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418</cp:revision>
  <dcterms:created xsi:type="dcterms:W3CDTF">2014-06-02T02:25:30Z</dcterms:created>
  <dcterms:modified xsi:type="dcterms:W3CDTF">2019-02-25T19:49:50Z</dcterms:modified>
</cp:coreProperties>
</file>