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418" r:id="rId2"/>
    <p:sldId id="528" r:id="rId3"/>
    <p:sldId id="499" r:id="rId4"/>
    <p:sldId id="500" r:id="rId5"/>
    <p:sldId id="501" r:id="rId6"/>
    <p:sldId id="502" r:id="rId7"/>
    <p:sldId id="503" r:id="rId8"/>
    <p:sldId id="504" r:id="rId9"/>
    <p:sldId id="505" r:id="rId10"/>
    <p:sldId id="506" r:id="rId11"/>
    <p:sldId id="524" r:id="rId12"/>
    <p:sldId id="525" r:id="rId13"/>
    <p:sldId id="526" r:id="rId14"/>
    <p:sldId id="527" r:id="rId15"/>
    <p:sldId id="509" r:id="rId16"/>
    <p:sldId id="510" r:id="rId17"/>
    <p:sldId id="511" r:id="rId18"/>
    <p:sldId id="512" r:id="rId19"/>
    <p:sldId id="513" r:id="rId20"/>
    <p:sldId id="514" r:id="rId21"/>
    <p:sldId id="515" r:id="rId22"/>
    <p:sldId id="51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03" autoAdjust="0"/>
    <p:restoredTop sz="94660"/>
  </p:normalViewPr>
  <p:slideViewPr>
    <p:cSldViewPr>
      <p:cViewPr varScale="1">
        <p:scale>
          <a:sx n="82" d="100"/>
          <a:sy n="82" d="100"/>
        </p:scale>
        <p:origin x="112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6149-A0B5-4322-A8AB-C0A88804300F}" type="datetimeFigureOut">
              <a:rPr lang="en-US" smtClean="0"/>
              <a:t>4/19/19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F35FA-B3A9-45EC-BC36-DDE85C569A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2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E87-24B7-4FE6-8FA5-D89CE0F7B71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4C14-E5E2-4F8D-82E3-85BC10DDFAA6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6370-89F3-488D-99FE-EEBD8BF3FA85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8CE73-46AA-4832-9843-900C2210B121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9006B-0220-41F0-AD15-958A03D4D19D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45EA0-F02C-4ABB-B512-39FA12AE0302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9422-6FFC-4226-A3D0-FBE1F09B4FC3}" type="datetime1">
              <a:rPr lang="en-US" smtClean="0"/>
              <a:t>4/19/19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44A93-9868-4F69-A258-EDA1E5BDA486}" type="datetime1">
              <a:rPr lang="en-US" smtClean="0"/>
              <a:t>4/19/19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ED2E2-EC6E-4E56-86D8-3F5596F833B9}" type="datetime1">
              <a:rPr lang="en-US" smtClean="0"/>
              <a:t>4/19/19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B7E6-5A2D-4B1D-894F-3F4B1ACFE506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A3D45-704E-414F-9878-7DC947D6768A}" type="datetime1">
              <a:rPr lang="en-US" smtClean="0"/>
              <a:t>4/19/19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CC22E-AD3E-4BC8-9686-2E5E619B7B42}" type="datetime1">
              <a:rPr lang="en-US" smtClean="0"/>
              <a:t>4/19/19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Relationship Id="rId3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</a:t>
            </a:r>
            <a:r>
              <a:rPr lang="en-US" sz="4000" i="1" smtClean="0">
                <a:solidFill>
                  <a:schemeClr val="tx1"/>
                </a:solidFill>
              </a:rPr>
              <a:t>21</a:t>
            </a:r>
            <a:endParaRPr lang="en-US" sz="4000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define CCA-security for public-key encryption by analogy to the definition for private-key encryption</a:t>
            </a:r>
          </a:p>
          <a:p>
            <a:pPr lvl="1"/>
            <a:r>
              <a:rPr lang="en-US" dirty="0" smtClean="0"/>
              <a:t>See book for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3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 rot="2700000" flipV="1">
            <a:off x="2748612" y="2820809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8900000" flipH="1" flipV="1">
            <a:off x="2895600" y="2820809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encryption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11</a:t>
            </a:fld>
            <a:endParaRPr lang="en-US"/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1905000" y="2690018"/>
            <a:ext cx="533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2657336" y="3660428"/>
            <a:ext cx="3241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latin typeface="+mn-lt"/>
              </a:rPr>
              <a:t>k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344988" y="4262735"/>
            <a:ext cx="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4114800" y="4567535"/>
            <a:ext cx="4860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US" altLang="en-US" dirty="0" err="1">
                <a:latin typeface="+mn-lt"/>
              </a:rPr>
              <a:t>pk</a:t>
            </a:r>
            <a:endParaRPr lang="en-US" altLang="en-US" dirty="0">
              <a:latin typeface="+mn-lt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648200" y="3891260"/>
            <a:ext cx="1295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6019800" y="2451893"/>
            <a:ext cx="1981200" cy="47625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 err="1">
                <a:latin typeface="+mn-lt"/>
              </a:rPr>
              <a:t>ciphertext</a:t>
            </a:r>
            <a:endParaRPr lang="en-US" altLang="en-US" dirty="0">
              <a:latin typeface="+mn-lt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6019800" y="3475762"/>
            <a:ext cx="1981200" cy="830997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“encapsulated key”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979936" y="5188803"/>
            <a:ext cx="70972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00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00000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00000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00000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000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latin typeface="+mn-lt"/>
              </a:rPr>
              <a:t>The </a:t>
            </a:r>
            <a:r>
              <a:rPr lang="en-US" altLang="en-US" i="1" dirty="0">
                <a:latin typeface="+mn-lt"/>
              </a:rPr>
              <a:t>functionality</a:t>
            </a:r>
            <a:r>
              <a:rPr lang="en-US" altLang="en-US" dirty="0">
                <a:latin typeface="+mn-lt"/>
              </a:rPr>
              <a:t> of public-key encryption </a:t>
            </a:r>
          </a:p>
          <a:p>
            <a:pPr algn="ctr"/>
            <a:r>
              <a:rPr lang="en-US" altLang="en-US" dirty="0">
                <a:latin typeface="+mn-lt"/>
              </a:rPr>
              <a:t>at the (asymptotic) </a:t>
            </a:r>
            <a:r>
              <a:rPr lang="en-US" altLang="en-US" i="1" dirty="0">
                <a:latin typeface="+mn-lt"/>
              </a:rPr>
              <a:t>efficiency</a:t>
            </a:r>
            <a:r>
              <a:rPr lang="en-US" altLang="en-US" dirty="0">
                <a:latin typeface="+mn-lt"/>
              </a:rPr>
              <a:t> of private-key encryption!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992563" y="3563442"/>
            <a:ext cx="655637" cy="65563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Enc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2438400" y="2362200"/>
            <a:ext cx="762000" cy="65563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Enc</a:t>
            </a:r>
            <a:r>
              <a:rPr lang="en-US" sz="2400" dirty="0" smtClean="0"/>
              <a:t>’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2991128" y="3891260"/>
            <a:ext cx="1001435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200400" y="2690018"/>
            <a:ext cx="2743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24000" y="243840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2819400" y="3017837"/>
            <a:ext cx="0" cy="64259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38400" y="2013744"/>
            <a:ext cx="3124200" cy="2205335"/>
          </a:xfrm>
          <a:prstGeom prst="rect">
            <a:avLst/>
          </a:prstGeom>
          <a:solidFill>
            <a:schemeClr val="bg1">
              <a:alpha val="7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2700000" flipV="1">
            <a:off x="4255005" y="4022051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8900000" flipH="1" flipV="1">
            <a:off x="4401993" y="4022051"/>
            <a:ext cx="0" cy="230832"/>
          </a:xfrm>
          <a:prstGeom prst="lin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>
            <a:off x="8077200" y="2438400"/>
            <a:ext cx="228600" cy="1868359"/>
          </a:xfrm>
          <a:prstGeom prst="rightBrace">
            <a:avLst/>
          </a:prstGeom>
          <a:ln w="190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1709168" y="1493178"/>
            <a:ext cx="5638800" cy="523220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Decryption done in the obvious way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7969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/>
      <p:bldP spid="19" grpId="0" animBg="1"/>
      <p:bldP spid="20" grpId="0" animBg="1"/>
      <p:bldP spid="21" grpId="0" animBg="1"/>
      <p:bldP spid="23" grpId="0"/>
      <p:bldP spid="25" grpId="0" animBg="1"/>
      <p:bldP spid="36" grpId="0" animBg="1"/>
      <p:bldP spid="3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of hybrid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sym typeface="Symbol"/>
              </a:rPr>
              <a:t> be the public-key component, and ’ the private-key component; let </a:t>
            </a:r>
            <a:r>
              <a:rPr lang="en-US" baseline="-25000" dirty="0" err="1" smtClean="0">
                <a:sym typeface="Symbol"/>
              </a:rPr>
              <a:t>hy</a:t>
            </a:r>
            <a:r>
              <a:rPr lang="en-US" dirty="0" smtClean="0">
                <a:sym typeface="Symbol"/>
              </a:rPr>
              <a:t> denote their combination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If  is a CPA-secure public-key scheme, and ’ is a CPA-secure private-key scheme, then </a:t>
            </a:r>
            <a:r>
              <a:rPr lang="en-US" dirty="0">
                <a:sym typeface="Symbol"/>
              </a:rPr>
              <a:t></a:t>
            </a:r>
            <a:r>
              <a:rPr lang="en-US" baseline="-25000" dirty="0" err="1">
                <a:sym typeface="Symbol"/>
              </a:rPr>
              <a:t>hy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a CPA-secure public-key scheme</a:t>
            </a:r>
          </a:p>
          <a:p>
            <a:pPr lvl="1"/>
            <a:r>
              <a:rPr lang="en-US" dirty="0" smtClean="0">
                <a:sym typeface="Symbol"/>
              </a:rPr>
              <a:t>Similarly for CCA-security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4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KEM/DEM paradigm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hybrid encryption, something </a:t>
            </a:r>
            <a:r>
              <a:rPr lang="en-US" i="1" dirty="0" smtClean="0"/>
              <a:t>weaker </a:t>
            </a:r>
            <a:r>
              <a:rPr lang="en-US" dirty="0" smtClean="0"/>
              <a:t>than public key encryption would suffice</a:t>
            </a:r>
          </a:p>
          <a:p>
            <a:r>
              <a:rPr lang="en-US" dirty="0" smtClean="0"/>
              <a:t>Sufficient to have an “encapsulation algorithm” that takes a public key and outputs a </a:t>
            </a:r>
            <a:r>
              <a:rPr lang="en-US" dirty="0" err="1" smtClean="0"/>
              <a:t>ciphertext</a:t>
            </a:r>
            <a:r>
              <a:rPr lang="en-US" dirty="0" smtClean="0"/>
              <a:t>/key pair (c, k)</a:t>
            </a:r>
          </a:p>
          <a:p>
            <a:pPr lvl="1"/>
            <a:r>
              <a:rPr lang="en-US" dirty="0" smtClean="0"/>
              <a:t>Correctness: k is recoverable from c given </a:t>
            </a:r>
            <a:r>
              <a:rPr lang="en-US" dirty="0" err="1" smtClean="0"/>
              <a:t>sk</a:t>
            </a:r>
            <a:endParaRPr lang="en-US" dirty="0" smtClean="0"/>
          </a:p>
          <a:p>
            <a:pPr lvl="1"/>
            <a:r>
              <a:rPr lang="en-US" dirty="0" smtClean="0"/>
              <a:t>Security: k is indistinguishable from uniform given </a:t>
            </a:r>
            <a:r>
              <a:rPr lang="en-US" dirty="0" err="1" smtClean="0"/>
              <a:t>pk</a:t>
            </a:r>
            <a:r>
              <a:rPr lang="en-US" dirty="0" smtClean="0"/>
              <a:t> and c</a:t>
            </a:r>
          </a:p>
          <a:p>
            <a:r>
              <a:rPr lang="en-US" dirty="0" smtClean="0"/>
              <a:t>This can lead to more-efficient constructions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68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Dlog</a:t>
            </a:r>
            <a:r>
              <a:rPr lang="en-US" sz="4000" dirty="0" smtClean="0">
                <a:solidFill>
                  <a:schemeClr val="tx1"/>
                </a:solidFill>
              </a:rPr>
              <a:t>-based PKE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2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Diffie</a:t>
            </a:r>
            <a:r>
              <a:rPr lang="en-US" altLang="en-US" dirty="0" smtClean="0"/>
              <a:t>-Hellman key exchange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52512" y="5257800"/>
            <a:ext cx="1213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endParaRPr lang="en-US" sz="2400" dirty="0" smtClean="0">
              <a:sym typeface="Symbol"/>
            </a:endParaRPr>
          </a:p>
          <a:p>
            <a:r>
              <a:rPr lang="en-US" sz="2400" dirty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= c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/k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63905" y="51054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 smtClean="0"/>
              <a:t>)</a:t>
            </a:r>
          </a:p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36596" y="39624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4495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62400" y="4038600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 k · m</a:t>
            </a:r>
          </a:p>
        </p:txBody>
      </p:sp>
    </p:spTree>
    <p:extLst>
      <p:ext uri="{BB962C8B-B14F-4D97-AF65-F5344CB8AC3E}">
        <p14:creationId xmlns:p14="http://schemas.microsoft.com/office/powerpoint/2010/main" val="312876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3" grpId="0"/>
      <p:bldP spid="6" grpId="0"/>
      <p:bldP spid="14" grpId="0"/>
      <p:bldP spid="15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El </a:t>
            </a:r>
            <a:r>
              <a:rPr lang="en-US" altLang="en-US" dirty="0" err="1" smtClean="0"/>
              <a:t>Gamal</a:t>
            </a:r>
            <a:r>
              <a:rPr lang="en-US" altLang="en-US" dirty="0" smtClean="0"/>
              <a:t>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457271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457271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200400" y="37534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200400" y="2762842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52512" y="5257800"/>
            <a:ext cx="1213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x</a:t>
            </a:r>
            <a:endParaRPr lang="en-US" sz="2400" dirty="0" smtClean="0">
              <a:sym typeface="Symbol"/>
            </a:endParaRPr>
          </a:p>
          <a:p>
            <a:r>
              <a:rPr lang="en-US" sz="2400" dirty="0">
                <a:sym typeface="Symbol"/>
              </a:rPr>
              <a:t>m</a:t>
            </a:r>
            <a:r>
              <a:rPr lang="en-US" sz="2400" dirty="0" smtClean="0">
                <a:sym typeface="Symbol"/>
              </a:rPr>
              <a:t> = c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/k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63905" y="5105400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ym typeface="Symbol"/>
              </a:rPr>
              <a:t>k = (h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)</a:t>
            </a:r>
            <a:r>
              <a:rPr lang="en-US" sz="2400" baseline="30000" dirty="0" smtClean="0">
                <a:sym typeface="Symbol"/>
              </a:rPr>
              <a:t>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/>
              <a:t>(G, q, g) </a:t>
            </a:r>
            <a:r>
              <a:rPr lang="en-US" sz="2400" dirty="0">
                <a:sym typeface="Symbol"/>
              </a:rPr>
              <a:t> </a:t>
            </a:r>
            <a:r>
              <a:rPr lang="en-US" sz="2400" dirty="0">
                <a:latin typeface="Brush Script MT" panose="03060802040406070304" pitchFamily="66" charset="0"/>
              </a:rPr>
              <a:t>G</a:t>
            </a:r>
            <a:r>
              <a:rPr lang="en-US" sz="2400" dirty="0"/>
              <a:t>(1</a:t>
            </a:r>
            <a:r>
              <a:rPr lang="en-US" sz="2400" baseline="30000" dirty="0"/>
              <a:t>n</a:t>
            </a:r>
            <a:r>
              <a:rPr lang="en-US" sz="2400" dirty="0" smtClean="0"/>
              <a:t>)</a:t>
            </a:r>
          </a:p>
          <a:p>
            <a:pPr marL="0" lvl="1" algn="ctr"/>
            <a:r>
              <a:rPr lang="en-US" sz="2400" dirty="0" smtClean="0"/>
              <a:t>x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>
                <a:ea typeface="Cambria Math"/>
              </a:rPr>
              <a:t>h</a:t>
            </a:r>
            <a:r>
              <a:rPr lang="en-US" sz="2400" baseline="-25000" dirty="0" smtClean="0">
                <a:ea typeface="Cambria Math"/>
              </a:rPr>
              <a:t>1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 smtClean="0">
                <a:ea typeface="Cambria Math"/>
              </a:rPr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52208" y="2304871"/>
            <a:ext cx="13919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  <a:r>
              <a:rPr lang="en-US" sz="2400" baseline="-25000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36596" y="3962400"/>
            <a:ext cx="10631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ctr"/>
            <a:r>
              <a:rPr lang="en-US" sz="2400" dirty="0" smtClean="0"/>
              <a:t>y </a:t>
            </a:r>
            <a:r>
              <a:rPr lang="en-US" sz="2400" dirty="0" smtClean="0">
                <a:sym typeface="Symbol"/>
              </a:rPr>
              <a:t> </a:t>
            </a:r>
            <a:r>
              <a:rPr lang="en-US" sz="2400" dirty="0" err="1" smtClean="0">
                <a:latin typeface="Cambria Math"/>
                <a:ea typeface="Cambria Math"/>
              </a:rPr>
              <a:t>ℤ</a:t>
            </a:r>
            <a:r>
              <a:rPr lang="en-US" sz="2400" baseline="-25000" dirty="0" err="1" smtClean="0">
                <a:latin typeface="Cambria Math"/>
                <a:ea typeface="Cambria Math"/>
              </a:rPr>
              <a:t>q</a:t>
            </a:r>
            <a:endParaRPr lang="en-US" sz="2400" dirty="0" smtClean="0">
              <a:latin typeface="Cambria Math"/>
              <a:ea typeface="Cambria Math"/>
            </a:endParaRPr>
          </a:p>
          <a:p>
            <a:pPr marL="0" lvl="1" algn="ctr"/>
            <a:r>
              <a:rPr lang="en-US" sz="2400" dirty="0" smtClean="0">
                <a:ea typeface="Cambria Math"/>
              </a:rPr>
              <a:t>h</a:t>
            </a:r>
            <a:r>
              <a:rPr lang="en-US" sz="2400" baseline="-25000" dirty="0">
                <a:ea typeface="Cambria Math"/>
              </a:rPr>
              <a:t>2</a:t>
            </a:r>
            <a:r>
              <a:rPr lang="en-US" sz="2400" dirty="0" smtClean="0">
                <a:ea typeface="Cambria Math"/>
              </a:rPr>
              <a:t> = </a:t>
            </a:r>
            <a:r>
              <a:rPr lang="en-US" sz="2400" dirty="0" err="1" smtClean="0">
                <a:ea typeface="Cambria Math"/>
              </a:rPr>
              <a:t>g</a:t>
            </a:r>
            <a:r>
              <a:rPr lang="en-US" sz="2400" baseline="30000" dirty="0" err="1">
                <a:ea typeface="Cambria Math"/>
              </a:rPr>
              <a:t>y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22818" y="3291006"/>
            <a:ext cx="450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/>
              <a:t>2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200400" y="4495800"/>
            <a:ext cx="28956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62400" y="4038600"/>
            <a:ext cx="13789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 k · m</a:t>
            </a:r>
          </a:p>
        </p:txBody>
      </p:sp>
      <p:sp>
        <p:nvSpPr>
          <p:cNvPr id="5" name="Rectangle 4"/>
          <p:cNvSpPr/>
          <p:nvPr/>
        </p:nvSpPr>
        <p:spPr>
          <a:xfrm>
            <a:off x="517911" y="3962400"/>
            <a:ext cx="2225289" cy="1200329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276600" y="2114729"/>
            <a:ext cx="838200" cy="2474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86000" y="1671935"/>
            <a:ext cx="1427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Public key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77000" y="4038600"/>
            <a:ext cx="1570793" cy="1634698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968972" y="3291005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y</a:t>
            </a:r>
            <a:r>
              <a:rPr lang="en-US" sz="2400" dirty="0" smtClean="0"/>
              <a:t> · m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90602" y="5257800"/>
            <a:ext cx="1295398" cy="830997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61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10916E-6 L -0.00035 -0.1112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5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" grpId="0"/>
      <p:bldP spid="2" grpId="1"/>
      <p:bldP spid="5" grpId="0" animBg="1"/>
      <p:bldP spid="13" grpId="0"/>
      <p:bldP spid="17" grpId="0" animBg="1"/>
      <p:bldP spid="18" grpId="0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Gamal</a:t>
            </a:r>
            <a:r>
              <a:rPr lang="en-US" dirty="0" smtClean="0"/>
              <a:t>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Gen(1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Run </a:t>
            </a:r>
            <a:r>
              <a:rPr lang="en-US" dirty="0">
                <a:latin typeface="Brush Script MT" panose="03060802040406070304" pitchFamily="66" charset="0"/>
              </a:rPr>
              <a:t>G</a:t>
            </a:r>
            <a:r>
              <a:rPr lang="en-US" dirty="0"/>
              <a:t>(1</a:t>
            </a:r>
            <a:r>
              <a:rPr lang="en-US" baseline="30000" dirty="0"/>
              <a:t>n</a:t>
            </a:r>
            <a:r>
              <a:rPr lang="en-US" dirty="0" smtClean="0"/>
              <a:t>) to obtain G, q, g. Choose uniform </a:t>
            </a:r>
            <a:r>
              <a:rPr lang="en-US" dirty="0" err="1" smtClean="0"/>
              <a:t>x</a:t>
            </a:r>
            <a:r>
              <a:rPr lang="en-US" dirty="0" err="1" smtClean="0">
                <a:sym typeface="Symbol"/>
              </a:rPr>
              <a:t></a:t>
            </a:r>
            <a:r>
              <a:rPr lang="en-US" dirty="0" err="1" smtClean="0">
                <a:latin typeface="Cambria Math"/>
                <a:ea typeface="Cambria Math"/>
              </a:rPr>
              <a:t>ℤ</a:t>
            </a:r>
            <a:r>
              <a:rPr lang="en-US" baseline="-25000" dirty="0" err="1" smtClean="0">
                <a:ea typeface="Cambria Math"/>
              </a:rPr>
              <a:t>q</a:t>
            </a:r>
            <a:r>
              <a:rPr lang="en-US" baseline="-25000" dirty="0" smtClean="0"/>
              <a:t>.</a:t>
            </a:r>
            <a:r>
              <a:rPr lang="en-US" dirty="0" smtClean="0"/>
              <a:t> The public key is (G, q, g, </a:t>
            </a:r>
            <a:r>
              <a:rPr lang="en-US" dirty="0" err="1" smtClean="0"/>
              <a:t>g</a:t>
            </a:r>
            <a:r>
              <a:rPr lang="en-US" baseline="30000" dirty="0" err="1" smtClean="0"/>
              <a:t>x</a:t>
            </a:r>
            <a:r>
              <a:rPr lang="en-US" dirty="0" smtClean="0"/>
              <a:t>) and </a:t>
            </a:r>
            <a:r>
              <a:rPr lang="en-US" smtClean="0"/>
              <a:t>the private key </a:t>
            </a:r>
            <a:r>
              <a:rPr lang="en-US" dirty="0" smtClean="0"/>
              <a:t>is x</a:t>
            </a:r>
          </a:p>
          <a:p>
            <a:endParaRPr lang="en-US" dirty="0" smtClean="0"/>
          </a:p>
          <a:p>
            <a:r>
              <a:rPr lang="en-US" dirty="0" err="1" smtClean="0"/>
              <a:t>Enc</a:t>
            </a:r>
            <a:r>
              <a:rPr lang="en-US" baseline="-25000" dirty="0" err="1" smtClean="0"/>
              <a:t>pk</a:t>
            </a:r>
            <a:r>
              <a:rPr lang="en-US" dirty="0" smtClean="0"/>
              <a:t>(m), where </a:t>
            </a:r>
            <a:r>
              <a:rPr lang="en-US" dirty="0" err="1" smtClean="0"/>
              <a:t>pk</a:t>
            </a:r>
            <a:r>
              <a:rPr lang="en-US" dirty="0" smtClean="0"/>
              <a:t> = (G, q, g, h) and </a:t>
            </a:r>
            <a:r>
              <a:rPr lang="en-US" dirty="0" err="1" smtClean="0"/>
              <a:t>m</a:t>
            </a:r>
            <a:r>
              <a:rPr lang="en-US" dirty="0" err="1" smtClean="0">
                <a:sym typeface="Symbol"/>
              </a:rPr>
              <a:t>G</a:t>
            </a:r>
            <a:endParaRPr lang="en-US" dirty="0" smtClean="0"/>
          </a:p>
          <a:p>
            <a:pPr lvl="1"/>
            <a:r>
              <a:rPr lang="en-US" dirty="0" smtClean="0"/>
              <a:t>Choose uniform y</a:t>
            </a:r>
            <a:r>
              <a:rPr lang="en-US" dirty="0">
                <a:sym typeface="Symbol"/>
              </a:rPr>
              <a:t> </a:t>
            </a:r>
            <a:r>
              <a:rPr lang="en-US" dirty="0" err="1">
                <a:latin typeface="Cambria Math"/>
                <a:ea typeface="Cambria Math"/>
              </a:rPr>
              <a:t>ℤ</a:t>
            </a:r>
            <a:r>
              <a:rPr lang="en-US" baseline="-25000" dirty="0" err="1">
                <a:ea typeface="Cambria Math"/>
              </a:rPr>
              <a:t>q</a:t>
            </a:r>
            <a:r>
              <a:rPr lang="en-US" baseline="-25000" dirty="0"/>
              <a:t>.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 err="1" smtClean="0"/>
              <a:t>ciphertext</a:t>
            </a:r>
            <a:r>
              <a:rPr lang="en-US" dirty="0" smtClean="0"/>
              <a:t> is</a:t>
            </a:r>
            <a:r>
              <a:rPr lang="en-US" dirty="0"/>
              <a:t>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h</a:t>
            </a:r>
            <a:r>
              <a:rPr lang="en-US" baseline="30000" dirty="0" err="1" smtClean="0"/>
              <a:t>y</a:t>
            </a:r>
            <a:r>
              <a:rPr lang="en-US" dirty="0" err="1" smtClean="0"/>
              <a:t>·m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Dec</a:t>
            </a:r>
            <a:r>
              <a:rPr lang="en-US" baseline="-25000" dirty="0" err="1" smtClean="0"/>
              <a:t>sk</a:t>
            </a:r>
            <a:r>
              <a:rPr lang="en-US" dirty="0" smtClean="0"/>
              <a:t>(c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Output c</a:t>
            </a:r>
            <a:r>
              <a:rPr lang="en-US" baseline="-25000" dirty="0" smtClean="0"/>
              <a:t>2</a:t>
            </a:r>
            <a:r>
              <a:rPr lang="en-US" dirty="0" smtClean="0"/>
              <a:t>/c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x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8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DDH assumption is hard for </a:t>
            </a:r>
            <a:r>
              <a:rPr lang="en-US" dirty="0" smtClean="0">
                <a:latin typeface="Brush Script MT" panose="03060802040406070304" pitchFamily="66" charset="0"/>
              </a:rPr>
              <a:t>G</a:t>
            </a:r>
            <a:r>
              <a:rPr lang="en-US" dirty="0" smtClean="0"/>
              <a:t>, then the El </a:t>
            </a:r>
            <a:r>
              <a:rPr lang="en-US" dirty="0" err="1" smtClean="0"/>
              <a:t>Gamal</a:t>
            </a:r>
            <a:r>
              <a:rPr lang="en-US" dirty="0" smtClean="0"/>
              <a:t> encryption scheme is CPA-secure</a:t>
            </a:r>
          </a:p>
          <a:p>
            <a:pPr lvl="1"/>
            <a:r>
              <a:rPr lang="en-US" dirty="0" smtClean="0"/>
              <a:t>Follows from security of </a:t>
            </a:r>
            <a:r>
              <a:rPr lang="en-US" dirty="0" err="1" smtClean="0"/>
              <a:t>Diffie</a:t>
            </a:r>
            <a:r>
              <a:rPr lang="en-US" dirty="0" smtClean="0"/>
              <a:t>-Hellman key exchange, or can be proved directly</a:t>
            </a:r>
          </a:p>
          <a:p>
            <a:pPr lvl="1"/>
            <a:endParaRPr lang="en-US" dirty="0"/>
          </a:p>
          <a:p>
            <a:r>
              <a:rPr lang="en-US" dirty="0" smtClean="0"/>
              <a:t>(Discrete-logarithm assumption alone is not enough here)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79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Parameters G, q, g are standardized and shared</a:t>
            </a:r>
          </a:p>
          <a:p>
            <a:endParaRPr lang="en-US" dirty="0"/>
          </a:p>
          <a:p>
            <a:r>
              <a:rPr lang="en-US" dirty="0" smtClean="0"/>
              <a:t>Inconvenient to treat message as group element</a:t>
            </a:r>
          </a:p>
          <a:p>
            <a:pPr lvl="1"/>
            <a:r>
              <a:rPr lang="en-US" dirty="0" smtClean="0"/>
              <a:t>Use </a:t>
            </a:r>
            <a:r>
              <a:rPr lang="en-US" i="1" dirty="0" smtClean="0"/>
              <a:t>key derivation </a:t>
            </a:r>
            <a:r>
              <a:rPr lang="en-US" dirty="0" smtClean="0"/>
              <a:t>to derive a key k instead, and use k to encrypt the message</a:t>
            </a:r>
          </a:p>
          <a:p>
            <a:pPr lvl="1"/>
            <a:r>
              <a:rPr lang="en-US" dirty="0" smtClean="0"/>
              <a:t>I.e., </a:t>
            </a:r>
            <a:r>
              <a:rPr lang="en-US" dirty="0" err="1" smtClean="0"/>
              <a:t>ciphertext</a:t>
            </a:r>
            <a:r>
              <a:rPr lang="en-US" dirty="0" smtClean="0"/>
              <a:t> is </a:t>
            </a:r>
            <a:br>
              <a:rPr lang="en-US" dirty="0" smtClean="0"/>
            </a:br>
            <a:r>
              <a:rPr lang="en-US" dirty="0" smtClean="0"/>
              <a:t>                                 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Enc’</a:t>
            </a:r>
            <a:r>
              <a:rPr lang="en-US" baseline="-25000" dirty="0" err="1" smtClean="0"/>
              <a:t>k</a:t>
            </a:r>
            <a:r>
              <a:rPr lang="en-US" dirty="0" smtClean="0"/>
              <a:t>(m),</a:t>
            </a:r>
            <a:br>
              <a:rPr lang="en-US" dirty="0" smtClean="0"/>
            </a:br>
            <a:r>
              <a:rPr lang="en-US" dirty="0" smtClean="0"/>
              <a:t>where k = H(</a:t>
            </a:r>
            <a:r>
              <a:rPr lang="en-US" dirty="0" err="1" smtClean="0"/>
              <a:t>h</a:t>
            </a:r>
            <a:r>
              <a:rPr lang="en-US" baseline="30000" dirty="0" err="1" smtClean="0"/>
              <a:t>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be analyzed using KEM/DEM paradigm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5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Q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A;</a:t>
            </a:r>
            <a:r>
              <a:rPr lang="zh-CN" altLang="en-US" dirty="0" smtClean="0"/>
              <a:t> </a:t>
            </a:r>
            <a:r>
              <a:rPr lang="en-US" altLang="zh-CN" dirty="0"/>
              <a:t>b</a:t>
            </a:r>
            <a:r>
              <a:rPr lang="en-US" altLang="zh-CN" dirty="0" smtClean="0"/>
              <a:t>ring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written</a:t>
            </a:r>
            <a:r>
              <a:rPr lang="zh-CN" altLang="en-US" dirty="0" smtClean="0"/>
              <a:t> </a:t>
            </a:r>
            <a:r>
              <a:rPr lang="en-US" altLang="zh-CN" dirty="0" smtClean="0"/>
              <a:t>answers</a:t>
            </a:r>
            <a:r>
              <a:rPr lang="zh-CN" altLang="en-US" dirty="0" smtClean="0"/>
              <a:t> </a:t>
            </a:r>
            <a:r>
              <a:rPr lang="en-US" altLang="zh-CN" dirty="0" smtClean="0"/>
              <a:t>to</a:t>
            </a:r>
            <a:r>
              <a:rPr lang="zh-CN" altLang="en-US" dirty="0" smtClean="0"/>
              <a:t> </a:t>
            </a:r>
            <a:r>
              <a:rPr lang="en-US" altLang="zh-CN" dirty="0" smtClean="0"/>
              <a:t>TA</a:t>
            </a:r>
            <a:r>
              <a:rPr lang="zh-CN" altLang="en-US" dirty="0" smtClean="0"/>
              <a:t> </a:t>
            </a:r>
            <a:r>
              <a:rPr lang="en-US" altLang="zh-CN" dirty="0" smtClean="0"/>
              <a:t>before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1.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CPA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security</a:t>
            </a:r>
            <a:r>
              <a:rPr lang="zh-CN" altLang="en-US" dirty="0" smtClean="0"/>
              <a:t> </a:t>
            </a:r>
            <a:r>
              <a:rPr lang="en-US" altLang="zh-CN" dirty="0" smtClean="0"/>
              <a:t>of</a:t>
            </a:r>
            <a:r>
              <a:rPr lang="zh-CN" altLang="en-US" dirty="0" smtClean="0"/>
              <a:t> </a:t>
            </a:r>
            <a:r>
              <a:rPr lang="en-US" altLang="zh-CN" dirty="0" smtClean="0"/>
              <a:t>a</a:t>
            </a:r>
            <a:r>
              <a:rPr lang="zh-CN" altLang="en-US" dirty="0" smtClean="0"/>
              <a:t> </a:t>
            </a:r>
            <a:r>
              <a:rPr lang="en-US" altLang="zh-CN" dirty="0" smtClean="0"/>
              <a:t>public-key</a:t>
            </a:r>
            <a:r>
              <a:rPr lang="zh-CN" altLang="en-US" dirty="0" smtClean="0"/>
              <a:t> </a:t>
            </a:r>
            <a:r>
              <a:rPr lang="en-US" altLang="zh-CN" dirty="0" smtClean="0"/>
              <a:t>encryption?</a:t>
            </a:r>
            <a:r>
              <a:rPr lang="zh-CN" altLang="en-US" dirty="0" smtClean="0"/>
              <a:t> </a:t>
            </a:r>
            <a:r>
              <a:rPr lang="en-US" altLang="zh-CN" dirty="0" smtClean="0"/>
              <a:t>Why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does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(need</a:t>
            </a:r>
            <a:r>
              <a:rPr lang="zh-CN" altLang="en-US" dirty="0" smtClean="0"/>
              <a:t> </a:t>
            </a:r>
            <a:r>
              <a:rPr lang="en-US" altLang="zh-CN" dirty="0" smtClean="0"/>
              <a:t>to)</a:t>
            </a:r>
            <a:r>
              <a:rPr lang="zh-CN" altLang="en-US" dirty="0" smtClean="0"/>
              <a:t> </a:t>
            </a:r>
            <a:r>
              <a:rPr lang="en-US" altLang="zh-CN" dirty="0" smtClean="0"/>
              <a:t>have</a:t>
            </a:r>
            <a:r>
              <a:rPr lang="zh-CN" altLang="en-US" dirty="0" smtClean="0"/>
              <a:t> </a:t>
            </a:r>
            <a:r>
              <a:rPr lang="en-US" altLang="zh-CN" dirty="0" smtClean="0"/>
              <a:t>an</a:t>
            </a:r>
            <a:r>
              <a:rPr lang="zh-CN" altLang="en-US" dirty="0" smtClean="0"/>
              <a:t> </a:t>
            </a:r>
            <a:r>
              <a:rPr lang="en-US" altLang="zh-CN" dirty="0" smtClean="0"/>
              <a:t>encryption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oracle?</a:t>
            </a:r>
          </a:p>
          <a:p>
            <a:r>
              <a:rPr lang="en-US" altLang="zh-CN" dirty="0" smtClean="0"/>
              <a:t>2.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What’s</a:t>
            </a:r>
            <a:r>
              <a:rPr lang="zh-CN" altLang="en-US" dirty="0" smtClean="0"/>
              <a:t> </a:t>
            </a:r>
            <a:r>
              <a:rPr lang="en-US" altLang="zh-CN" dirty="0" smtClean="0"/>
              <a:t>KEM/DEM</a:t>
            </a:r>
            <a:r>
              <a:rPr lang="zh-CN" altLang="en-US" dirty="0" smtClean="0"/>
              <a:t> </a:t>
            </a:r>
            <a:r>
              <a:rPr lang="en-US" altLang="zh-CN" dirty="0" smtClean="0"/>
              <a:t>paradigm?</a:t>
            </a:r>
            <a:r>
              <a:rPr lang="zh-CN" altLang="en-US" dirty="0" smtClean="0"/>
              <a:t> </a:t>
            </a:r>
            <a:r>
              <a:rPr lang="en-US" altLang="zh-CN" dirty="0" smtClean="0"/>
              <a:t>Why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it</a:t>
            </a:r>
            <a:r>
              <a:rPr lang="zh-CN" altLang="en-US" dirty="0" smtClean="0"/>
              <a:t> </a:t>
            </a:r>
            <a:r>
              <a:rPr lang="en-US" altLang="zh-CN" dirty="0" smtClean="0"/>
              <a:t>more</a:t>
            </a:r>
            <a:r>
              <a:rPr lang="zh-CN" altLang="en-US" dirty="0" smtClean="0"/>
              <a:t> </a:t>
            </a:r>
            <a:r>
              <a:rPr lang="en-US" altLang="zh-CN" dirty="0" smtClean="0"/>
              <a:t>efficient</a:t>
            </a:r>
            <a:r>
              <a:rPr lang="zh-CN" altLang="en-US" dirty="0" smtClean="0"/>
              <a:t> </a:t>
            </a:r>
            <a:r>
              <a:rPr lang="en-US" altLang="zh-CN" dirty="0" smtClean="0"/>
              <a:t>than</a:t>
            </a:r>
            <a:r>
              <a:rPr lang="zh-CN" altLang="en-US" dirty="0" smtClean="0"/>
              <a:t> </a:t>
            </a:r>
            <a:r>
              <a:rPr lang="en-US" altLang="zh-CN" dirty="0" smtClean="0"/>
              <a:t>public-key</a:t>
            </a:r>
            <a:r>
              <a:rPr lang="zh-CN" altLang="en-US" dirty="0" smtClean="0"/>
              <a:t> </a:t>
            </a:r>
            <a:r>
              <a:rPr lang="en-US" altLang="zh-CN" dirty="0" smtClean="0"/>
              <a:t>encryption?</a:t>
            </a:r>
          </a:p>
          <a:p>
            <a:r>
              <a:rPr lang="en-US" altLang="zh-CN" dirty="0" smtClean="0"/>
              <a:t>3.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What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El</a:t>
            </a:r>
            <a:r>
              <a:rPr lang="zh-CN" altLang="en-US" dirty="0" smtClean="0"/>
              <a:t> </a:t>
            </a:r>
            <a:r>
              <a:rPr lang="en-US" altLang="zh-CN" dirty="0" smtClean="0"/>
              <a:t>Gamal</a:t>
            </a:r>
            <a:r>
              <a:rPr lang="zh-CN" altLang="en-US" dirty="0" smtClean="0"/>
              <a:t> </a:t>
            </a:r>
            <a:r>
              <a:rPr lang="en-US" altLang="zh-CN" dirty="0" smtClean="0"/>
              <a:t>encryption?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r>
              <a:rPr lang="en-US" altLang="zh-CN" dirty="0" smtClean="0"/>
              <a:t>4.</a:t>
            </a:r>
            <a:r>
              <a:rPr lang="zh-CN" altLang="en-US" dirty="0" smtClean="0"/>
              <a:t> </a:t>
            </a:r>
            <a:r>
              <a:rPr lang="en-US" altLang="zh-CN" dirty="0" smtClean="0"/>
              <a:t>Why</a:t>
            </a:r>
            <a:r>
              <a:rPr lang="zh-CN" altLang="en-US" dirty="0" smtClean="0"/>
              <a:t> </a:t>
            </a:r>
            <a:r>
              <a:rPr lang="en-US" altLang="zh-CN" dirty="0" smtClean="0"/>
              <a:t>El</a:t>
            </a:r>
            <a:r>
              <a:rPr lang="zh-CN" altLang="en-US" dirty="0" smtClean="0"/>
              <a:t> </a:t>
            </a:r>
            <a:r>
              <a:rPr lang="en-US" altLang="zh-CN" dirty="0" smtClean="0"/>
              <a:t>Gamal</a:t>
            </a:r>
            <a:r>
              <a:rPr lang="zh-CN" altLang="en-US" dirty="0" smtClean="0"/>
              <a:t> </a:t>
            </a:r>
            <a:r>
              <a:rPr lang="en-US" altLang="zh-CN" dirty="0" smtClean="0"/>
              <a:t>encryption</a:t>
            </a:r>
            <a:r>
              <a:rPr lang="zh-CN" altLang="en-US" dirty="0" smtClean="0"/>
              <a:t> </a:t>
            </a:r>
            <a:r>
              <a:rPr lang="en-US" altLang="zh-CN" dirty="0" smtClean="0"/>
              <a:t>is</a:t>
            </a:r>
            <a:r>
              <a:rPr lang="zh-CN" altLang="en-US" dirty="0" smtClean="0"/>
              <a:t> </a:t>
            </a:r>
            <a:r>
              <a:rPr lang="en-US" altLang="zh-CN" dirty="0" smtClean="0"/>
              <a:t>CPA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secure,</a:t>
            </a:r>
            <a:r>
              <a:rPr lang="zh-CN" altLang="en-US" dirty="0" smtClean="0"/>
              <a:t> </a:t>
            </a:r>
            <a:r>
              <a:rPr lang="en-US" altLang="zh-CN" dirty="0" smtClean="0"/>
              <a:t>but</a:t>
            </a:r>
            <a:r>
              <a:rPr lang="zh-CN" altLang="en-US" dirty="0" smtClean="0"/>
              <a:t> </a:t>
            </a:r>
            <a:r>
              <a:rPr lang="en-US" altLang="zh-CN" dirty="0" smtClean="0"/>
              <a:t>not</a:t>
            </a:r>
            <a:r>
              <a:rPr lang="zh-CN" altLang="en-US" dirty="0" smtClean="0"/>
              <a:t> </a:t>
            </a:r>
            <a:r>
              <a:rPr lang="en-US" altLang="zh-CN" dirty="0" smtClean="0"/>
              <a:t>CCA</a:t>
            </a:r>
            <a:r>
              <a:rPr lang="zh-CN" altLang="en-US" dirty="0" smtClean="0"/>
              <a:t> </a:t>
            </a:r>
            <a:r>
              <a:rPr lang="en-US" altLang="zh-CN" dirty="0" smtClean="0"/>
              <a:t>secure?</a:t>
            </a:r>
            <a:r>
              <a:rPr lang="zh-CN" altLang="en-US" dirty="0" smtClean="0"/>
              <a:t> </a:t>
            </a:r>
            <a:r>
              <a:rPr lang="en-US" altLang="zh-CN" dirty="0" smtClean="0"/>
              <a:t>(briefly</a:t>
            </a:r>
            <a:r>
              <a:rPr lang="zh-CN" altLang="en-US" dirty="0" smtClean="0"/>
              <a:t> </a:t>
            </a:r>
            <a:r>
              <a:rPr lang="en-US" altLang="zh-CN" dirty="0" smtClean="0"/>
              <a:t>and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intuitively)</a:t>
            </a:r>
          </a:p>
          <a:p>
            <a:endParaRPr lang="en-US" dirty="0">
              <a:sym typeface="Symbol"/>
            </a:endParaRPr>
          </a:p>
          <a:p>
            <a:endParaRPr lang="en-US" dirty="0">
              <a:sym typeface="Symbol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1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Gamal</a:t>
            </a:r>
            <a:r>
              <a:rPr lang="en-US" dirty="0" smtClean="0"/>
              <a:t> encryption is </a:t>
            </a:r>
            <a:r>
              <a:rPr lang="en-US" i="1" dirty="0" smtClean="0"/>
              <a:t>not</a:t>
            </a:r>
            <a:r>
              <a:rPr lang="en-US" dirty="0" smtClean="0"/>
              <a:t> secure against chosen-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</a:p>
          <a:p>
            <a:pPr lvl="1"/>
            <a:r>
              <a:rPr lang="en-US" dirty="0" smtClean="0"/>
              <a:t>Follows from the fact that it is </a:t>
            </a:r>
            <a:r>
              <a:rPr lang="en-US" i="1" dirty="0" smtClean="0"/>
              <a:t>malleable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Given </a:t>
            </a:r>
            <a:r>
              <a:rPr lang="en-US" dirty="0" err="1" smtClean="0"/>
              <a:t>ciphertext</a:t>
            </a:r>
            <a:r>
              <a:rPr lang="en-US" dirty="0" smtClean="0"/>
              <a:t> 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, transform it to obtain the </a:t>
            </a:r>
            <a:r>
              <a:rPr lang="en-US" dirty="0" err="1" smtClean="0"/>
              <a:t>ciphertext</a:t>
            </a:r>
            <a:r>
              <a:rPr lang="en-US" dirty="0" smtClean="0"/>
              <a:t>    c</a:t>
            </a:r>
            <a:r>
              <a:rPr lang="en-US" baseline="-25000" dirty="0" smtClean="0"/>
              <a:t>1</a:t>
            </a:r>
            <a:r>
              <a:rPr lang="en-US" dirty="0" smtClean="0"/>
              <a:t>, c’</a:t>
            </a:r>
            <a:r>
              <a:rPr lang="en-US" baseline="-25000" dirty="0" smtClean="0"/>
              <a:t>2</a:t>
            </a:r>
            <a:r>
              <a:rPr lang="en-US" dirty="0" smtClean="0"/>
              <a:t> = c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</a:t>
            </a:r>
            <a:r>
              <a:rPr lang="en-US" dirty="0" smtClean="0"/>
              <a:t> · c</a:t>
            </a:r>
            <a:r>
              <a:rPr lang="en-US" baseline="-25000" dirty="0" smtClean="0"/>
              <a:t>2</a:t>
            </a:r>
            <a:r>
              <a:rPr lang="en-US" dirty="0" smtClean="0"/>
              <a:t>    for arbitrary </a:t>
            </a:r>
            <a:r>
              <a:rPr lang="en-US" dirty="0">
                <a:sym typeface="Symbol"/>
              </a:rPr>
              <a:t></a:t>
            </a:r>
            <a:endParaRPr lang="en-US" dirty="0" smtClean="0"/>
          </a:p>
          <a:p>
            <a:pPr lvl="1"/>
            <a:r>
              <a:rPr lang="en-US" dirty="0" smtClean="0"/>
              <a:t>Since               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h</a:t>
            </a:r>
            <a:r>
              <a:rPr lang="en-US" baseline="30000" dirty="0" err="1" smtClean="0"/>
              <a:t>y</a:t>
            </a:r>
            <a:r>
              <a:rPr lang="en-US" dirty="0" smtClean="0"/>
              <a:t> · m, </a:t>
            </a:r>
            <a:br>
              <a:rPr lang="en-US" dirty="0" smtClean="0"/>
            </a:br>
            <a:r>
              <a:rPr lang="en-US" dirty="0" smtClean="0"/>
              <a:t>we have        c</a:t>
            </a:r>
            <a:r>
              <a:rPr lang="en-US" baseline="-25000" dirty="0"/>
              <a:t>1</a:t>
            </a:r>
            <a:r>
              <a:rPr lang="en-US" dirty="0" smtClean="0"/>
              <a:t>, c’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 smtClean="0"/>
              <a:t>, </a:t>
            </a:r>
            <a:r>
              <a:rPr lang="en-US" dirty="0" err="1" smtClean="0"/>
              <a:t>h</a:t>
            </a:r>
            <a:r>
              <a:rPr lang="en-US" baseline="30000" dirty="0" err="1"/>
              <a:t>y</a:t>
            </a:r>
            <a:r>
              <a:rPr lang="en-US" dirty="0" smtClean="0"/>
              <a:t> · (</a:t>
            </a:r>
            <a:r>
              <a:rPr lang="en-US" dirty="0" smtClean="0">
                <a:sym typeface="Symbol"/>
              </a:rPr>
              <a:t>m)</a:t>
            </a:r>
          </a:p>
          <a:p>
            <a:pPr lvl="1"/>
            <a:r>
              <a:rPr lang="en-US" dirty="0" smtClean="0">
                <a:sym typeface="Symbol"/>
              </a:rPr>
              <a:t>I.e., encryption of m becomes an encryption of </a:t>
            </a:r>
            <a:r>
              <a:rPr lang="en-US" dirty="0">
                <a:sym typeface="Symbol"/>
              </a:rPr>
              <a:t></a:t>
            </a:r>
            <a:r>
              <a:rPr lang="en-US" dirty="0" smtClean="0">
                <a:sym typeface="Symbol"/>
              </a:rPr>
              <a:t>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6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21</a:t>
            </a:fld>
            <a:endParaRPr lang="en-US"/>
          </a:p>
        </p:txBody>
      </p:sp>
      <p:pic>
        <p:nvPicPr>
          <p:cNvPr id="5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546524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971029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207" y="4723629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789412" y="1676400"/>
            <a:ext cx="1287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G, q, g, h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43200" y="2537895"/>
            <a:ext cx="35814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78183" y="2510135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2</a:t>
            </a:r>
            <a:endParaRPr lang="en-US" sz="2400" dirty="0" smtClean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743200" y="4419600"/>
            <a:ext cx="3581400" cy="91440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62400" y="4338935"/>
            <a:ext cx="109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2 ·c</a:t>
            </a:r>
            <a:r>
              <a:rPr lang="en-US" sz="2400" baseline="-25000" dirty="0" smtClean="0"/>
              <a:t>2</a:t>
            </a:r>
            <a:endParaRPr lang="en-US" sz="24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895600" y="1066800"/>
            <a:ext cx="3321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(Assume 2 </a:t>
            </a:r>
            <a:r>
              <a:rPr lang="en-US" sz="2800" dirty="0" smtClean="0">
                <a:sym typeface="Symbol"/>
              </a:rPr>
              <a:t> </a:t>
            </a:r>
            <a:r>
              <a:rPr lang="en-US" sz="2800" dirty="0" smtClean="0"/>
              <a:t>G </a:t>
            </a:r>
            <a:r>
              <a:rPr lang="en-US" sz="2800" dirty="0" smtClean="0">
                <a:sym typeface="Symbol"/>
              </a:rPr>
              <a:t> </a:t>
            </a:r>
            <a:r>
              <a:rPr lang="en-US" sz="2800" dirty="0" smtClean="0">
                <a:latin typeface="Cambria Math"/>
                <a:ea typeface="Cambria Math"/>
              </a:rPr>
              <a:t>ℤ</a:t>
            </a:r>
            <a:r>
              <a:rPr lang="en-US" sz="2800" baseline="30000" dirty="0" smtClean="0">
                <a:latin typeface="Cambria Math"/>
                <a:ea typeface="Cambria Math"/>
              </a:rPr>
              <a:t>*</a:t>
            </a:r>
            <a:r>
              <a:rPr lang="en-US" sz="2800" baseline="-25000" dirty="0" smtClean="0">
                <a:ea typeface="Cambria Math"/>
              </a:rPr>
              <a:t>p</a:t>
            </a:r>
            <a:r>
              <a:rPr lang="en-US" sz="2800" dirty="0" smtClean="0">
                <a:ea typeface="Cambria Math"/>
              </a:rPr>
              <a:t>)</a:t>
            </a:r>
            <a:endParaRPr lang="en-US" sz="28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4648200"/>
            <a:ext cx="2107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First bid: m</a:t>
            </a:r>
            <a:br>
              <a:rPr lang="en-US" sz="2400" dirty="0" smtClean="0"/>
            </a:br>
            <a:r>
              <a:rPr lang="en-US" sz="2400" dirty="0" smtClean="0"/>
              <a:t>Second bid: 2m</a:t>
            </a:r>
          </a:p>
        </p:txBody>
      </p:sp>
    </p:spTree>
    <p:extLst>
      <p:ext uri="{BB962C8B-B14F-4D97-AF65-F5344CB8AC3E}">
        <p14:creationId xmlns:p14="http://schemas.microsoft.com/office/powerpoint/2010/main" val="13161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key derivation coupled with CCA-secure private-key encryption scheme</a:t>
            </a:r>
          </a:p>
          <a:p>
            <a:pPr lvl="1"/>
            <a:r>
              <a:rPr lang="en-US" dirty="0" smtClean="0"/>
              <a:t>I.e., </a:t>
            </a:r>
            <a:r>
              <a:rPr lang="en-US" dirty="0" err="1" smtClean="0"/>
              <a:t>ciphertext</a:t>
            </a:r>
            <a:r>
              <a:rPr lang="en-US" dirty="0" smtClean="0"/>
              <a:t> is </a:t>
            </a:r>
            <a:br>
              <a:rPr lang="en-US" dirty="0" smtClean="0"/>
            </a:br>
            <a:r>
              <a:rPr lang="en-US" dirty="0" smtClean="0"/>
              <a:t>                                 </a:t>
            </a:r>
            <a:r>
              <a:rPr lang="en-US" dirty="0" err="1" smtClean="0"/>
              <a:t>g</a:t>
            </a:r>
            <a:r>
              <a:rPr lang="en-US" baseline="30000" dirty="0" err="1" smtClean="0"/>
              <a:t>y</a:t>
            </a:r>
            <a:r>
              <a:rPr lang="en-US" dirty="0"/>
              <a:t>, </a:t>
            </a:r>
            <a:r>
              <a:rPr lang="en-US" dirty="0" err="1"/>
              <a:t>Enc’</a:t>
            </a:r>
            <a:r>
              <a:rPr lang="en-US" baseline="-25000" dirty="0" err="1"/>
              <a:t>k</a:t>
            </a:r>
            <a:r>
              <a:rPr lang="en-US" dirty="0"/>
              <a:t>(m),</a:t>
            </a:r>
            <a:br>
              <a:rPr lang="en-US" dirty="0"/>
            </a:br>
            <a:r>
              <a:rPr lang="en-US" dirty="0"/>
              <a:t>where k = H(</a:t>
            </a:r>
            <a:r>
              <a:rPr lang="en-US" dirty="0" err="1"/>
              <a:t>h</a:t>
            </a:r>
            <a:r>
              <a:rPr lang="en-US" baseline="30000" dirty="0" err="1"/>
              <a:t>y</a:t>
            </a:r>
            <a:r>
              <a:rPr lang="en-US" dirty="0" smtClean="0"/>
              <a:t>) and </a:t>
            </a:r>
            <a:r>
              <a:rPr lang="en-US" dirty="0" err="1" smtClean="0"/>
              <a:t>Enc</a:t>
            </a:r>
            <a:r>
              <a:rPr lang="en-US" dirty="0" smtClean="0"/>
              <a:t>’ is a CCA-secure scheme</a:t>
            </a:r>
          </a:p>
          <a:p>
            <a:endParaRPr lang="en-US" dirty="0" smtClean="0"/>
          </a:p>
          <a:p>
            <a:r>
              <a:rPr lang="en-US" dirty="0" smtClean="0"/>
              <a:t>Can be proved CCA-secure under appropriate assumptions, if H is modeled as a random oracle</a:t>
            </a:r>
          </a:p>
          <a:p>
            <a:endParaRPr lang="en-US" dirty="0" smtClean="0"/>
          </a:p>
          <a:p>
            <a:r>
              <a:rPr lang="en-US" dirty="0" smtClean="0"/>
              <a:t>DHIES/ECIES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1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Public-key encryption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6670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6670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41200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41200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8862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6437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 </a:t>
            </a:r>
            <a:r>
              <a:rPr lang="en-US" sz="2400" dirty="0" err="1" smtClean="0"/>
              <a:t>Enc</a:t>
            </a:r>
            <a:r>
              <a:rPr lang="en-US" sz="2400" baseline="-25000" dirty="0" err="1" smtClean="0"/>
              <a:t>pk</a:t>
            </a:r>
            <a:r>
              <a:rPr lang="en-US" sz="2400" dirty="0" smtClean="0"/>
              <a:t>(m)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4643735"/>
            <a:ext cx="1683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 = </a:t>
            </a:r>
            <a:r>
              <a:rPr lang="en-US" sz="2400" dirty="0" err="1" smtClean="0"/>
              <a:t>Dec</a:t>
            </a:r>
            <a:r>
              <a:rPr lang="en-US" sz="2400" baseline="-25000" dirty="0" err="1" smtClean="0"/>
              <a:t>sk</a:t>
            </a:r>
            <a:r>
              <a:rPr lang="en-US" sz="2400" dirty="0" smtClean="0"/>
              <a:t>(c)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6645" y="34290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</a:p>
        </p:txBody>
      </p:sp>
      <p:sp>
        <p:nvSpPr>
          <p:cNvPr id="18" name="Flowchart: Magnetic Disk 17"/>
          <p:cNvSpPr/>
          <p:nvPr/>
        </p:nvSpPr>
        <p:spPr>
          <a:xfrm>
            <a:off x="4114800" y="1447800"/>
            <a:ext cx="838200" cy="1143000"/>
          </a:xfrm>
          <a:prstGeom prst="flowChartMagneticDisk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290885" y="1905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667000" y="2362200"/>
            <a:ext cx="1295400" cy="83820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95370" y="2286000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sp>
        <p:nvSpPr>
          <p:cNvPr id="9" name="Oval 8"/>
          <p:cNvSpPr/>
          <p:nvPr/>
        </p:nvSpPr>
        <p:spPr>
          <a:xfrm>
            <a:off x="3695700" y="1219200"/>
            <a:ext cx="1676400" cy="4038600"/>
          </a:xfrm>
          <a:prstGeom prst="ellipse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6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5" grpId="0"/>
      <p:bldP spid="6" grpId="0"/>
      <p:bldP spid="7" grpId="0"/>
      <p:bldP spid="18" grpId="0" animBg="1"/>
      <p:bldP spid="19" grpId="0"/>
      <p:bldP spid="22" grpId="0"/>
      <p:bldP spid="22" grpId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public-key encryption scheme is composed of three PPT algorithms:</a:t>
            </a:r>
          </a:p>
          <a:p>
            <a:pPr lvl="1"/>
            <a:r>
              <a:rPr lang="en-US" dirty="0" smtClean="0"/>
              <a:t>Gen: </a:t>
            </a:r>
            <a:r>
              <a:rPr lang="en-US" i="1" dirty="0" smtClean="0"/>
              <a:t>key-generation algorithm</a:t>
            </a:r>
            <a:r>
              <a:rPr lang="en-US" dirty="0" smtClean="0"/>
              <a:t> that on input 1</a:t>
            </a:r>
            <a:r>
              <a:rPr lang="en-US" baseline="30000" dirty="0" smtClean="0"/>
              <a:t>n</a:t>
            </a:r>
            <a:r>
              <a:rPr lang="en-US" dirty="0" smtClean="0"/>
              <a:t> outputs </a:t>
            </a:r>
            <a:r>
              <a:rPr lang="en-US" dirty="0" err="1" smtClean="0"/>
              <a:t>pk</a:t>
            </a:r>
            <a:r>
              <a:rPr lang="en-US" dirty="0" smtClean="0"/>
              <a:t>, </a:t>
            </a:r>
            <a:r>
              <a:rPr lang="en-US" dirty="0" err="1" smtClean="0"/>
              <a:t>sk</a:t>
            </a:r>
            <a:endParaRPr lang="en-US" dirty="0" smtClean="0"/>
          </a:p>
          <a:p>
            <a:pPr lvl="1"/>
            <a:r>
              <a:rPr lang="en-US" dirty="0" err="1" smtClean="0"/>
              <a:t>Enc</a:t>
            </a:r>
            <a:r>
              <a:rPr lang="en-US" dirty="0" smtClean="0"/>
              <a:t>: </a:t>
            </a:r>
            <a:r>
              <a:rPr lang="en-US" i="1" dirty="0" smtClean="0"/>
              <a:t>encryption algorithm</a:t>
            </a:r>
            <a:r>
              <a:rPr lang="en-US" dirty="0" smtClean="0"/>
              <a:t> that on input </a:t>
            </a:r>
            <a:r>
              <a:rPr lang="en-US" dirty="0" err="1" smtClean="0"/>
              <a:t>pk</a:t>
            </a:r>
            <a:r>
              <a:rPr lang="en-US" dirty="0" smtClean="0"/>
              <a:t> and a message m outputs a </a:t>
            </a:r>
            <a:r>
              <a:rPr lang="en-US" dirty="0" err="1" smtClean="0"/>
              <a:t>ciphertext</a:t>
            </a:r>
            <a:r>
              <a:rPr lang="en-US" dirty="0" smtClean="0"/>
              <a:t> c</a:t>
            </a:r>
          </a:p>
          <a:p>
            <a:pPr lvl="1"/>
            <a:r>
              <a:rPr lang="en-US" dirty="0" smtClean="0"/>
              <a:t>Dec: </a:t>
            </a:r>
            <a:r>
              <a:rPr lang="en-US" i="1" dirty="0" smtClean="0"/>
              <a:t>decryption algorithm</a:t>
            </a:r>
            <a:r>
              <a:rPr lang="en-US" dirty="0" smtClean="0"/>
              <a:t> that on input </a:t>
            </a:r>
            <a:r>
              <a:rPr lang="en-US" dirty="0" err="1" smtClean="0"/>
              <a:t>sk</a:t>
            </a:r>
            <a:r>
              <a:rPr lang="en-US" dirty="0" smtClean="0"/>
              <a:t> and a </a:t>
            </a:r>
            <a:r>
              <a:rPr lang="en-US" dirty="0" err="1" smtClean="0"/>
              <a:t>ciphertext</a:t>
            </a:r>
            <a:r>
              <a:rPr lang="en-US" dirty="0" smtClean="0"/>
              <a:t> c outputs a message m or an error </a:t>
            </a:r>
            <a:r>
              <a:rPr lang="en-US" dirty="0" smtClean="0">
                <a:sym typeface="Symbol"/>
              </a:rPr>
              <a:t>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905000" y="5103258"/>
            <a:ext cx="5638800" cy="954107"/>
          </a:xfrm>
          <a:prstGeom prst="rect">
            <a:avLst/>
          </a:prstGeom>
          <a:ln cap="sq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For all </a:t>
            </a:r>
            <a:r>
              <a:rPr lang="en-US" sz="2800" dirty="0" smtClean="0"/>
              <a:t>m</a:t>
            </a:r>
            <a:r>
              <a:rPr lang="en-US" sz="2800" dirty="0" smtClean="0">
                <a:sym typeface="Symbol"/>
              </a:rPr>
              <a:t> and </a:t>
            </a:r>
            <a:r>
              <a:rPr lang="en-US" sz="28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, </a:t>
            </a:r>
            <a:r>
              <a:rPr lang="en-US" sz="28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 output by Gen,</a:t>
            </a:r>
            <a:br>
              <a:rPr lang="en-US" sz="2800" dirty="0" smtClean="0">
                <a:sym typeface="Symbol"/>
              </a:rPr>
            </a:br>
            <a:r>
              <a:rPr lang="en-US" sz="2800" dirty="0" err="1" smtClean="0">
                <a:sym typeface="Symbol"/>
              </a:rPr>
              <a:t>Dec</a:t>
            </a:r>
            <a:r>
              <a:rPr lang="en-US" sz="2800" baseline="-25000" dirty="0" err="1" smtClean="0">
                <a:sym typeface="Symbol"/>
              </a:rPr>
              <a:t>sk</a:t>
            </a:r>
            <a:r>
              <a:rPr lang="en-US" sz="2800" dirty="0" smtClean="0">
                <a:sym typeface="Symbol"/>
              </a:rPr>
              <a:t>(</a:t>
            </a:r>
            <a:r>
              <a:rPr lang="en-US" sz="2800" dirty="0" err="1" smtClean="0">
                <a:sym typeface="Symbol"/>
              </a:rPr>
              <a:t>Enc</a:t>
            </a:r>
            <a:r>
              <a:rPr lang="en-US" sz="2800" baseline="-25000" dirty="0" err="1" smtClean="0">
                <a:sym typeface="Symbol"/>
              </a:rPr>
              <a:t>pk</a:t>
            </a:r>
            <a:r>
              <a:rPr lang="en-US" sz="2800" dirty="0" smtClean="0">
                <a:sym typeface="Symbol"/>
              </a:rPr>
              <a:t>(m)) = m</a:t>
            </a:r>
            <a:r>
              <a:rPr lang="en-US" sz="2800" dirty="0" smtClean="0">
                <a:solidFill>
                  <a:srgbClr val="000000"/>
                </a:solidFill>
                <a:cs typeface="Arial" charset="0"/>
                <a:sym typeface="Symbol" pitchFamily="18" charset="2"/>
              </a:rPr>
              <a:t> </a:t>
            </a:r>
            <a:endParaRPr lang="en-US" sz="2800" dirty="0">
              <a:solidFill>
                <a:srgbClr val="000000"/>
              </a:solidFill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3774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Fix a public-key encryption scheme </a:t>
            </a:r>
            <a:r>
              <a:rPr lang="en-US" dirty="0" smtClean="0">
                <a:sym typeface="Symbol"/>
              </a:rPr>
              <a:t> and an adversary A</a:t>
            </a:r>
          </a:p>
          <a:p>
            <a:r>
              <a:rPr lang="en-US" dirty="0" smtClean="0">
                <a:sym typeface="Symbol"/>
              </a:rPr>
              <a:t>Define experiment </a:t>
            </a:r>
            <a:r>
              <a:rPr lang="en-US" dirty="0" err="1" smtClean="0">
                <a:sym typeface="Symbol"/>
              </a:rPr>
              <a:t>PubK</a:t>
            </a:r>
            <a:r>
              <a:rPr lang="en-US" dirty="0" smtClean="0">
                <a:sym typeface="Symbol"/>
              </a:rPr>
              <a:t>-CPA</a:t>
            </a:r>
            <a:r>
              <a:rPr lang="en-US" baseline="-25000" dirty="0" smtClean="0">
                <a:sym typeface="Symbol"/>
              </a:rPr>
              <a:t>A,</a:t>
            </a:r>
            <a:r>
              <a:rPr lang="en-US" dirty="0">
                <a:sym typeface="Symbol"/>
              </a:rPr>
              <a:t> 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(n):</a:t>
            </a:r>
            <a:endParaRPr lang="en-US" dirty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Run Gen(1</a:t>
            </a:r>
            <a:r>
              <a:rPr lang="en-US" baseline="30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 to get keys </a:t>
            </a:r>
            <a:r>
              <a:rPr lang="en-US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sk</a:t>
            </a:r>
            <a:endParaRPr lang="en-US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Give </a:t>
            </a:r>
            <a:r>
              <a:rPr lang="en-US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 to A, who outputs (m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of same length</a:t>
            </a:r>
          </a:p>
          <a:p>
            <a:pPr lvl="1"/>
            <a:r>
              <a:rPr lang="en-US" dirty="0" smtClean="0">
                <a:sym typeface="Symbol"/>
              </a:rPr>
              <a:t>Choose uniform b  {0,1} and compute the </a:t>
            </a:r>
            <a:r>
              <a:rPr lang="en-US" dirty="0" err="1" smtClean="0">
                <a:sym typeface="Symbol"/>
              </a:rPr>
              <a:t>ciphertext</a:t>
            </a:r>
            <a:r>
              <a:rPr lang="en-US" dirty="0" smtClean="0">
                <a:sym typeface="Symbol"/>
              </a:rPr>
              <a:t>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pk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); give c to A</a:t>
            </a:r>
          </a:p>
          <a:p>
            <a:pPr lvl="1"/>
            <a:r>
              <a:rPr lang="en-US" dirty="0" smtClean="0">
                <a:sym typeface="Symbol"/>
              </a:rPr>
              <a:t>A outputs a guess b’, and the experiment evaluates to 1 if b’=b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3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Public-key encryption scheme </a:t>
            </a:r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CPA-secure</a:t>
            </a:r>
            <a:r>
              <a:rPr lang="en-US" dirty="0" smtClean="0">
                <a:sym typeface="Symbol"/>
              </a:rPr>
              <a:t> if for all PPT adversaries A: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PubK</a:t>
            </a:r>
            <a:r>
              <a:rPr lang="en-US" dirty="0" smtClean="0">
                <a:sym typeface="Symbol"/>
              </a:rPr>
              <a:t>-CPA</a:t>
            </a:r>
            <a:r>
              <a:rPr lang="en-US" baseline="-25000" dirty="0" smtClean="0">
                <a:sym typeface="Symbol"/>
              </a:rPr>
              <a:t>A</a:t>
            </a:r>
            <a:r>
              <a:rPr lang="en-US" baseline="-25000" dirty="0">
                <a:sym typeface="Symbol"/>
              </a:rPr>
              <a:t>,</a:t>
            </a:r>
            <a:r>
              <a:rPr lang="en-US" dirty="0">
                <a:sym typeface="Symbol"/>
              </a:rPr>
              <a:t> </a:t>
            </a:r>
            <a:r>
              <a:rPr lang="en-US" baseline="-25000" dirty="0">
                <a:sym typeface="Symbol"/>
              </a:rPr>
              <a:t></a:t>
            </a:r>
            <a:r>
              <a:rPr lang="en-US" dirty="0">
                <a:sym typeface="Symbol"/>
              </a:rPr>
              <a:t>(n</a:t>
            </a:r>
            <a:r>
              <a:rPr lang="en-US" dirty="0" smtClean="0">
                <a:sym typeface="Symbol"/>
              </a:rPr>
              <a:t>) = 1] ≤  ½ + </a:t>
            </a:r>
            <a:r>
              <a:rPr lang="en-US" dirty="0" err="1" smtClean="0">
                <a:sym typeface="Symbol"/>
              </a:rPr>
              <a:t>negl</a:t>
            </a:r>
            <a:r>
              <a:rPr lang="en-US" dirty="0" smtClean="0">
                <a:sym typeface="Symbol"/>
              </a:rPr>
              <a:t>(n)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the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encryption oracle?!</a:t>
            </a:r>
          </a:p>
          <a:p>
            <a:pPr lvl="1"/>
            <a:r>
              <a:rPr lang="en-US" dirty="0" smtClean="0"/>
              <a:t>Encryption oracle redundant in public-key setting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 No </a:t>
            </a:r>
            <a:r>
              <a:rPr lang="en-US" i="1" dirty="0" smtClean="0">
                <a:sym typeface="Symbol"/>
              </a:rPr>
              <a:t>perfectly secret </a:t>
            </a:r>
            <a:r>
              <a:rPr lang="en-US" dirty="0" smtClean="0">
                <a:sym typeface="Symbol"/>
              </a:rPr>
              <a:t>public-key encryption</a:t>
            </a:r>
          </a:p>
          <a:p>
            <a:pPr>
              <a:buFont typeface="Symbol"/>
              <a:buChar char="Þ"/>
            </a:pPr>
            <a:r>
              <a:rPr lang="en-US" dirty="0" smtClean="0">
                <a:sym typeface="Symbol"/>
              </a:rPr>
              <a:t> No </a:t>
            </a:r>
            <a:r>
              <a:rPr lang="en-US" i="1" dirty="0" smtClean="0">
                <a:sym typeface="Symbol"/>
              </a:rPr>
              <a:t>deterministic</a:t>
            </a:r>
            <a:r>
              <a:rPr lang="en-US" dirty="0" smtClean="0">
                <a:sym typeface="Symbol"/>
              </a:rPr>
              <a:t> public-key encryption scheme can be CPA-secure</a:t>
            </a:r>
          </a:p>
          <a:p>
            <a:pPr>
              <a:buFont typeface="Symbol"/>
              <a:buChar char="Þ"/>
            </a:pPr>
            <a:r>
              <a:rPr lang="en-US" dirty="0" smtClean="0"/>
              <a:t> CPA-security implies security for encrypting multiple messages as in the private-key case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3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Chosen-</a:t>
            </a:r>
            <a:r>
              <a:rPr lang="en-US" altLang="en-US" dirty="0" err="1" smtClean="0"/>
              <a:t>ciphertext</a:t>
            </a:r>
            <a:r>
              <a:rPr lang="en-US" altLang="en-US" dirty="0" smtClean="0"/>
              <a:t> attacks</a:t>
            </a:r>
            <a:endParaRPr lang="en-US" altLang="en-US" dirty="0"/>
          </a:p>
        </p:txBody>
      </p:sp>
      <p:pic>
        <p:nvPicPr>
          <p:cNvPr id="176132" name="Picture 4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057400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6133" name="Picture 5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2" y="2057400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10400" y="3510436"/>
            <a:ext cx="891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r>
              <a:rPr lang="en-US" sz="2400" dirty="0" smtClean="0"/>
              <a:t>, </a:t>
            </a:r>
            <a:r>
              <a:rPr lang="en-US" sz="2400" dirty="0" err="1" smtClean="0"/>
              <a:t>sk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0" y="35104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pk</a:t>
            </a:r>
            <a:endParaRPr lang="en-US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971800" y="3276600"/>
            <a:ext cx="31242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13853" y="4034135"/>
            <a:ext cx="18293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</a:t>
            </a:r>
            <a:r>
              <a:rPr lang="en-US" sz="2400" dirty="0" smtClean="0"/>
              <a:t> </a:t>
            </a:r>
            <a:r>
              <a:rPr lang="en-US" sz="2400" dirty="0" err="1" smtClean="0"/>
              <a:t>Enc</a:t>
            </a:r>
            <a:r>
              <a:rPr lang="en-US" sz="2400" baseline="-25000" dirty="0" err="1" smtClean="0"/>
              <a:t>pk</a:t>
            </a:r>
            <a:r>
              <a:rPr lang="en-US" sz="2400" dirty="0" smtClean="0"/>
              <a:t>(m)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76645" y="2819400"/>
            <a:ext cx="31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962400" y="3741268"/>
            <a:ext cx="2438400" cy="21261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419600" y="4122268"/>
            <a:ext cx="2438400" cy="2126132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18746" y="4267200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  <a:r>
              <a:rPr lang="en-US" sz="2400" dirty="0" smtClean="0"/>
              <a:t>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4648200"/>
            <a:ext cx="50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</a:t>
            </a:r>
            <a:r>
              <a:rPr lang="en-US" sz="2400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278832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Chosen-</a:t>
            </a:r>
            <a:r>
              <a:rPr lang="en-US" dirty="0" err="1" smtClean="0"/>
              <a:t>ciphertext</a:t>
            </a:r>
            <a:r>
              <a:rPr lang="en-US" dirty="0" smtClean="0"/>
              <a:t> attacks are arguably even a greater concern in the public-key setting</a:t>
            </a:r>
          </a:p>
          <a:p>
            <a:pPr lvl="1"/>
            <a:r>
              <a:rPr lang="en-US" dirty="0" smtClean="0"/>
              <a:t>Attacker might be a legitimate sender</a:t>
            </a:r>
          </a:p>
          <a:p>
            <a:pPr lvl="1"/>
            <a:r>
              <a:rPr lang="en-US" dirty="0" smtClean="0"/>
              <a:t>Easier for attacker to obtain full decryptions of </a:t>
            </a:r>
            <a:r>
              <a:rPr lang="en-US" dirty="0" err="1" smtClean="0"/>
              <a:t>ciphertexts</a:t>
            </a:r>
            <a:r>
              <a:rPr lang="en-US" dirty="0" smtClean="0"/>
              <a:t> of its choice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Related concern: </a:t>
            </a:r>
            <a:r>
              <a:rPr lang="en-US" i="1" dirty="0" smtClean="0"/>
              <a:t>malleability</a:t>
            </a:r>
            <a:endParaRPr lang="en-US" dirty="0" smtClean="0"/>
          </a:p>
          <a:p>
            <a:pPr lvl="1"/>
            <a:r>
              <a:rPr lang="en-US" dirty="0" smtClean="0"/>
              <a:t>I.e., given a </a:t>
            </a:r>
            <a:r>
              <a:rPr lang="en-US" dirty="0" err="1" smtClean="0"/>
              <a:t>ciphertext</a:t>
            </a:r>
            <a:r>
              <a:rPr lang="en-US" dirty="0" smtClean="0"/>
              <a:t> c that is the encryption of an unknown message m, might be possible to produce </a:t>
            </a:r>
            <a:r>
              <a:rPr lang="en-US" dirty="0" err="1" smtClean="0"/>
              <a:t>ciphertext</a:t>
            </a:r>
            <a:r>
              <a:rPr lang="en-US" dirty="0" smtClean="0"/>
              <a:t> c’ that decrypts to a related message m’</a:t>
            </a:r>
          </a:p>
          <a:p>
            <a:pPr lvl="1"/>
            <a:r>
              <a:rPr lang="en-US" dirty="0" smtClean="0"/>
              <a:t>This is also undesirable in the public-key setting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6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9050">
          <a:solidFill>
            <a:schemeClr val="tx1"/>
          </a:solidFill>
          <a:tailEnd type="none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14070</TotalTime>
  <Words>946</Words>
  <Application>Microsoft Macintosh PowerPoint</Application>
  <PresentationFormat>On-screen Show (4:3)</PresentationFormat>
  <Paragraphs>164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Brush Script MT</vt:lpstr>
      <vt:lpstr>Calibri</vt:lpstr>
      <vt:lpstr>Cambria Math</vt:lpstr>
      <vt:lpstr>Symbol</vt:lpstr>
      <vt:lpstr>宋体</vt:lpstr>
      <vt:lpstr>Arial</vt:lpstr>
      <vt:lpstr>Office Theme</vt:lpstr>
      <vt:lpstr>Cryptography</vt:lpstr>
      <vt:lpstr>Q and A; bring the written answers to TA before the class</vt:lpstr>
      <vt:lpstr>Public-key encryption</vt:lpstr>
      <vt:lpstr>Public-key encryption</vt:lpstr>
      <vt:lpstr>CPA-security</vt:lpstr>
      <vt:lpstr>CPA-security</vt:lpstr>
      <vt:lpstr>Notes on the definition</vt:lpstr>
      <vt:lpstr>Chosen-ciphertext attacks</vt:lpstr>
      <vt:lpstr>Chosen-ciphertext attacks</vt:lpstr>
      <vt:lpstr>Chosen-ciphertext attacks</vt:lpstr>
      <vt:lpstr>Hybrid encryption</vt:lpstr>
      <vt:lpstr>Security of hybrid encryption</vt:lpstr>
      <vt:lpstr>KEM/DEM paradigm</vt:lpstr>
      <vt:lpstr>PowerPoint Presentation</vt:lpstr>
      <vt:lpstr>Diffie-Hellman key exchange</vt:lpstr>
      <vt:lpstr>El Gamal encryption</vt:lpstr>
      <vt:lpstr>El Gamal encryption</vt:lpstr>
      <vt:lpstr>Security?</vt:lpstr>
      <vt:lpstr>In practice…</vt:lpstr>
      <vt:lpstr>Chosen-ciphertext attacks?</vt:lpstr>
      <vt:lpstr>Attack!</vt:lpstr>
      <vt:lpstr>Chosen-ciphertext security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Haibin Zhang</cp:lastModifiedBy>
  <cp:revision>1081</cp:revision>
  <dcterms:created xsi:type="dcterms:W3CDTF">2014-06-02T02:25:30Z</dcterms:created>
  <dcterms:modified xsi:type="dcterms:W3CDTF">2019-04-19T21:14:13Z</dcterms:modified>
</cp:coreProperties>
</file>