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18" r:id="rId2"/>
    <p:sldId id="455" r:id="rId3"/>
    <p:sldId id="431" r:id="rId4"/>
    <p:sldId id="434" r:id="rId5"/>
    <p:sldId id="435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 smtClean="0">
                <a:solidFill>
                  <a:schemeClr val="tx1"/>
                </a:solidFill>
              </a:rPr>
              <a:t>18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hard to factor </a:t>
            </a:r>
            <a:r>
              <a:rPr lang="en-US" i="1" dirty="0" smtClean="0"/>
              <a:t>most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50% of the time, random number is even</a:t>
            </a:r>
          </a:p>
          <a:p>
            <a:pPr lvl="1"/>
            <a:r>
              <a:rPr lang="en-US" dirty="0" smtClean="0"/>
              <a:t>1/3 of the time, random number is divisible by 3…</a:t>
            </a:r>
          </a:p>
          <a:p>
            <a:pPr lvl="1"/>
            <a:endParaRPr lang="en-US" dirty="0"/>
          </a:p>
          <a:p>
            <a:r>
              <a:rPr lang="en-US" dirty="0" smtClean="0"/>
              <a:t>The hardest numbers to factor are those that are the product of two, equal-length </a:t>
            </a:r>
            <a:r>
              <a:rPr lang="en-US" i="1" dirty="0" smtClean="0"/>
              <a:t>primes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858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factoring problem is not </a:t>
            </a:r>
            <a:r>
              <a:rPr lang="en-US" i="1" dirty="0" smtClean="0"/>
              <a:t>directly</a:t>
            </a:r>
            <a:r>
              <a:rPr lang="en-US" dirty="0" smtClean="0"/>
              <a:t> useful </a:t>
            </a:r>
            <a:br>
              <a:rPr lang="en-US" dirty="0" smtClean="0"/>
            </a:br>
            <a:r>
              <a:rPr lang="en-US" dirty="0" smtClean="0"/>
              <a:t>for cryptography</a:t>
            </a:r>
          </a:p>
          <a:p>
            <a:pPr lvl="1"/>
            <a:r>
              <a:rPr lang="en-US" dirty="0" smtClean="0"/>
              <a:t>So we will not formalize it…</a:t>
            </a:r>
          </a:p>
          <a:p>
            <a:endParaRPr lang="en-US" dirty="0"/>
          </a:p>
          <a:p>
            <a:r>
              <a:rPr lang="en-US" dirty="0" smtClean="0"/>
              <a:t>Instead, introduce a problem related to factoring: the </a:t>
            </a:r>
            <a:r>
              <a:rPr lang="en-US" i="1" dirty="0" smtClean="0"/>
              <a:t>RSA problem</a:t>
            </a:r>
          </a:p>
        </p:txBody>
      </p:sp>
    </p:spTree>
    <p:extLst>
      <p:ext uri="{BB962C8B-B14F-4D97-AF65-F5344CB8AC3E}">
        <p14:creationId xmlns:p14="http://schemas.microsoft.com/office/powerpoint/2010/main" val="20654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mbria Math"/>
              </a:rPr>
              <a:t>For the next few slides, N=</a:t>
            </a:r>
            <a:r>
              <a:rPr lang="en-US" dirty="0" err="1" smtClean="0">
                <a:latin typeface="Calibri" panose="020F0502020204030204" pitchFamily="34" charset="0"/>
                <a:ea typeface="Cambria Math"/>
              </a:rPr>
              <a:t>pq</a:t>
            </a:r>
            <a:r>
              <a:rPr lang="en-US" dirty="0" smtClean="0">
                <a:latin typeface="Calibri" panose="020F0502020204030204" pitchFamily="34" charset="0"/>
                <a:ea typeface="Cambria Math"/>
              </a:rPr>
              <a:t> with p and q distinct, odd primes</a:t>
            </a:r>
          </a:p>
          <a:p>
            <a:endParaRPr lang="en-US" dirty="0" smtClean="0">
              <a:latin typeface="Calibri" panose="020F0502020204030204" pitchFamily="34" charset="0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invertible elements under multiplication modulo N</a:t>
            </a:r>
          </a:p>
          <a:p>
            <a:pPr lvl="1"/>
            <a:r>
              <a:rPr lang="en-US" dirty="0" smtClean="0"/>
              <a:t>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ym typeface="Symbol"/>
              </a:rPr>
              <a:t>(N) = (p-1)·(q-1)</a:t>
            </a:r>
          </a:p>
          <a:p>
            <a:pPr lvl="1"/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is </a:t>
            </a:r>
            <a:r>
              <a:rPr lang="en-US" i="1" dirty="0" smtClean="0">
                <a:sym typeface="Symbol"/>
              </a:rPr>
              <a:t>easy</a:t>
            </a:r>
            <a:r>
              <a:rPr lang="en-US" dirty="0" smtClean="0">
                <a:sym typeface="Symbol"/>
              </a:rPr>
              <a:t> to compute if p, q are known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 smtClean="0">
                <a:sym typeface="Symbol"/>
              </a:rPr>
              <a:t>hard </a:t>
            </a:r>
            <a:r>
              <a:rPr lang="en-US" dirty="0" smtClean="0">
                <a:sym typeface="Symbol"/>
              </a:rPr>
              <a:t>to </a:t>
            </a:r>
            <a:r>
              <a:rPr lang="en-US" dirty="0">
                <a:sym typeface="Symbol"/>
              </a:rPr>
              <a:t>compute if p, q are </a:t>
            </a:r>
            <a:r>
              <a:rPr lang="en-US" dirty="0" smtClean="0">
                <a:sym typeface="Symbol"/>
              </a:rPr>
              <a:t>not known</a:t>
            </a:r>
          </a:p>
          <a:p>
            <a:pPr lvl="2"/>
            <a:r>
              <a:rPr lang="en-US" dirty="0" smtClean="0">
                <a:sym typeface="Symbol"/>
              </a:rPr>
              <a:t>Equivalent to factoring N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defined the group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 of order </a:t>
            </a:r>
            <a:r>
              <a:rPr lang="en-US" dirty="0" smtClean="0">
                <a:sym typeface="Symbol"/>
              </a:rPr>
              <a:t>(N)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 with </a:t>
            </a:r>
            <a:r>
              <a:rPr lang="en-US" dirty="0" err="1" smtClean="0">
                <a:sym typeface="Symbol"/>
              </a:rPr>
              <a:t>gcd</a:t>
            </a:r>
            <a:r>
              <a:rPr lang="en-US" dirty="0" smtClean="0">
                <a:sym typeface="Symbol"/>
              </a:rPr>
              <a:t>(e,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)) = 1</a:t>
            </a:r>
          </a:p>
          <a:p>
            <a:pPr lvl="1"/>
            <a:r>
              <a:rPr lang="en-US" dirty="0" smtClean="0">
                <a:sym typeface="Symbol"/>
              </a:rPr>
              <a:t>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a permutation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!</a:t>
            </a:r>
          </a:p>
          <a:p>
            <a:pPr lvl="1"/>
            <a:endParaRPr lang="en-US" dirty="0">
              <a:ea typeface="Cambria Math"/>
              <a:sym typeface="Symbol"/>
            </a:endParaRPr>
          </a:p>
          <a:p>
            <a:r>
              <a:rPr lang="en-US" dirty="0" smtClean="0">
                <a:ea typeface="Cambria Math"/>
                <a:sym typeface="Symbol"/>
              </a:rPr>
              <a:t>If </a:t>
            </a:r>
            <a:r>
              <a:rPr lang="en-US" dirty="0" err="1" smtClean="0">
                <a:ea typeface="Cambria Math"/>
                <a:sym typeface="Symbol"/>
              </a:rPr>
              <a:t>ed</a:t>
            </a:r>
            <a:r>
              <a:rPr lang="en-US" dirty="0" smtClean="0">
                <a:ea typeface="Cambria Math"/>
                <a:sym typeface="Symbol"/>
              </a:rPr>
              <a:t> 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), raising to the d-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the </a:t>
            </a:r>
            <a:r>
              <a:rPr lang="en-US" i="1" dirty="0" smtClean="0">
                <a:sym typeface="Symbol"/>
              </a:rPr>
              <a:t>inverse</a:t>
            </a:r>
            <a:r>
              <a:rPr lang="en-US" dirty="0" smtClean="0">
                <a:sym typeface="Symbol"/>
              </a:rPr>
              <a:t> of 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</a:t>
            </a:r>
          </a:p>
          <a:p>
            <a:pPr lvl="1"/>
            <a:r>
              <a:rPr lang="en-US" dirty="0" smtClean="0">
                <a:sym typeface="Symbol"/>
              </a:rPr>
              <a:t>I.e.,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= x mod N,    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x mod N</a:t>
            </a:r>
          </a:p>
          <a:p>
            <a:pPr lvl="1"/>
            <a:r>
              <a:rPr lang="en-US" dirty="0" err="1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</a:t>
            </a:r>
            <a:r>
              <a:rPr lang="en-US" i="1" dirty="0" smtClean="0">
                <a:sym typeface="Symbol"/>
              </a:rPr>
              <a:t>e-</a:t>
            </a:r>
            <a:r>
              <a:rPr lang="en-US" i="1" dirty="0" err="1" smtClean="0">
                <a:sym typeface="Symbol"/>
              </a:rPr>
              <a:t>th</a:t>
            </a:r>
            <a:r>
              <a:rPr lang="en-US" i="1" dirty="0" smtClean="0">
                <a:sym typeface="Symbol"/>
              </a:rPr>
              <a:t> root of x modulo N</a:t>
            </a:r>
          </a:p>
        </p:txBody>
      </p:sp>
    </p:spTree>
    <p:extLst>
      <p:ext uri="{BB962C8B-B14F-4D97-AF65-F5344CB8AC3E}">
        <p14:creationId xmlns:p14="http://schemas.microsoft.com/office/powerpoint/2010/main" val="40582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p, q are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d = 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possible to compute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p, q are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is as hard as factoring N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d is as hard as factoring 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Very useful for public-key cryptography!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56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Informally: given N, e, </a:t>
            </a:r>
            <a:r>
              <a:rPr lang="en-US" dirty="0"/>
              <a:t>and uniform element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</a:t>
            </a:r>
            <a:r>
              <a:rPr lang="en-US" dirty="0"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, compute the e-</a:t>
            </a:r>
            <a:r>
              <a:rPr lang="en-US" dirty="0" err="1" smtClean="0"/>
              <a:t>th</a:t>
            </a:r>
            <a:r>
              <a:rPr lang="en-US" dirty="0" smtClean="0"/>
              <a:t> root of y</a:t>
            </a:r>
          </a:p>
          <a:p>
            <a:endParaRPr lang="en-US" dirty="0"/>
          </a:p>
          <a:p>
            <a:r>
              <a:rPr lang="en-US" dirty="0" smtClean="0"/>
              <a:t>RSA assumption: this is a hard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GenRSA</a:t>
            </a:r>
            <a:r>
              <a:rPr lang="en-US" dirty="0" smtClean="0"/>
              <a:t>: </a:t>
            </a:r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(N, e, d) with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 smtClean="0"/>
              <a:t> a product of two distinct n-bit primes, and with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See a natural example of such an algorithm later</a:t>
            </a:r>
          </a:p>
        </p:txBody>
      </p:sp>
    </p:spTree>
    <p:extLst>
      <p:ext uri="{BB962C8B-B14F-4D97-AF65-F5344CB8AC3E}">
        <p14:creationId xmlns:p14="http://schemas.microsoft.com/office/powerpoint/2010/main" val="923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Experiment RSA-</a:t>
            </a:r>
            <a:r>
              <a:rPr lang="en-US" dirty="0" err="1" smtClean="0">
                <a:sym typeface="Symbol"/>
              </a:rPr>
              <a:t>inv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 </a:t>
            </a:r>
            <a:r>
              <a:rPr lang="en-US" baseline="-25000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Compute (N, e, d)  </a:t>
            </a:r>
            <a:r>
              <a:rPr lang="en-US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Choose uniform y 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A(N, e, y) to get x</a:t>
            </a:r>
          </a:p>
          <a:p>
            <a:pPr lvl="1"/>
            <a:r>
              <a:rPr lang="en-US" dirty="0" smtClean="0">
                <a:sym typeface="Symbol"/>
              </a:rPr>
              <a:t>Experiment evaluates to 1 if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y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RSA problem is hard relative to </a:t>
            </a:r>
            <a:r>
              <a:rPr lang="en-US" i="1" dirty="0" err="1" smtClean="0"/>
              <a:t>GenRSA</a:t>
            </a:r>
            <a:r>
              <a:rPr lang="en-US" i="1" dirty="0" smtClean="0"/>
              <a:t> </a:t>
            </a:r>
            <a:r>
              <a:rPr lang="en-US" dirty="0" smtClean="0"/>
              <a:t>if for all PPT algorithms A,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Pr</a:t>
            </a:r>
            <a:r>
              <a:rPr lang="en-US" dirty="0" smtClean="0"/>
              <a:t>[RSA-</a:t>
            </a:r>
            <a:r>
              <a:rPr lang="en-US" dirty="0" err="1" smtClean="0"/>
              <a:t>inv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GenRSA</a:t>
            </a:r>
            <a:r>
              <a:rPr lang="en-US" dirty="0" smtClean="0"/>
              <a:t>(n) = 1] &lt; </a:t>
            </a:r>
            <a:r>
              <a:rPr lang="en-US" dirty="0" err="1" smtClean="0"/>
              <a:t>negl</a:t>
            </a:r>
            <a:r>
              <a:rPr lang="en-US" dirty="0" smtClean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5762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implement </a:t>
            </a:r>
            <a:r>
              <a:rPr lang="en-US" dirty="0" err="1" smtClean="0"/>
              <a:t>GenRSA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Generate uniform n-bit primes p, q</a:t>
            </a:r>
          </a:p>
          <a:p>
            <a:pPr lvl="1"/>
            <a:r>
              <a:rPr lang="en-US" dirty="0" smtClean="0"/>
              <a:t>Set N := </a:t>
            </a:r>
            <a:r>
              <a:rPr lang="en-US" dirty="0" err="1" smtClean="0"/>
              <a:t>pq</a:t>
            </a:r>
            <a:endParaRPr lang="en-US" dirty="0" smtClean="0"/>
          </a:p>
          <a:p>
            <a:pPr lvl="1"/>
            <a:r>
              <a:rPr lang="en-US" dirty="0" smtClean="0"/>
              <a:t>Choose arbitrary e with </a:t>
            </a:r>
            <a:r>
              <a:rPr lang="en-US" dirty="0" err="1" smtClean="0"/>
              <a:t>gcd</a:t>
            </a:r>
            <a:r>
              <a:rPr lang="en-US" dirty="0" smtClean="0"/>
              <a:t>(e, </a:t>
            </a:r>
            <a:r>
              <a:rPr lang="en-US" dirty="0" smtClean="0">
                <a:sym typeface="Symbol"/>
              </a:rPr>
              <a:t>(N))=1</a:t>
            </a:r>
          </a:p>
          <a:p>
            <a:pPr lvl="1"/>
            <a:r>
              <a:rPr lang="en-US" dirty="0" smtClean="0">
                <a:sym typeface="Symbol"/>
              </a:rPr>
              <a:t>Compute d := [e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)]</a:t>
            </a:r>
          </a:p>
          <a:p>
            <a:pPr lvl="1"/>
            <a:r>
              <a:rPr lang="en-US" dirty="0" smtClean="0">
                <a:sym typeface="Symbol"/>
              </a:rPr>
              <a:t>Output (N, e,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8.1.3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8.1.4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important.</a:t>
            </a:r>
            <a:r>
              <a:rPr lang="zh-CN" altLang="en-US" dirty="0" smtClean="0"/>
              <a:t> </a:t>
            </a:r>
            <a:r>
              <a:rPr lang="en-US" altLang="zh-CN" dirty="0" smtClean="0"/>
              <a:t>Please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them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corollaries.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>
                <a:sym typeface="Symbol"/>
              </a:rPr>
              <a:t>2.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group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exponentiation?</a:t>
            </a:r>
          </a:p>
          <a:p>
            <a:r>
              <a:rPr lang="en-US" altLang="zh-CN" dirty="0" smtClean="0">
                <a:sym typeface="Symbol"/>
              </a:rPr>
              <a:t>3.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order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of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group?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baseline="30000" dirty="0" smtClean="0">
                <a:sym typeface="Symbol"/>
              </a:rPr>
              <a:t>(order</a:t>
            </a:r>
            <a:r>
              <a:rPr lang="zh-CN" altLang="en-US" baseline="30000" dirty="0" smtClean="0">
                <a:sym typeface="Symbol"/>
              </a:rPr>
              <a:t> </a:t>
            </a:r>
            <a:r>
              <a:rPr lang="en-US" altLang="zh-CN" baseline="30000" dirty="0" smtClean="0">
                <a:sym typeface="Symbol"/>
              </a:rPr>
              <a:t>of</a:t>
            </a:r>
            <a:r>
              <a:rPr lang="zh-CN" altLang="en-US" baseline="30000" dirty="0" smtClean="0">
                <a:sym typeface="Symbol"/>
              </a:rPr>
              <a:t> </a:t>
            </a:r>
            <a:r>
              <a:rPr lang="en-US" altLang="zh-CN" baseline="30000" dirty="0" smtClean="0">
                <a:sym typeface="Symbol"/>
              </a:rPr>
              <a:t>the</a:t>
            </a:r>
            <a:r>
              <a:rPr lang="zh-CN" altLang="en-US" baseline="30000" dirty="0" smtClean="0">
                <a:sym typeface="Symbol"/>
              </a:rPr>
              <a:t> </a:t>
            </a:r>
            <a:r>
              <a:rPr lang="en-US" altLang="zh-CN" baseline="30000" dirty="0" smtClean="0">
                <a:sym typeface="Symbol"/>
              </a:rPr>
              <a:t>group)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=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1,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where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element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of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group.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(Theorem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8.14)</a:t>
            </a:r>
          </a:p>
          <a:p>
            <a:r>
              <a:rPr lang="en-US" altLang="zh-CN" dirty="0" smtClean="0">
                <a:sym typeface="Symbol"/>
              </a:rPr>
              <a:t>4.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Corollary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8.17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and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corollary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8.21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are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center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of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RSA.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Remember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them.</a:t>
            </a:r>
            <a:r>
              <a:rPr lang="zh-CN" altLang="en-US" dirty="0" smtClean="0">
                <a:sym typeface="Symbol"/>
              </a:rPr>
              <a:t> </a:t>
            </a:r>
            <a:endParaRPr lang="en-US" altLang="zh-CN" dirty="0" smtClean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e?</a:t>
            </a:r>
          </a:p>
          <a:p>
            <a:pPr lvl="1"/>
            <a:r>
              <a:rPr lang="en-US" dirty="0" smtClean="0"/>
              <a:t>Does not seem to affect hardness of the RSA problem</a:t>
            </a:r>
          </a:p>
          <a:p>
            <a:pPr lvl="1"/>
            <a:r>
              <a:rPr lang="en-US" dirty="0" smtClean="0"/>
              <a:t>e = 3</a:t>
            </a:r>
            <a:r>
              <a:rPr lang="en-US" dirty="0"/>
              <a:t> </a:t>
            </a:r>
            <a:r>
              <a:rPr lang="en-US" dirty="0" smtClean="0"/>
              <a:t>or e = 2</a:t>
            </a:r>
            <a:r>
              <a:rPr lang="en-US" baseline="30000" dirty="0" smtClean="0"/>
              <a:t>16 </a:t>
            </a:r>
            <a:r>
              <a:rPr lang="en-US" dirty="0" smtClean="0"/>
              <a:t>+ 1 for efficient exponentiation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and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factoring moduli output by </a:t>
            </a:r>
            <a:r>
              <a:rPr lang="en-US" dirty="0" err="1" smtClean="0"/>
              <a:t>GenRSA</a:t>
            </a:r>
            <a:r>
              <a:rPr lang="en-US" dirty="0" smtClean="0"/>
              <a:t> is easy, then the RSA problem is easy relative to </a:t>
            </a:r>
            <a:r>
              <a:rPr lang="en-US" dirty="0" err="1" smtClean="0"/>
              <a:t>GenRSA</a:t>
            </a:r>
            <a:endParaRPr lang="en-US" dirty="0" smtClean="0"/>
          </a:p>
          <a:p>
            <a:pPr lvl="1"/>
            <a:r>
              <a:rPr lang="en-US" dirty="0" smtClean="0"/>
              <a:t>Factoring is easy </a:t>
            </a:r>
            <a:r>
              <a:rPr lang="en-US" dirty="0" smtClean="0">
                <a:sym typeface="Symbol"/>
              </a:rPr>
              <a:t> RSA problem is easy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Hardness of the RSA problem is </a:t>
            </a:r>
            <a:r>
              <a:rPr lang="en-US" i="1" dirty="0" smtClean="0">
                <a:sym typeface="Symbol"/>
              </a:rPr>
              <a:t>not known to be implied</a:t>
            </a:r>
            <a:r>
              <a:rPr lang="en-US" dirty="0" smtClean="0">
                <a:sym typeface="Symbol"/>
              </a:rPr>
              <a:t> by hardness of factoring</a:t>
            </a:r>
          </a:p>
          <a:p>
            <a:pPr lvl="1"/>
            <a:r>
              <a:rPr lang="en-US" dirty="0" smtClean="0">
                <a:sym typeface="Symbol"/>
              </a:rPr>
              <a:t>Possible factoring is hard but RSA problem is easy</a:t>
            </a:r>
          </a:p>
          <a:p>
            <a:pPr lvl="1"/>
            <a:r>
              <a:rPr lang="en-US" dirty="0" smtClean="0">
                <a:sym typeface="Symbol"/>
              </a:rPr>
              <a:t>Possible both are hard but RSA problem is “easier”</a:t>
            </a:r>
          </a:p>
          <a:p>
            <a:pPr lvl="1"/>
            <a:r>
              <a:rPr lang="en-US" dirty="0" smtClean="0">
                <a:sym typeface="Symbol"/>
              </a:rPr>
              <a:t>Currently, RSA is believed to be as hard as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0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 (written multiplicatively)</a:t>
            </a:r>
          </a:p>
          <a:p>
            <a:r>
              <a:rPr lang="en-US" dirty="0" smtClean="0"/>
              <a:t>Let g be some element of G</a:t>
            </a:r>
          </a:p>
          <a:p>
            <a:r>
              <a:rPr lang="en-US" dirty="0" smtClean="0"/>
              <a:t>Consider the set &lt;g&gt; =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…}</a:t>
            </a:r>
          </a:p>
          <a:p>
            <a:pPr lvl="1"/>
            <a:r>
              <a:rPr lang="en-US" dirty="0" smtClean="0"/>
              <a:t>We know g</a:t>
            </a:r>
            <a:r>
              <a:rPr lang="en-US" baseline="30000" dirty="0" smtClean="0"/>
              <a:t>m</a:t>
            </a:r>
            <a:r>
              <a:rPr lang="en-US" dirty="0" smtClean="0"/>
              <a:t> = 1 = g</a:t>
            </a:r>
            <a:r>
              <a:rPr lang="en-US" baseline="30000" dirty="0" smtClean="0"/>
              <a:t>0</a:t>
            </a:r>
            <a:r>
              <a:rPr lang="en-US" dirty="0" smtClean="0"/>
              <a:t>, so the set has ≤ </a:t>
            </a:r>
            <a:r>
              <a:rPr lang="en-US" i="1" dirty="0" smtClean="0"/>
              <a:t>m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If the set has </a:t>
            </a:r>
            <a:r>
              <a:rPr lang="en-US" i="1" dirty="0" smtClean="0"/>
              <a:t>m</a:t>
            </a:r>
            <a:r>
              <a:rPr lang="en-US" dirty="0" smtClean="0"/>
              <a:t> elements, then it is all of G !</a:t>
            </a:r>
          </a:p>
          <a:p>
            <a:pPr lvl="2"/>
            <a:r>
              <a:rPr lang="en-US" dirty="0" smtClean="0"/>
              <a:t>In this case, we say g is a </a:t>
            </a:r>
            <a:r>
              <a:rPr lang="en-US" i="1" dirty="0" smtClean="0"/>
              <a:t>generator</a:t>
            </a:r>
            <a:r>
              <a:rPr lang="en-US" dirty="0" smtClean="0"/>
              <a:t> of G</a:t>
            </a:r>
          </a:p>
          <a:p>
            <a:pPr lvl="2"/>
            <a:r>
              <a:rPr lang="en-US" dirty="0" smtClean="0"/>
              <a:t>If G has a generator, we say G is </a:t>
            </a:r>
            <a:r>
              <a:rPr lang="en-US" i="1" dirty="0" smtClean="0"/>
              <a:t>cyclic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Cyclic (for any N); 1 is always a generator: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8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Is 3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3, 6, 1, 4, 7, 2, 5} – yes!</a:t>
            </a:r>
          </a:p>
          <a:p>
            <a:pPr lvl="1"/>
            <a:r>
              <a:rPr lang="en-US" dirty="0" smtClean="0">
                <a:ea typeface="Cambria Math"/>
              </a:rPr>
              <a:t>Is 2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m. Then for any </a:t>
            </a:r>
            <a:r>
              <a:rPr lang="en-US" dirty="0" err="1" smtClean="0"/>
              <a:t>g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873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m. </a:t>
            </a:r>
            <a:r>
              <a:rPr lang="en-US" dirty="0"/>
              <a:t>Then for </a:t>
            </a:r>
            <a:r>
              <a:rPr lang="en-US" dirty="0" err="1" smtClean="0"/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and integer x, </a:t>
            </a:r>
            <a:r>
              <a:rPr lang="en-US" dirty="0">
                <a:sym typeface="Symbol"/>
              </a:rPr>
              <a:t>it holds that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g</a:t>
            </a:r>
            <a:r>
              <a:rPr lang="en-US" baseline="30000" dirty="0" smtClean="0">
                <a:sym typeface="Symbol"/>
              </a:rPr>
              <a:t>[x mod m]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Proof: Let x = </a:t>
            </a:r>
            <a:r>
              <a:rPr lang="en-US" dirty="0" err="1" smtClean="0">
                <a:sym typeface="Symbol"/>
              </a:rPr>
              <a:t>qm+r</a:t>
            </a:r>
            <a:r>
              <a:rPr lang="en-US" dirty="0" smtClean="0">
                <a:sym typeface="Symbol"/>
              </a:rPr>
              <a:t>. Then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qm+r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(g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err="1" smtClean="0">
                <a:sym typeface="Symbol"/>
              </a:rPr>
              <a:t>q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= g</a:t>
            </a:r>
            <a:r>
              <a:rPr lang="en-US" baseline="30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This can be used for efficient computation…</a:t>
            </a:r>
          </a:p>
          <a:p>
            <a:pPr lvl="1"/>
            <a:r>
              <a:rPr lang="en-US" dirty="0" smtClean="0">
                <a:sym typeface="Symbol"/>
              </a:rPr>
              <a:t>…reduce the exponent modulo the group order before computing the exponentiation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</a:t>
            </a:r>
          </a:p>
          <a:p>
            <a:r>
              <a:rPr lang="en-US" dirty="0" smtClean="0"/>
              <a:t>For any positive integer e, define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(g)=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e,m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is a permutation. 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m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Proof: The first part follows from the second.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ed</a:t>
            </a:r>
            <a:r>
              <a:rPr lang="en-US" dirty="0" smtClean="0"/>
              <a:t> = g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ed</a:t>
            </a:r>
            <a:r>
              <a:rPr lang="en-US" baseline="30000" dirty="0" smtClean="0"/>
              <a:t> mod m]</a:t>
            </a:r>
            <a:r>
              <a:rPr lang="en-US" dirty="0" smtClean="0"/>
              <a:t> = g</a:t>
            </a:r>
            <a:r>
              <a:rPr lang="en-US" baseline="30000" dirty="0" smtClean="0"/>
              <a:t>1</a:t>
            </a:r>
            <a:r>
              <a:rPr lang="en-US" dirty="0" smtClean="0"/>
              <a:t> =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/>
              <a:t> </a:t>
            </a:r>
            <a:r>
              <a:rPr lang="en-US" dirty="0" smtClean="0"/>
              <a:t>for p, q distinct primes</a:t>
            </a:r>
          </a:p>
          <a:p>
            <a:pPr lvl="1"/>
            <a:r>
              <a:rPr lang="en-US" dirty="0" smtClean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(p-1)(q-1)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(e,</a:t>
            </a:r>
            <a:r>
              <a:rPr lang="en-US" dirty="0">
                <a:sym typeface="Symbol"/>
              </a:rPr>
              <a:t> (N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(x)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mod N] is a permutation</a:t>
            </a:r>
          </a:p>
          <a:p>
            <a:pPr lvl="1"/>
            <a:r>
              <a:rPr lang="en-US" dirty="0" smtClean="0"/>
              <a:t>In that case, let y</a:t>
            </a:r>
            <a:r>
              <a:rPr lang="en-US" baseline="30000" dirty="0" smtClean="0"/>
              <a:t>1/e</a:t>
            </a:r>
            <a:r>
              <a:rPr lang="en-US" dirty="0" smtClean="0"/>
              <a:t> mod N be the </a:t>
            </a:r>
            <a:r>
              <a:rPr lang="en-US" i="1" dirty="0" smtClean="0"/>
              <a:t>unique</a:t>
            </a:r>
            <a:r>
              <a:rPr lang="en-US" dirty="0" smtClean="0"/>
              <a:t> x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= y mod N</a:t>
            </a:r>
          </a:p>
          <a:p>
            <a:r>
              <a:rPr lang="en-US" dirty="0" smtClean="0"/>
              <a:t>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 smtClean="0"/>
              <a:t>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So for any x we have (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x mod N</a:t>
            </a:r>
          </a:p>
          <a:p>
            <a:pPr lvl="1"/>
            <a:r>
              <a:rPr lang="en-US" dirty="0" smtClean="0"/>
              <a:t>I.e., x</a:t>
            </a:r>
            <a:r>
              <a:rPr lang="en-US" baseline="30000" dirty="0" smtClean="0"/>
              <a:t>1/e</a:t>
            </a:r>
            <a:r>
              <a:rPr lang="en-US" dirty="0" smtClean="0"/>
              <a:t>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mod N]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N=33</a:t>
            </a:r>
          </a:p>
          <a:p>
            <a:pPr lvl="1"/>
            <a:r>
              <a:rPr lang="en-US" dirty="0" smtClean="0"/>
              <a:t>e=3, d=7</a:t>
            </a:r>
          </a:p>
          <a:p>
            <a:pPr lvl="1"/>
            <a:r>
              <a:rPr lang="en-US" dirty="0" smtClean="0"/>
              <a:t>e=2</a:t>
            </a:r>
          </a:p>
        </p:txBody>
      </p:sp>
    </p:spTree>
    <p:extLst>
      <p:ext uri="{BB962C8B-B14F-4D97-AF65-F5344CB8AC3E}">
        <p14:creationId xmlns:p14="http://schemas.microsoft.com/office/powerpoint/2010/main" val="18578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only discussed number-theoretic problems that are easy</a:t>
            </a:r>
          </a:p>
          <a:p>
            <a:pPr lvl="1"/>
            <a:r>
              <a:rPr lang="en-US" dirty="0" smtClean="0"/>
              <a:t>E.g., addition, multiplication, modular </a:t>
            </a:r>
            <a:r>
              <a:rPr lang="en-US" dirty="0"/>
              <a:t>arithmetic, exponentiation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ome problems are (conjectured to be) </a:t>
            </a:r>
            <a:r>
              <a:rPr lang="en-US" i="1" dirty="0" smtClean="0"/>
              <a:t>hard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63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Multiplying two numbers is easy; factoring a number is hard</a:t>
            </a:r>
          </a:p>
          <a:p>
            <a:pPr lvl="1"/>
            <a:r>
              <a:rPr lang="en-US" dirty="0" smtClean="0"/>
              <a:t>Given x, y, easy to compute </a:t>
            </a:r>
            <a:r>
              <a:rPr lang="en-US" dirty="0" err="1" smtClean="0"/>
              <a:t>x·y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N</a:t>
            </a:r>
            <a:r>
              <a:rPr lang="en-US" dirty="0" smtClean="0"/>
              <a:t>, hard (in general) to find x, y &gt; 1 </a:t>
            </a:r>
            <a:r>
              <a:rPr lang="en-US" dirty="0"/>
              <a:t>such that </a:t>
            </a:r>
            <a:r>
              <a:rPr lang="en-US" dirty="0" err="1" smtClean="0"/>
              <a:t>x·y</a:t>
            </a:r>
            <a:r>
              <a:rPr lang="en-US" dirty="0" smtClean="0"/>
              <a:t> = N </a:t>
            </a:r>
          </a:p>
          <a:p>
            <a:pPr lvl="1"/>
            <a:endParaRPr lang="en-US" dirty="0"/>
          </a:p>
          <a:p>
            <a:r>
              <a:rPr lang="en-US" dirty="0" smtClean="0"/>
              <a:t>Compare:</a:t>
            </a:r>
          </a:p>
          <a:p>
            <a:pPr lvl="1"/>
            <a:r>
              <a:rPr lang="en-US" dirty="0"/>
              <a:t>Multiply 10101023 and </a:t>
            </a:r>
            <a:r>
              <a:rPr lang="en-US" dirty="0" smtClean="0"/>
              <a:t>29100257</a:t>
            </a:r>
          </a:p>
          <a:p>
            <a:pPr lvl="1"/>
            <a:r>
              <a:rPr lang="en-US" dirty="0" smtClean="0"/>
              <a:t>Find the factors of 293942365262911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13567</TotalTime>
  <Words>1114</Words>
  <Application>Microsoft Macintosh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Fermat’s little theorem</vt:lpstr>
      <vt:lpstr>Corollary</vt:lpstr>
      <vt:lpstr>Corollary</vt:lpstr>
      <vt:lpstr>Corollary</vt:lpstr>
      <vt:lpstr>Example</vt:lpstr>
      <vt:lpstr>Hard problems</vt:lpstr>
      <vt:lpstr>Factoring</vt:lpstr>
      <vt:lpstr>Factoring</vt:lpstr>
      <vt:lpstr>The RSA problem</vt:lpstr>
      <vt:lpstr>The RSA problem</vt:lpstr>
      <vt:lpstr>The RSA problem</vt:lpstr>
      <vt:lpstr>The RSA problem</vt:lpstr>
      <vt:lpstr>The RSA problem (informal)</vt:lpstr>
      <vt:lpstr>The RSA assumption (formal)</vt:lpstr>
      <vt:lpstr>The RSA assumption (formal)</vt:lpstr>
      <vt:lpstr>The RSA assumption (formal)</vt:lpstr>
      <vt:lpstr>Implementing GenRSA</vt:lpstr>
      <vt:lpstr>Implementing GenRSA</vt:lpstr>
      <vt:lpstr>RSA and factoring</vt:lpstr>
      <vt:lpstr>Cyclic groups</vt:lpstr>
      <vt:lpstr>Examples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1040</cp:revision>
  <dcterms:created xsi:type="dcterms:W3CDTF">2014-06-02T02:25:30Z</dcterms:created>
  <dcterms:modified xsi:type="dcterms:W3CDTF">2019-04-19T21:13:14Z</dcterms:modified>
</cp:coreProperties>
</file>