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0" r:id="rId4"/>
    <p:sldId id="262" r:id="rId5"/>
    <p:sldId id="261" r:id="rId6"/>
    <p:sldId id="263" r:id="rId7"/>
    <p:sldId id="258" r:id="rId8"/>
    <p:sldId id="286" r:id="rId9"/>
    <p:sldId id="285" r:id="rId10"/>
    <p:sldId id="267" r:id="rId11"/>
    <p:sldId id="279" r:id="rId12"/>
    <p:sldId id="278" r:id="rId13"/>
    <p:sldId id="280" r:id="rId14"/>
    <p:sldId id="287" r:id="rId15"/>
    <p:sldId id="282" r:id="rId16"/>
    <p:sldId id="274" r:id="rId17"/>
    <p:sldId id="283" r:id="rId18"/>
    <p:sldId id="288" r:id="rId19"/>
    <p:sldId id="276" r:id="rId20"/>
    <p:sldId id="270" r:id="rId21"/>
    <p:sldId id="289" r:id="rId22"/>
    <p:sldId id="284" r:id="rId23"/>
    <p:sldId id="271" r:id="rId24"/>
    <p:sldId id="290" r:id="rId25"/>
    <p:sldId id="272" r:id="rId26"/>
    <p:sldId id="273" r:id="rId27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63" autoAdjust="0"/>
  </p:normalViewPr>
  <p:slideViewPr>
    <p:cSldViewPr snapToGrid="0" snapToObjects="1">
      <p:cViewPr varScale="1">
        <p:scale>
          <a:sx n="102" d="100"/>
          <a:sy n="102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640079"/>
            <a:ext cx="6716520" cy="569609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>
                <a:solidFill>
                  <a:srgbClr val="2C7C9F"/>
                </a:solidFill>
                <a:latin typeface="News Gothic MT"/>
              </a:rPr>
              <a:t>Algorithmic Problem Solving
</a:t>
            </a:r>
            <a:r>
              <a:rPr lang="en-US" sz="2400" dirty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>
                <a:solidFill>
                  <a:srgbClr val="09213B"/>
                </a:solidFill>
                <a:latin typeface="News Gothic MT"/>
              </a:rPr>
              <a:t>
Adapted from slides by Marie </a:t>
            </a:r>
            <a:r>
              <a:rPr lang="en-US" sz="2800" dirty="0" err="1" smtClean="0">
                <a:solidFill>
                  <a:srgbClr val="09213B"/>
                </a:solidFill>
                <a:latin typeface="News Gothic MT"/>
              </a:rPr>
              <a:t>desJardins</a:t>
            </a:r>
            <a:endParaRPr lang="en-US" sz="2800" dirty="0" smtClean="0">
              <a:solidFill>
                <a:srgbClr val="09213B"/>
              </a:solidFill>
              <a:latin typeface="News Gothic MT"/>
            </a:endParaRPr>
          </a:p>
          <a:p>
            <a:pPr algn="ctr">
              <a:lnSpc>
                <a:spcPct val="100000"/>
              </a:lnSpc>
            </a:pPr>
            <a:endParaRPr lang="en-US" sz="2800" dirty="0">
              <a:solidFill>
                <a:srgbClr val="09213B"/>
              </a:solidFill>
              <a:latin typeface="News Gothic MT"/>
            </a:endParaRPr>
          </a:p>
          <a:p>
            <a:pPr algn="ctr">
              <a:lnSpc>
                <a:spcPct val="100000"/>
              </a:lnSpc>
            </a:pPr>
            <a:r>
              <a:rPr lang="en-US" sz="2800" i="1" dirty="0" smtClean="0">
                <a:solidFill>
                  <a:srgbClr val="F79646"/>
                </a:solidFill>
                <a:latin typeface="News Gothic MT"/>
              </a:rPr>
              <a:t>(Spring 2015 Prof Chang version)</a:t>
            </a:r>
          </a:p>
          <a:p>
            <a:pPr algn="ctr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>
                <a:solidFill>
                  <a:srgbClr val="2C7C9F"/>
                </a:solidFill>
                <a:latin typeface="News Gothic MT"/>
              </a:rPr>
              <a:t>Algorithms:
Syntax and Semantics</a:t>
            </a:r>
            <a:endParaRPr sz="4000" dirty="0"/>
          </a:p>
        </p:txBody>
      </p:sp>
      <p:sp>
        <p:nvSpPr>
          <p:cNvPr id="64" name="TextShape 2"/>
          <p:cNvSpPr txBox="1"/>
          <p:nvPr/>
        </p:nvSpPr>
        <p:spPr>
          <a:xfrm>
            <a:off x="549360" y="1600200"/>
            <a:ext cx="8042040" cy="4723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Need a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language</a:t>
            </a:r>
            <a:r>
              <a:rPr lang="en-US" sz="2400" dirty="0" smtClean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algorithms. </a:t>
            </a:r>
          </a:p>
          <a:p>
            <a:pPr>
              <a:lnSpc>
                <a:spcPct val="100000"/>
              </a:lnSpc>
              <a:buSzPct val="110000"/>
            </a:pPr>
            <a:r>
              <a:rPr lang="en-US" sz="2400" i="1" dirty="0" smtClean="0">
                <a:solidFill>
                  <a:schemeClr val="accent6"/>
                </a:solidFill>
                <a:latin typeface="News Gothic MT"/>
              </a:rPr>
              <a:t>(A programming language!)</a:t>
            </a:r>
          </a:p>
          <a:p>
            <a:pPr>
              <a:lnSpc>
                <a:spcPct val="100000"/>
              </a:lnSpc>
              <a:buSzPct val="110000"/>
            </a:pPr>
            <a:endParaRPr sz="2400" dirty="0"/>
          </a:p>
          <a:p>
            <a:pPr>
              <a:lnSpc>
                <a:spcPct val="10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Basic components of every algorithmic language:</a:t>
            </a:r>
            <a:endParaRPr sz="2400" dirty="0"/>
          </a:p>
          <a:p>
            <a:pPr marL="800100" lvl="1" indent="-342900">
              <a:lnSpc>
                <a:spcPct val="140000"/>
              </a:lnSpc>
              <a:buSzPct val="110000"/>
              <a:buFont typeface="Courier New"/>
              <a:buChar char="o"/>
            </a:pP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Primitive </a:t>
            </a: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actions</a:t>
            </a:r>
            <a:endParaRPr sz="2400" dirty="0"/>
          </a:p>
          <a:p>
            <a:pPr marL="800100" lvl="1" indent="-342900">
              <a:lnSpc>
                <a:spcPct val="140000"/>
              </a:lnSpc>
              <a:buSzPct val="110000"/>
              <a:buFont typeface="Courier New"/>
              <a:buChar char="o"/>
            </a:pP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Conditionals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:  if &lt;condition&gt; then &lt;actions&gt;</a:t>
            </a:r>
            <a:endParaRPr sz="2400" dirty="0"/>
          </a:p>
          <a:p>
            <a:pPr marL="800100" lvl="1" indent="-342900">
              <a:lnSpc>
                <a:spcPct val="140000"/>
              </a:lnSpc>
              <a:buSzPct val="110000"/>
              <a:buFont typeface="Courier New"/>
              <a:buChar char="o"/>
            </a:pP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Loops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:  repeat &lt;actions&gt; until &lt;condition&gt;</a:t>
            </a:r>
            <a:endParaRPr sz="2400" dirty="0"/>
          </a:p>
          <a:p>
            <a:pPr marL="800100" lvl="1" indent="-342900">
              <a:lnSpc>
                <a:spcPct val="140000"/>
              </a:lnSpc>
              <a:buSzPct val="110000"/>
              <a:buFont typeface="Courier New"/>
              <a:buChar char="o"/>
            </a:pP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Variables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:  places to store information</a:t>
            </a:r>
            <a:endParaRPr sz="2400" dirty="0"/>
          </a:p>
          <a:p>
            <a:pPr marL="800100" lvl="1" indent="-342900">
              <a:lnSpc>
                <a:spcPct val="140000"/>
              </a:lnSpc>
              <a:buSzPct val="110000"/>
              <a:buFont typeface="Courier New"/>
              <a:buChar char="o"/>
            </a:pP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Input and output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: 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800100" lvl="1" indent="-342900">
              <a:lnSpc>
                <a:spcPct val="140000"/>
              </a:lnSpc>
              <a:buSzPct val="110000"/>
              <a:buFont typeface="Courier New"/>
              <a:buChar char="o"/>
            </a:pP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Functions: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grouping</a:t>
            </a:r>
            <a:endParaRPr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2033456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431395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Three main control constructs for algorithm development</a:t>
            </a:r>
            <a:endParaRPr sz="4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61800" y="2310303"/>
            <a:ext cx="8229600" cy="292209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C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ontrol structures:</a:t>
            </a:r>
          </a:p>
          <a:p>
            <a:pPr>
              <a:lnSpc>
                <a:spcPct val="120000"/>
              </a:lnSpc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pPr marL="73152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Sequence (i.e. one line after the other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)</a:t>
            </a:r>
          </a:p>
          <a:p>
            <a:pPr marL="73152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D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ecision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making (e.g. using if/else constructs)</a:t>
            </a:r>
          </a:p>
          <a:p>
            <a:pPr marL="73152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Looping (e.g. using while loops)  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9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398468"/>
            <a:ext cx="8042040" cy="1045852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Example – Sequential </a:t>
            </a:r>
            <a:endParaRPr sz="4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80548" y="1776500"/>
            <a:ext cx="7561504" cy="394317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C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alculate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an hourly employee’s weekly pay</a:t>
            </a:r>
          </a:p>
          <a:p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Step 1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:  Understand the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problem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Input :  pay rate and number of hours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Process:  pay = rate * hours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Output: pay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51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386014"/>
            <a:ext cx="8042040" cy="1058305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Algorithm – Calculate pay</a:t>
            </a:r>
            <a:endParaRPr sz="4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809705"/>
            <a:ext cx="8229600" cy="406769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Plain </a:t>
            </a:r>
            <a:r>
              <a:rPr lang="en-US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English:</a:t>
            </a:r>
          </a:p>
          <a:p>
            <a:r>
              <a:rPr lang="en-US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 </a:t>
            </a:r>
            <a:endParaRPr lang="en-US" sz="24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Ask for the pay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rate and the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number of hours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worked. Then, multiply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the pay rate by the number of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hours. The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result is the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pay.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83705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.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356682"/>
            <a:ext cx="8042040" cy="913433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Algorithm – Calculate pay</a:t>
            </a:r>
            <a:endParaRPr sz="4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80970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Pseudocode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 </a:t>
            </a:r>
            <a:r>
              <a:rPr lang="en-US" sz="2400" i="1" dirty="0">
                <a:solidFill>
                  <a:srgbClr val="F79646"/>
                </a:solidFill>
              </a:rPr>
              <a:t>looks like code, but not a real language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.  Variables: hours, rate, pay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2.  Display “Number of hours worked: ”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3.  Get hours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4.  Display “Amount paid per hour: ”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5.  Get rate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6.  pay = hours * rate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7.  Display “The pay is  $” , pay</a:t>
            </a:r>
          </a:p>
          <a:p>
            <a:endParaRPr lang="en-US" sz="24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Notice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importance of order and lack of ambiguity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68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Example – Flow Chart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723750" y="1600199"/>
            <a:ext cx="7867650" cy="4883726"/>
            <a:chOff x="0" y="1600199"/>
            <a:chExt cx="7867650" cy="4883726"/>
          </a:xfrm>
        </p:grpSpPr>
        <p:sp>
          <p:nvSpPr>
            <p:cNvPr id="5" name="Flowchart: Terminator 4"/>
            <p:cNvSpPr/>
            <p:nvPr/>
          </p:nvSpPr>
          <p:spPr>
            <a:xfrm>
              <a:off x="611332" y="1600199"/>
              <a:ext cx="1390650" cy="390525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ln>
                    <a:noFill/>
                  </a:ln>
                  <a:effectLst/>
                  <a:latin typeface="Courier New"/>
                  <a:ea typeface="Calibri"/>
                  <a:cs typeface="Times New Roman"/>
                </a:rPr>
                <a:t>Start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6477000" y="5907662"/>
              <a:ext cx="1390650" cy="390525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ln>
                    <a:noFill/>
                  </a:ln>
                  <a:effectLst/>
                  <a:latin typeface="Courier New"/>
                  <a:ea typeface="Calibri"/>
                  <a:cs typeface="Times New Roman"/>
                </a:rPr>
                <a:t>End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Flowchart: Data 8"/>
            <p:cNvSpPr/>
            <p:nvPr/>
          </p:nvSpPr>
          <p:spPr>
            <a:xfrm>
              <a:off x="87457" y="2543174"/>
              <a:ext cx="2438400" cy="7620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 smtClean="0"/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Display “Number of hours worked: ”</a:t>
              </a:r>
            </a:p>
            <a:p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306657" y="1990724"/>
              <a:ext cx="0" cy="5524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06657" y="3305174"/>
              <a:ext cx="0" cy="5524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Flowchart: Data 11"/>
            <p:cNvSpPr/>
            <p:nvPr/>
          </p:nvSpPr>
          <p:spPr>
            <a:xfrm>
              <a:off x="0" y="3893125"/>
              <a:ext cx="2438400" cy="7620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 smtClean="0"/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Get hours</a:t>
              </a:r>
            </a:p>
            <a:p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384405" y="1795461"/>
              <a:ext cx="5537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/>
            <p:nvPr/>
          </p:nvCxnSpPr>
          <p:spPr>
            <a:xfrm rot="16200000" flipH="1">
              <a:off x="1685275" y="3960448"/>
              <a:ext cx="983675" cy="2373025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363625" y="1795461"/>
              <a:ext cx="0" cy="384333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558146" y="5169475"/>
              <a:ext cx="0" cy="5524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648200" y="2400295"/>
              <a:ext cx="0" cy="5524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Flowchart: Data 22"/>
            <p:cNvSpPr/>
            <p:nvPr/>
          </p:nvSpPr>
          <p:spPr>
            <a:xfrm>
              <a:off x="3647424" y="1600199"/>
              <a:ext cx="2238161" cy="783214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 smtClean="0"/>
            </a:p>
            <a:p>
              <a:r>
                <a:rPr lang="en-US" sz="1100" dirty="0">
                  <a:latin typeface="Courier New" pitchFamily="49" charset="0"/>
                  <a:cs typeface="Courier New" pitchFamily="49" charset="0"/>
                </a:rPr>
                <a:t>Display “Amount paid per hour: ”</a:t>
              </a:r>
            </a:p>
            <a:p>
              <a:endParaRPr lang="en-US" dirty="0"/>
            </a:p>
          </p:txBody>
        </p:sp>
        <p:sp>
          <p:nvSpPr>
            <p:cNvPr id="24" name="Flowchart: Data 23"/>
            <p:cNvSpPr/>
            <p:nvPr/>
          </p:nvSpPr>
          <p:spPr>
            <a:xfrm>
              <a:off x="3547304" y="2955130"/>
              <a:ext cx="2438400" cy="7620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 smtClean="0"/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Get rate</a:t>
              </a:r>
            </a:p>
            <a:p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585855" y="3699159"/>
              <a:ext cx="0" cy="5524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Flowchart: Process 25"/>
            <p:cNvSpPr/>
            <p:nvPr/>
          </p:nvSpPr>
          <p:spPr>
            <a:xfrm>
              <a:off x="3614737" y="4274125"/>
              <a:ext cx="2066925" cy="89535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dirty="0">
                  <a:latin typeface="Courier New" pitchFamily="49" charset="0"/>
                  <a:cs typeface="Courier New" pitchFamily="49" charset="0"/>
                </a:rPr>
                <a:t>pay = hours * rate</a:t>
              </a:r>
            </a:p>
          </p:txBody>
        </p:sp>
        <p:sp>
          <p:nvSpPr>
            <p:cNvPr id="27" name="Flowchart: Data 26"/>
            <p:cNvSpPr/>
            <p:nvPr/>
          </p:nvSpPr>
          <p:spPr>
            <a:xfrm>
              <a:off x="3335916" y="5721925"/>
              <a:ext cx="2438400" cy="762000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 smtClean="0"/>
            </a:p>
            <a:p>
              <a:r>
                <a:rPr lang="en-US" sz="1100" dirty="0">
                  <a:latin typeface="Courier New" pitchFamily="49" charset="0"/>
                  <a:cs typeface="Courier New" pitchFamily="49" charset="0"/>
                </a:rPr>
                <a:t>Display “The pay is  </a:t>
              </a:r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$”, </a:t>
              </a:r>
              <a:r>
                <a:rPr lang="en-US" sz="1100" dirty="0">
                  <a:latin typeface="Courier New" pitchFamily="49" charset="0"/>
                  <a:cs typeface="Courier New" pitchFamily="49" charset="0"/>
                </a:rPr>
                <a:t>pay</a:t>
              </a:r>
            </a:p>
            <a:p>
              <a:endParaRPr lang="en-US" dirty="0"/>
            </a:p>
          </p:txBody>
        </p:sp>
        <p:cxnSp>
          <p:nvCxnSpPr>
            <p:cNvPr id="28" name="Straight Arrow Connector 27"/>
            <p:cNvCxnSpPr>
              <a:stCxn id="27" idx="5"/>
              <a:endCxn id="6" idx="1"/>
            </p:cNvCxnSpPr>
            <p:nvPr/>
          </p:nvCxnSpPr>
          <p:spPr>
            <a:xfrm>
              <a:off x="5530476" y="6102925"/>
              <a:ext cx="9465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522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.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Example – Decision Making</a:t>
            </a:r>
            <a:endParaRPr sz="4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80970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F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igure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out if a number is positive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Step 1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:  Understand the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problem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Input :  The number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Process:  Is it greater than zero?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Output: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A message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that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says whether the number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is positive or non-positive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66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.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Algorithm</a:t>
            </a:r>
            <a:endParaRPr sz="4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80970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Plain English </a:t>
            </a:r>
            <a:endParaRPr lang="en-US" sz="24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Ask for the number.  Check if it is greater than zero.  If it is, it is a positive number.  If not (i.e. else), it is not positive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2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.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Algorithm</a:t>
            </a:r>
            <a:endParaRPr sz="4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80970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Pseudocode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.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Variable: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num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2.  Display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“Enter the number: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3.  Get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num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AutoNum type="arabicPeriod" startAt="4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&gt; 0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AutoNum type="arabicPeriod" startAt="5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      Display “It is positive”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AutoNum type="arabicPeriod" startAt="6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7.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     Display “It is not positive”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-353518" y="356972"/>
            <a:ext cx="9728287" cy="87578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Flowcharts-Decision </a:t>
            </a: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Making</a:t>
            </a:r>
            <a:endParaRPr lang="en-US" sz="4000" dirty="0" smtClean="0">
              <a:solidFill>
                <a:srgbClr val="2C7C9F"/>
              </a:solidFill>
              <a:latin typeface="News Gothic M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358915"/>
            <a:ext cx="8079600" cy="79529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num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&gt; 0 display “Positive”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Else (that means 0 or negative) display “Not Positive”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658754" y="2295249"/>
            <a:ext cx="6069593" cy="4292313"/>
            <a:chOff x="862119" y="2434747"/>
            <a:chExt cx="6069593" cy="4292313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3962399" y="5925661"/>
              <a:ext cx="0" cy="80139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3962400" y="2434747"/>
              <a:ext cx="0" cy="5524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Flowchart: Decision 6"/>
            <p:cNvSpPr/>
            <p:nvPr/>
          </p:nvSpPr>
          <p:spPr>
            <a:xfrm>
              <a:off x="3178968" y="2987197"/>
              <a:ext cx="1566863" cy="1143000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100" dirty="0" err="1"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1100" dirty="0" err="1" smtClean="0">
                  <a:latin typeface="Courier New" pitchFamily="49" charset="0"/>
                  <a:cs typeface="Courier New" pitchFamily="49" charset="0"/>
                </a:rPr>
                <a:t>um</a:t>
              </a:r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 &gt;0?</a:t>
              </a:r>
              <a:endParaRPr lang="en-US" sz="11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1981200" y="3572551"/>
              <a:ext cx="119776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981200" y="5162360"/>
              <a:ext cx="0" cy="80616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745831" y="3558697"/>
              <a:ext cx="119776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Flowchart: Data 18"/>
            <p:cNvSpPr/>
            <p:nvPr/>
          </p:nvSpPr>
          <p:spPr>
            <a:xfrm>
              <a:off x="862119" y="4379146"/>
              <a:ext cx="2238161" cy="783214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 smtClean="0"/>
            </a:p>
            <a:p>
              <a:r>
                <a:rPr lang="en-US" sz="1100" dirty="0">
                  <a:latin typeface="Courier New" pitchFamily="49" charset="0"/>
                  <a:cs typeface="Courier New" pitchFamily="49" charset="0"/>
                </a:rPr>
                <a:t>Display </a:t>
              </a:r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“positive”</a:t>
              </a:r>
              <a:endParaRPr lang="en-US" sz="1100" dirty="0">
                <a:latin typeface="Courier New" pitchFamily="49" charset="0"/>
                <a:cs typeface="Courier New" pitchFamily="49" charset="0"/>
              </a:endParaRPr>
            </a:p>
            <a:p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5854195" y="5162360"/>
              <a:ext cx="0" cy="80616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Flowchart: Data 20"/>
            <p:cNvSpPr/>
            <p:nvPr/>
          </p:nvSpPr>
          <p:spPr>
            <a:xfrm>
              <a:off x="4693551" y="4379146"/>
              <a:ext cx="2238161" cy="783214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 smtClean="0"/>
            </a:p>
            <a:p>
              <a:r>
                <a:rPr lang="en-US" sz="1100" dirty="0">
                  <a:latin typeface="Courier New" pitchFamily="49" charset="0"/>
                  <a:cs typeface="Courier New" pitchFamily="49" charset="0"/>
                </a:rPr>
                <a:t>Display </a:t>
              </a:r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“Not positive”</a:t>
              </a:r>
              <a:endParaRPr lang="en-US" sz="1100" dirty="0">
                <a:latin typeface="Courier New" pitchFamily="49" charset="0"/>
                <a:cs typeface="Courier New" pitchFamily="49" charset="0"/>
              </a:endParaRPr>
            </a:p>
            <a:p>
              <a:endParaRPr lang="en-US" dirty="0"/>
            </a:p>
          </p:txBody>
        </p:sp>
        <p:cxnSp>
          <p:nvCxnSpPr>
            <p:cNvPr id="14" name="Straight Arrow Connector 13"/>
            <p:cNvCxnSpPr>
              <a:endCxn id="11" idx="1"/>
            </p:cNvCxnSpPr>
            <p:nvPr/>
          </p:nvCxnSpPr>
          <p:spPr>
            <a:xfrm>
              <a:off x="1981200" y="3558697"/>
              <a:ext cx="0" cy="82044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943600" y="3577747"/>
              <a:ext cx="0" cy="80139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956630" y="5972849"/>
              <a:ext cx="389756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2015835" y="3171634"/>
              <a:ext cx="1119080" cy="3870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True</a:t>
              </a:r>
              <a:endPara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24520" y="3195444"/>
              <a:ext cx="1119080" cy="3870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False</a:t>
              </a:r>
              <a:endPara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166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>
                <a:solidFill>
                  <a:srgbClr val="2C7C9F"/>
                </a:solidFill>
                <a:latin typeface="News Gothic MT"/>
              </a:rPr>
              <a:t>Algorithms</a:t>
            </a:r>
            <a:endParaRPr sz="4000"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algorithm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an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ordered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set of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unambiguous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steps that describes a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process</a:t>
            </a:r>
            <a:endParaRPr lang="en-US" sz="2400" b="1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buSzPct val="110000"/>
            </a:pPr>
            <a:endParaRPr dirty="0"/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Examples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from real life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:</a:t>
            </a:r>
            <a:endParaRPr dirty="0"/>
          </a:p>
          <a:p>
            <a:pPr marL="349250" lvl="1" indent="223838"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200" dirty="0" smtClean="0">
                <a:solidFill>
                  <a:srgbClr val="595959"/>
                </a:solidFill>
                <a:latin typeface="News Gothic MT"/>
              </a:rPr>
              <a:t>Recipes </a:t>
            </a:r>
            <a:r>
              <a:rPr lang="en-US" sz="2200" i="1" dirty="0" smtClean="0">
                <a:solidFill>
                  <a:schemeClr val="accent6"/>
                </a:solidFill>
                <a:latin typeface="News Gothic MT"/>
              </a:rPr>
              <a:t>(not really)</a:t>
            </a:r>
            <a:endParaRPr dirty="0">
              <a:solidFill>
                <a:schemeClr val="accent6"/>
              </a:solidFill>
            </a:endParaRPr>
          </a:p>
          <a:p>
            <a:pPr marL="573088" lvl="1" indent="-223838"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200" dirty="0">
                <a:solidFill>
                  <a:srgbClr val="595959"/>
                </a:solidFill>
                <a:latin typeface="News Gothic MT"/>
              </a:rPr>
              <a:t>Project directions - chemistry lab, writing </a:t>
            </a:r>
            <a:r>
              <a:rPr lang="en-US" sz="2200" dirty="0" smtClean="0">
                <a:solidFill>
                  <a:srgbClr val="595959"/>
                </a:solidFill>
                <a:latin typeface="News Gothic MT"/>
              </a:rPr>
              <a:t>prompt </a:t>
            </a:r>
            <a:r>
              <a:rPr lang="en-US" sz="2200" i="1" dirty="0" smtClean="0">
                <a:solidFill>
                  <a:srgbClr val="F79646"/>
                </a:solidFill>
                <a:latin typeface="News Gothic MT"/>
              </a:rPr>
              <a:t>(hopefully)</a:t>
            </a:r>
            <a:endParaRPr i="1" dirty="0">
              <a:solidFill>
                <a:srgbClr val="F79646"/>
              </a:solidFill>
            </a:endParaRPr>
          </a:p>
          <a:p>
            <a:pPr marL="349250" lvl="1" indent="223838"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200" dirty="0" smtClean="0">
                <a:solidFill>
                  <a:srgbClr val="595959"/>
                </a:solidFill>
                <a:latin typeface="News Gothic MT"/>
              </a:rPr>
              <a:t>Assembly i</a:t>
            </a:r>
            <a:r>
              <a:rPr lang="en-US" sz="2200" dirty="0" smtClean="0">
                <a:solidFill>
                  <a:srgbClr val="595959"/>
                </a:solidFill>
                <a:latin typeface="News Gothic MT"/>
              </a:rPr>
              <a:t>nstruction (Legos, IKEA</a:t>
            </a:r>
            <a:r>
              <a:rPr lang="en-US" sz="22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 lvl="1">
              <a:lnSpc>
                <a:spcPct val="120000"/>
              </a:lnSpc>
              <a:buSzPct val="110000"/>
              <a:buFont typeface="Wingdings 2" charset="2"/>
              <a:buChar char=""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49360" y="107640"/>
            <a:ext cx="8042040" cy="90098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Looping   </a:t>
            </a:r>
            <a:endParaRPr sz="4000" dirty="0"/>
          </a:p>
        </p:txBody>
      </p:sp>
      <p:sp>
        <p:nvSpPr>
          <p:cNvPr id="82" name="TextShape 2"/>
          <p:cNvSpPr txBox="1"/>
          <p:nvPr/>
        </p:nvSpPr>
        <p:spPr>
          <a:xfrm>
            <a:off x="549360" y="1344829"/>
            <a:ext cx="8042040" cy="4598412"/>
          </a:xfrm>
          <a:prstGeom prst="rect">
            <a:avLst/>
          </a:prstGeom>
        </p:spPr>
        <p:txBody>
          <a:bodyPr/>
          <a:lstStyle/>
          <a:p>
            <a:pPr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A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dd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the numbers from 1 to 10. 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pPr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That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is 1 + 2 + 3 + …+ 10 = 55</a:t>
            </a:r>
          </a:p>
          <a:p>
            <a:pPr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Step 1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:  Understand the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problem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Input :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None needed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Process: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Add 0 to 1 to get a new sum.  Add 2 to the old sum to get a new sum.  Add 3 to the old sum to get a new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sum ... Add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10 to the old sum to get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the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 final sum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Output: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The new sum after 10 iterations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pPr>
              <a:lnSpc>
                <a:spcPct val="100000"/>
              </a:lnSpc>
              <a:buSzPct val="110000"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.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Algorithm</a:t>
            </a:r>
            <a:endParaRPr sz="4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80970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Plain English </a:t>
            </a:r>
            <a:endParaRPr lang="en-US" sz="24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Start count at 1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Add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the count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to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the sum (originally zero) to get a new sum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Increment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the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count.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Repeat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the last two steps 10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times.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93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.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Algorithm</a:t>
            </a:r>
            <a:endParaRPr sz="4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80970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Pseudocode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While_Example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>
              <a:buAutoNum type="arabicPeriod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Numeric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Variables: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 sum =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349250">
              <a:buAutoNum type="arabicPeriod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10: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>
              <a:buAutoNum type="arabicPeriod" startAt="3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sum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sum + counter</a:t>
            </a:r>
          </a:p>
          <a:p>
            <a:pPr marL="349250">
              <a:buAutoNum type="arabicPeriod" startAt="3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counter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counter + 1</a:t>
            </a:r>
          </a:p>
          <a:p>
            <a:pPr marL="349250">
              <a:buAutoNum type="arabicPeriod" startAt="3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>
              <a:buAutoNum type="arabicPeriod" startAt="3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Display “The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is”, sum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68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>
                <a:solidFill>
                  <a:srgbClr val="2C7C9F"/>
                </a:solidFill>
                <a:latin typeface="News Gothic MT"/>
              </a:rPr>
              <a:t>Averaging Algorithm</a:t>
            </a:r>
            <a:endParaRPr sz="4000" dirty="0"/>
          </a:p>
        </p:txBody>
      </p:sp>
      <p:sp>
        <p:nvSpPr>
          <p:cNvPr id="84" name="TextShape 2"/>
          <p:cNvSpPr txBox="1"/>
          <p:nvPr/>
        </p:nvSpPr>
        <p:spPr>
          <a:xfrm>
            <a:off x="549360" y="1981080"/>
            <a:ext cx="8042040" cy="39621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 algorithm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to average a list of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numbers</a:t>
            </a:r>
          </a:p>
          <a:p>
            <a:pPr>
              <a:lnSpc>
                <a:spcPct val="10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460375">
              <a:lnSpc>
                <a:spcPct val="120000"/>
              </a:lnSpc>
              <a:buSzPct val="110000"/>
              <a:tabLst>
                <a:tab pos="7321550" algn="l"/>
              </a:tabLst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each number in the list, add that number to a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sum (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initially zero).  Once this is done, divide the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sum by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the number of items in the list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</a:p>
          <a:p>
            <a:pPr marL="460375">
              <a:lnSpc>
                <a:spcPct val="120000"/>
              </a:lnSpc>
              <a:buSzPct val="110000"/>
            </a:pPr>
            <a:endParaRPr lang="en-US" dirty="0" smtClean="0"/>
          </a:p>
          <a:p>
            <a:pPr>
              <a:lnSpc>
                <a:spcPct val="120000"/>
              </a:lnSpc>
              <a:buSzPct val="110000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49360" y="107640"/>
            <a:ext cx="8042040" cy="1000598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rgbClr val="2C7C9F"/>
                </a:solidFill>
                <a:latin typeface="News Gothic MT"/>
              </a:rPr>
              <a:t>Variables</a:t>
            </a:r>
            <a:endParaRPr sz="4000" dirty="0"/>
          </a:p>
        </p:txBody>
      </p:sp>
      <p:sp>
        <p:nvSpPr>
          <p:cNvPr id="84" name="TextShape 2"/>
          <p:cNvSpPr txBox="1"/>
          <p:nvPr/>
        </p:nvSpPr>
        <p:spPr>
          <a:xfrm>
            <a:off x="549359" y="1431993"/>
            <a:ext cx="8129269" cy="4756705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ws Gothic MT"/>
                <a:cs typeface="News Gothic MT"/>
              </a:rPr>
              <a:t>Not the same as variables in algebra.</a:t>
            </a:r>
          </a:p>
          <a:p>
            <a:pPr lvl="0">
              <a:lnSpc>
                <a:spcPct val="120000"/>
              </a:lnSpc>
            </a:pPr>
            <a:endParaRPr lang="en-US" sz="2400" dirty="0" smtClean="0">
              <a:solidFill>
                <a:prstClr val="black">
                  <a:lumMod val="65000"/>
                  <a:lumOff val="35000"/>
                </a:prstClr>
              </a:solidFill>
              <a:latin typeface="News Gothic MT"/>
              <a:cs typeface="News Gothic MT"/>
            </a:endParaRPr>
          </a:p>
          <a:p>
            <a:pPr lvl="0">
              <a:lnSpc>
                <a:spcPct val="120000"/>
              </a:lnSpc>
            </a:pPr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ws Gothic MT"/>
                <a:cs typeface="News Gothic MT"/>
              </a:rPr>
              <a:t>A place to store stuff:</a:t>
            </a:r>
          </a:p>
          <a:p>
            <a:pPr marL="800100" lvl="1" indent="-342900">
              <a:lnSpc>
                <a:spcPct val="140000"/>
              </a:lnSpc>
              <a:buFont typeface="Arial"/>
              <a:buChar char="•"/>
            </a:pPr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ws Gothic MT"/>
                <a:cs typeface="News Gothic MT"/>
              </a:rPr>
              <a:t>stuff = values </a:t>
            </a:r>
            <a:r>
              <a:rPr lang="en-US" sz="2400" i="1" dirty="0" smtClean="0">
                <a:solidFill>
                  <a:srgbClr val="F79646"/>
                </a:solidFill>
                <a:latin typeface="News Gothic MT"/>
                <a:cs typeface="News Gothic MT"/>
              </a:rPr>
              <a:t>(e.g., numbers, "objects")</a:t>
            </a:r>
          </a:p>
          <a:p>
            <a:pPr marL="800100" lvl="1" indent="-342900">
              <a:lnSpc>
                <a:spcPct val="140000"/>
              </a:lnSpc>
              <a:buFont typeface="Arial"/>
              <a:buChar char="•"/>
            </a:pPr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ws Gothic MT"/>
                <a:cs typeface="News Gothic MT"/>
              </a:rPr>
              <a:t>place = location </a:t>
            </a:r>
            <a:r>
              <a:rPr lang="en-US" sz="2400" i="1" dirty="0" smtClean="0">
                <a:solidFill>
                  <a:srgbClr val="F79646"/>
                </a:solidFill>
                <a:latin typeface="News Gothic MT"/>
                <a:cs typeface="News Gothic MT"/>
              </a:rPr>
              <a:t>(e.g., in memory)</a:t>
            </a:r>
          </a:p>
          <a:p>
            <a:pPr marL="800100" lvl="1" indent="-342900">
              <a:lnSpc>
                <a:spcPct val="140000"/>
              </a:lnSpc>
              <a:buFont typeface="Arial"/>
              <a:buChar char="•"/>
            </a:pPr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ws Gothic MT"/>
                <a:cs typeface="News Gothic MT"/>
              </a:rPr>
              <a:t>places can have names </a:t>
            </a:r>
            <a:r>
              <a:rPr lang="en-US" sz="2400" i="1" dirty="0" smtClean="0">
                <a:solidFill>
                  <a:srgbClr val="F79646"/>
                </a:solidFill>
                <a:latin typeface="News Gothic MT"/>
                <a:cs typeface="News Gothic MT"/>
              </a:rPr>
              <a:t>(e.g. sum, counter)</a:t>
            </a:r>
          </a:p>
          <a:p>
            <a:pPr marL="800100" lvl="1" indent="-342900">
              <a:lnSpc>
                <a:spcPct val="140000"/>
              </a:lnSpc>
              <a:buFont typeface="Arial"/>
              <a:buChar char="•"/>
            </a:pPr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ws Gothic MT"/>
                <a:cs typeface="News Gothic MT"/>
              </a:rPr>
              <a:t>can change the value stored in a place</a:t>
            </a:r>
          </a:p>
          <a:p>
            <a:pPr marL="800100" lvl="1" indent="-342900">
              <a:lnSpc>
                <a:spcPct val="140000"/>
              </a:lnSpc>
              <a:buFont typeface="Arial"/>
              <a:buChar char="•"/>
            </a:pPr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ws Gothic MT"/>
                <a:cs typeface="News Gothic MT"/>
              </a:rPr>
              <a:t>Python: names are name tags and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  <a:cs typeface="News Gothic MT"/>
              </a:rPr>
              <a:t>can be moved</a:t>
            </a:r>
          </a:p>
        </p:txBody>
      </p:sp>
    </p:spTree>
    <p:extLst>
      <p:ext uri="{BB962C8B-B14F-4D97-AF65-F5344CB8AC3E}">
        <p14:creationId xmlns:p14="http://schemas.microsoft.com/office/powerpoint/2010/main" val="341844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>
                <a:solidFill>
                  <a:srgbClr val="2C7C9F"/>
                </a:solidFill>
                <a:latin typeface="News Gothic MT"/>
              </a:rPr>
              <a:t>Averaging Algorithm</a:t>
            </a:r>
            <a:endParaRPr sz="4000" dirty="0"/>
          </a:p>
        </p:txBody>
      </p:sp>
      <p:sp>
        <p:nvSpPr>
          <p:cNvPr id="86" name="TextShape 2"/>
          <p:cNvSpPr txBox="1"/>
          <p:nvPr/>
        </p:nvSpPr>
        <p:spPr>
          <a:xfrm>
            <a:off x="405360" y="1981080"/>
            <a:ext cx="8503200" cy="39621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A more programmatic version of the algorithm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:</a:t>
            </a:r>
          </a:p>
          <a:p>
            <a:pPr>
              <a:lnSpc>
                <a:spcPct val="100000"/>
              </a:lnSpc>
              <a:buSzPct val="110000"/>
            </a:pPr>
            <a:endParaRPr dirty="0"/>
          </a:p>
          <a:p>
            <a:pPr>
              <a:lnSpc>
                <a:spcPct val="13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  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Average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listOfNumbers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, length)</a:t>
            </a:r>
            <a:endParaRPr dirty="0"/>
          </a:p>
          <a:p>
            <a:pPr lvl="1">
              <a:lnSpc>
                <a:spcPct val="130000"/>
              </a:lnSpc>
              <a:buSzPct val="7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Create a variable called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sum starting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at zero</a:t>
            </a:r>
            <a:endParaRPr dirty="0"/>
          </a:p>
          <a:p>
            <a:pPr lvl="1">
              <a:lnSpc>
                <a:spcPct val="130000"/>
              </a:lnSpc>
              <a:buSzPct val="7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For each number in 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listOfNumbers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:</a:t>
            </a:r>
            <a:endParaRPr dirty="0"/>
          </a:p>
          <a:p>
            <a:pPr lvl="2">
              <a:lnSpc>
                <a:spcPct val="130000"/>
              </a:lnSpc>
              <a:buSzPct val="4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Add that number to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sum</a:t>
            </a:r>
            <a:endParaRPr dirty="0"/>
          </a:p>
          <a:p>
            <a:pPr lvl="1">
              <a:lnSpc>
                <a:spcPct val="130000"/>
              </a:lnSpc>
              <a:buSzPct val="7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Set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result to (sum /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length)</a:t>
            </a:r>
            <a:endParaRPr dirty="0"/>
          </a:p>
          <a:p>
            <a:pPr lvl="1">
              <a:lnSpc>
                <a:spcPct val="130000"/>
              </a:lnSpc>
              <a:buSzPct val="7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Return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result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dirty="0">
                <a:solidFill>
                  <a:srgbClr val="2C7C9F"/>
                </a:solidFill>
                <a:latin typeface="News Gothic MT"/>
              </a:rPr>
              <a:t>Averaging Algorithm</a:t>
            </a:r>
            <a:endParaRPr sz="4000" dirty="0"/>
          </a:p>
        </p:txBody>
      </p:sp>
      <p:sp>
        <p:nvSpPr>
          <p:cNvPr id="88" name="TextShape 2"/>
          <p:cNvSpPr txBox="1"/>
          <p:nvPr/>
        </p:nvSpPr>
        <p:spPr>
          <a:xfrm>
            <a:off x="405360" y="1981080"/>
            <a:ext cx="8503200" cy="39621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ython:</a:t>
            </a:r>
          </a:p>
          <a:p>
            <a:pPr>
              <a:lnSpc>
                <a:spcPct val="100000"/>
              </a:lnSpc>
              <a:buSzPct val="110000"/>
            </a:pPr>
            <a:endParaRPr dirty="0"/>
          </a:p>
          <a:p>
            <a:pPr>
              <a:lnSpc>
                <a:spcPct val="12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average(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listOfNumbers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, length):</a:t>
            </a:r>
            <a:endParaRPr dirty="0"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75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sum =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0</a:t>
            </a:r>
            <a:endParaRPr dirty="0"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75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for 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currentNumber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in 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listOfNumbers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:</a:t>
            </a:r>
            <a:endParaRPr dirty="0">
              <a:latin typeface="Courier"/>
              <a:cs typeface="Courier"/>
            </a:endParaRPr>
          </a:p>
          <a:p>
            <a:pPr lvl="2">
              <a:lnSpc>
                <a:spcPct val="120000"/>
              </a:lnSpc>
              <a:buSzPct val="45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sum = sum + 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currentNumber</a:t>
            </a:r>
            <a:endParaRPr dirty="0"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75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result =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counter / length</a:t>
            </a:r>
            <a:endParaRPr dirty="0"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75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return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result</a:t>
            </a:r>
            <a:endParaRPr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133720" y="228600"/>
            <a:ext cx="4741560" cy="640044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066586" y="45798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19320" y="174600"/>
            <a:ext cx="6705360" cy="6505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53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347760"/>
            <a:ext cx="8686440" cy="616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56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8712000" cy="5468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228600" y="609480"/>
            <a:ext cx="8686440" cy="9964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u="sng" dirty="0">
                <a:solidFill>
                  <a:srgbClr val="2C7C9F"/>
                </a:solidFill>
                <a:latin typeface="News Gothic MT"/>
              </a:rPr>
              <a:t>Algorithms</a:t>
            </a:r>
            <a:r>
              <a:rPr lang="en-US" sz="4000" dirty="0">
                <a:solidFill>
                  <a:srgbClr val="2C7C9F"/>
                </a:solidFill>
                <a:latin typeface="News Gothic MT"/>
              </a:rPr>
              <a:t> Express Solutions to Computational Problems</a:t>
            </a:r>
            <a:endParaRPr dirty="0"/>
          </a:p>
        </p:txBody>
      </p:sp>
      <p:sp>
        <p:nvSpPr>
          <p:cNvPr id="48" name="TextShape 2"/>
          <p:cNvSpPr txBox="1"/>
          <p:nvPr/>
        </p:nvSpPr>
        <p:spPr>
          <a:xfrm>
            <a:off x="457200" y="1752480"/>
            <a:ext cx="8381520" cy="4876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Algorithms are expressed and implemented using </a:t>
            </a:r>
            <a:r>
              <a:rPr lang="en-US" sz="2400" b="1" dirty="0">
                <a:solidFill>
                  <a:srgbClr val="FF0000"/>
                </a:solidFill>
                <a:latin typeface="News Gothic MT"/>
              </a:rPr>
              <a:t>languages</a:t>
            </a:r>
            <a:endParaRPr dirty="0"/>
          </a:p>
          <a:p>
            <a:pPr lvl="1"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Possibilities: natural language, 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pseudocode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, visual and textual programming languages</a:t>
            </a:r>
            <a:endParaRPr sz="2400" dirty="0"/>
          </a:p>
          <a:p>
            <a:pPr lvl="1"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Some languages more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suitable for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some problems</a:t>
            </a:r>
            <a:endParaRPr sz="2400" dirty="0"/>
          </a:p>
          <a:p>
            <a:pPr lvl="1"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The choice of language can affect clarity or readability, but not whether a solution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exists</a:t>
            </a:r>
            <a:endParaRPr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228600" y="323755"/>
            <a:ext cx="8686440" cy="1282205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u="sng" dirty="0">
                <a:solidFill>
                  <a:srgbClr val="2C7C9F"/>
                </a:solidFill>
                <a:latin typeface="News Gothic MT"/>
              </a:rPr>
              <a:t>Algorithms</a:t>
            </a:r>
            <a:r>
              <a:rPr lang="en-US" sz="4000" dirty="0">
                <a:solidFill>
                  <a:srgbClr val="2C7C9F"/>
                </a:solidFill>
                <a:latin typeface="News Gothic MT"/>
              </a:rPr>
              <a:t> Express Solutions to Computational Problems</a:t>
            </a:r>
            <a:endParaRPr dirty="0"/>
          </a:p>
        </p:txBody>
      </p:sp>
      <p:sp>
        <p:nvSpPr>
          <p:cNvPr id="48" name="TextShape 2"/>
          <p:cNvSpPr txBox="1"/>
          <p:nvPr/>
        </p:nvSpPr>
        <p:spPr>
          <a:xfrm>
            <a:off x="457200" y="1752480"/>
            <a:ext cx="8381520" cy="4876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Algorithms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can </a:t>
            </a:r>
            <a:r>
              <a:rPr lang="en-US" sz="2400" b="1" dirty="0">
                <a:solidFill>
                  <a:srgbClr val="FF0000"/>
                </a:solidFill>
                <a:latin typeface="News Gothic MT"/>
              </a:rPr>
              <a:t>solve many, but not all, problems</a:t>
            </a:r>
            <a:endParaRPr sz="2400" dirty="0"/>
          </a:p>
          <a:p>
            <a:pPr marL="747713" lvl="1" indent="-290513"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Many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problems can be solved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reasonable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time</a:t>
            </a:r>
            <a:endParaRPr sz="2400" dirty="0"/>
          </a:p>
          <a:p>
            <a:pPr marL="747713" lvl="1" indent="-290513"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use </a:t>
            </a:r>
            <a:r>
              <a:rPr lang="en-US" sz="2400" b="1" dirty="0">
                <a:solidFill>
                  <a:srgbClr val="FF0000"/>
                </a:solidFill>
                <a:latin typeface="News Gothic MT"/>
              </a:rPr>
              <a:t>heuristic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approaches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to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find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approximate</a:t>
            </a:r>
            <a:r>
              <a:rPr lang="en-US" sz="2400" dirty="0" smtClean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solutions for some problems in reasonable time</a:t>
            </a:r>
            <a:endParaRPr sz="2400" dirty="0"/>
          </a:p>
          <a:p>
            <a:pPr marL="747713" lvl="1" indent="-290513"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We know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some problems cannot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be solved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by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any</a:t>
            </a:r>
            <a:r>
              <a:rPr lang="en-US" sz="2400" dirty="0" smtClean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algorithm. </a:t>
            </a:r>
            <a:r>
              <a:rPr lang="en-US" sz="2400" dirty="0" smtClean="0">
                <a:solidFill>
                  <a:srgbClr val="F79646"/>
                </a:solidFill>
                <a:latin typeface="News Gothic MT"/>
              </a:rPr>
              <a:t>(We can prove this!)</a:t>
            </a:r>
          </a:p>
          <a:p>
            <a:pPr marL="747713" lvl="1" indent="-290513">
              <a:lnSpc>
                <a:spcPct val="120000"/>
              </a:lnSpc>
              <a:spcBef>
                <a:spcPts val="800"/>
              </a:spcBef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some problems, we do not know if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efficient algorithms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exist, but we cannot prove they do not exist. </a:t>
            </a:r>
            <a:r>
              <a:rPr lang="en-US" sz="2400" dirty="0" smtClean="0">
                <a:solidFill>
                  <a:srgbClr val="F79646"/>
                </a:solidFill>
                <a:latin typeface="News Gothic MT"/>
              </a:rPr>
              <a:t>(E.g., cracking encryption schemes.)</a:t>
            </a:r>
            <a:endParaRPr sz="2400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2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228600" y="236590"/>
            <a:ext cx="8686440" cy="136937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u="sng" dirty="0">
                <a:solidFill>
                  <a:srgbClr val="2C7C9F"/>
                </a:solidFill>
                <a:latin typeface="News Gothic MT"/>
              </a:rPr>
              <a:t>Algorithms</a:t>
            </a:r>
            <a:r>
              <a:rPr lang="en-US" sz="4000" dirty="0">
                <a:solidFill>
                  <a:srgbClr val="2C7C9F"/>
                </a:solidFill>
                <a:latin typeface="News Gothic MT"/>
              </a:rPr>
              <a:t> Express Solutions to Computational Problems</a:t>
            </a:r>
            <a:endParaRPr dirty="0"/>
          </a:p>
        </p:txBody>
      </p:sp>
      <p:sp>
        <p:nvSpPr>
          <p:cNvPr id="48" name="TextShape 2"/>
          <p:cNvSpPr txBox="1"/>
          <p:nvPr/>
        </p:nvSpPr>
        <p:spPr>
          <a:xfrm>
            <a:off x="457200" y="1752480"/>
            <a:ext cx="8381520" cy="4876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There can be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many algorithmic solutions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to the same problem.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Which one is better? </a:t>
            </a:r>
            <a:r>
              <a:rPr lang="en-US" sz="2400" i="1" dirty="0" smtClean="0">
                <a:solidFill>
                  <a:schemeClr val="accent6"/>
                </a:solidFill>
                <a:latin typeface="News Gothic MT"/>
              </a:rPr>
              <a:t>(</a:t>
            </a:r>
            <a:r>
              <a:rPr lang="en-US" sz="2400" i="1" dirty="0" smtClean="0">
                <a:solidFill>
                  <a:schemeClr val="accent6"/>
                </a:solidFill>
                <a:latin typeface="News Gothic MT"/>
              </a:rPr>
              <a:t>T</a:t>
            </a:r>
            <a:r>
              <a:rPr lang="en-US" sz="2400" i="1" dirty="0" smtClean="0">
                <a:solidFill>
                  <a:schemeClr val="accent6"/>
                </a:solidFill>
                <a:latin typeface="News Gothic MT"/>
              </a:rPr>
              <a:t>he one I thought of ?)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Algorithms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are </a:t>
            </a:r>
            <a:r>
              <a:rPr lang="en-US" sz="2400" b="1" dirty="0">
                <a:solidFill>
                  <a:srgbClr val="FF0000"/>
                </a:solidFill>
                <a:latin typeface="News Gothic MT"/>
              </a:rPr>
              <a:t>evaluated analytically and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empirically</a:t>
            </a:r>
          </a:p>
          <a:p>
            <a:pPr>
              <a:lnSpc>
                <a:spcPct val="80000"/>
              </a:lnSpc>
              <a:buSzPct val="110000"/>
            </a:pPr>
            <a:endParaRPr sz="2400" dirty="0"/>
          </a:p>
          <a:p>
            <a:pPr marL="747713" lvl="1" indent="-290513">
              <a:lnSpc>
                <a:spcPct val="120000"/>
              </a:lnSpc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Analytically = analyze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mathematically</a:t>
            </a:r>
          </a:p>
          <a:p>
            <a:pPr marL="747713" lvl="1" indent="-290513">
              <a:lnSpc>
                <a:spcPct val="120000"/>
              </a:lnSpc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Empirically = run implementation on </a:t>
            </a:r>
            <a:r>
              <a:rPr lang="en-US" sz="2400" b="1" dirty="0" smtClean="0">
                <a:solidFill>
                  <a:srgbClr val="FF0000"/>
                </a:solidFill>
                <a:latin typeface="News Gothic MT"/>
              </a:rPr>
              <a:t>statistically significant sample data</a:t>
            </a:r>
          </a:p>
          <a:p>
            <a:pPr marL="747713" lvl="1" indent="-290513">
              <a:lnSpc>
                <a:spcPct val="120000"/>
              </a:lnSpc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Many criteria for evaluation: speed, space usage, correctness </a:t>
            </a:r>
            <a:r>
              <a:rPr lang="en-US" sz="2400" i="1" dirty="0" smtClean="0">
                <a:solidFill>
                  <a:schemeClr val="accent6"/>
                </a:solidFill>
                <a:latin typeface="News Gothic MT"/>
              </a:rPr>
              <a:t>(??)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usability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81886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1066</Words>
  <Application>Microsoft Macintosh PowerPoint</Application>
  <PresentationFormat>On-screen Show (4:3)</PresentationFormat>
  <Paragraphs>192</Paragraphs>
  <Slides>26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– Flow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25</cp:revision>
  <dcterms:modified xsi:type="dcterms:W3CDTF">2015-01-29T02:21:28Z</dcterms:modified>
</cp:coreProperties>
</file>