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Default Extension="pict" ContentType="image/pict"/>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5" r:id="rId1"/>
  </p:sldMasterIdLst>
  <p:notesMasterIdLst>
    <p:notesMasterId r:id="rId52"/>
  </p:notesMasterIdLst>
  <p:handoutMasterIdLst>
    <p:handoutMasterId r:id="rId53"/>
  </p:handoutMasterIdLst>
  <p:sldIdLst>
    <p:sldId id="256" r:id="rId2"/>
    <p:sldId id="261" r:id="rId3"/>
    <p:sldId id="270" r:id="rId4"/>
    <p:sldId id="324" r:id="rId5"/>
    <p:sldId id="260" r:id="rId6"/>
    <p:sldId id="309" r:id="rId7"/>
    <p:sldId id="257" r:id="rId8"/>
    <p:sldId id="326" r:id="rId9"/>
    <p:sldId id="263" r:id="rId10"/>
    <p:sldId id="286" r:id="rId11"/>
    <p:sldId id="287" r:id="rId12"/>
    <p:sldId id="288" r:id="rId13"/>
    <p:sldId id="289" r:id="rId14"/>
    <p:sldId id="290" r:id="rId15"/>
    <p:sldId id="315" r:id="rId16"/>
    <p:sldId id="265" r:id="rId17"/>
    <p:sldId id="320" r:id="rId18"/>
    <p:sldId id="322" r:id="rId19"/>
    <p:sldId id="318" r:id="rId20"/>
    <p:sldId id="325" r:id="rId21"/>
    <p:sldId id="321" r:id="rId22"/>
    <p:sldId id="319" r:id="rId23"/>
    <p:sldId id="296" r:id="rId24"/>
    <p:sldId id="316" r:id="rId25"/>
    <p:sldId id="280" r:id="rId26"/>
    <p:sldId id="267" r:id="rId27"/>
    <p:sldId id="266" r:id="rId28"/>
    <p:sldId id="311" r:id="rId29"/>
    <p:sldId id="323" r:id="rId30"/>
    <p:sldId id="268" r:id="rId31"/>
    <p:sldId id="295" r:id="rId32"/>
    <p:sldId id="269" r:id="rId33"/>
    <p:sldId id="317" r:id="rId34"/>
    <p:sldId id="275" r:id="rId35"/>
    <p:sldId id="303" r:id="rId36"/>
    <p:sldId id="304" r:id="rId37"/>
    <p:sldId id="276" r:id="rId38"/>
    <p:sldId id="277" r:id="rId39"/>
    <p:sldId id="279" r:id="rId40"/>
    <p:sldId id="307" r:id="rId41"/>
    <p:sldId id="282" r:id="rId42"/>
    <p:sldId id="305" r:id="rId43"/>
    <p:sldId id="292" r:id="rId44"/>
    <p:sldId id="298" r:id="rId45"/>
    <p:sldId id="312" r:id="rId46"/>
    <p:sldId id="294" r:id="rId47"/>
    <p:sldId id="308" r:id="rId48"/>
    <p:sldId id="306" r:id="rId49"/>
    <p:sldId id="297" r:id="rId50"/>
    <p:sldId id="293"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ict"/><Relationship Id="rId2" Type="http://schemas.openxmlformats.org/officeDocument/2006/relationships/image" Target="../media/image1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B22A7E-B0C5-9E42-9527-C1638D367C1E}" type="datetimeFigureOut">
              <a:rPr lang="en-US" smtClean="0"/>
              <a:pPr/>
              <a:t>3/2/13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EEADAF-2656-204E-83FB-2FD64B951C01}"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F36FB-40D3-FE47-8127-E8A249907C43}" type="datetimeFigureOut">
              <a:rPr lang="en-US" smtClean="0"/>
              <a:pPr/>
              <a:t>3/2/13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0FF08-E73A-BC4A-9FF7-2A45FF4DE17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FB6190B-6CC4-9A4A-BB96-DC19E454C180}"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5A7EFFA-6A6C-D847-A736-A64EF59219E0}" type="slidenum">
              <a:rPr lang="en-US">
                <a:latin typeface="Arial" pitchFamily="-83" charset="0"/>
                <a:ea typeface="ＭＳ Ｐゴシック" pitchFamily="-83" charset="-128"/>
                <a:cs typeface="ＭＳ Ｐゴシック" pitchFamily="-83" charset="-128"/>
              </a:rPr>
              <a:pPr/>
              <a:t>28</a:t>
            </a:fld>
            <a:endParaRPr lang="en-US">
              <a:latin typeface="Arial" pitchFamily="-83" charset="0"/>
              <a:ea typeface="ＭＳ Ｐゴシック" pitchFamily="-83" charset="-128"/>
              <a:cs typeface="ＭＳ Ｐゴシック" pitchFamily="-83"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D9E9F43-876A-1F4B-B777-685CB363B0B1}"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Footer Placeholder 4"/>
          <p:cNvSpPr>
            <a:spLocks noGrp="1"/>
          </p:cNvSpPr>
          <p:nvPr>
            <p:ph type="ftr" sz="quarter" idx="11"/>
          </p:nvPr>
        </p:nvSpPr>
        <p:spPr/>
        <p:txBody>
          <a:bodyPr/>
          <a:lstStyle/>
          <a:p>
            <a:r>
              <a:rPr lang="en-US" smtClean="0"/>
              <a:t>UMBC</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Footer Placeholder 4"/>
          <p:cNvSpPr>
            <a:spLocks noGrp="1"/>
          </p:cNvSpPr>
          <p:nvPr>
            <p:ph type="ftr" sz="quarter" idx="11"/>
          </p:nvPr>
        </p:nvSpPr>
        <p:spPr/>
        <p:txBody>
          <a:bodyPr/>
          <a:lstStyle/>
          <a:p>
            <a:r>
              <a:rPr lang="en-US" smtClean="0"/>
              <a:t>UMBC</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Footer Placeholder 4"/>
          <p:cNvSpPr>
            <a:spLocks noGrp="1"/>
          </p:cNvSpPr>
          <p:nvPr>
            <p:ph type="ftr" sz="quarter" idx="11"/>
          </p:nvPr>
        </p:nvSpPr>
        <p:spPr/>
        <p:txBody>
          <a:bodyPr/>
          <a:lstStyle/>
          <a:p>
            <a:r>
              <a:rPr lang="en-US" smtClean="0"/>
              <a:t>UMBC</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Footer Placeholder 4"/>
          <p:cNvSpPr>
            <a:spLocks noGrp="1"/>
          </p:cNvSpPr>
          <p:nvPr>
            <p:ph type="ftr" sz="quarter" idx="11"/>
          </p:nvPr>
        </p:nvSpPr>
        <p:spPr/>
        <p:txBody>
          <a:bodyPr/>
          <a:lstStyle/>
          <a:p>
            <a:r>
              <a:rPr lang="en-US" smtClean="0"/>
              <a:t>UMBC</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Footer Placeholder 4"/>
          <p:cNvSpPr>
            <a:spLocks noGrp="1"/>
          </p:cNvSpPr>
          <p:nvPr>
            <p:ph type="ftr" sz="quarter" idx="11"/>
          </p:nvPr>
        </p:nvSpPr>
        <p:spPr/>
        <p:txBody>
          <a:bodyPr/>
          <a:lstStyle/>
          <a:p>
            <a:r>
              <a:rPr lang="en-US" smtClean="0"/>
              <a:t>UMBC</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 March 2013</a:t>
            </a:r>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
        <p:nvSpPr>
          <p:cNvPr id="7" name="Slide Number Placeholder 6"/>
          <p:cNvSpPr>
            <a:spLocks noGrp="1"/>
          </p:cNvSpPr>
          <p:nvPr>
            <p:ph type="sldNum" sz="quarter" idx="12"/>
          </p:nvPr>
        </p:nvSpPr>
        <p:spPr/>
        <p:txBody>
          <a:bodyPr/>
          <a:lstStyle/>
          <a:p>
            <a:fld id="{FD2B6668-0C1C-AD4D-A285-76E6254F47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 March 2013</a:t>
            </a:r>
            <a:endParaRPr lang="en-US"/>
          </a:p>
        </p:txBody>
      </p:sp>
      <p:sp>
        <p:nvSpPr>
          <p:cNvPr id="8" name="Footer Placeholder 7"/>
          <p:cNvSpPr>
            <a:spLocks noGrp="1"/>
          </p:cNvSpPr>
          <p:nvPr>
            <p:ph type="ftr" sz="quarter" idx="11"/>
          </p:nvPr>
        </p:nvSpPr>
        <p:spPr/>
        <p:txBody>
          <a:bodyPr/>
          <a:lstStyle/>
          <a:p>
            <a:r>
              <a:rPr lang="en-US" smtClean="0"/>
              <a:t>UMBC</a:t>
            </a:r>
            <a:endParaRPr lang="en-US"/>
          </a:p>
        </p:txBody>
      </p:sp>
      <p:sp>
        <p:nvSpPr>
          <p:cNvPr id="9" name="Slide Number Placeholder 8"/>
          <p:cNvSpPr>
            <a:spLocks noGrp="1"/>
          </p:cNvSpPr>
          <p:nvPr>
            <p:ph type="sldNum" sz="quarter" idx="12"/>
          </p:nvPr>
        </p:nvSpPr>
        <p:spPr/>
        <p:txBody>
          <a:bodyPr/>
          <a:lstStyle/>
          <a:p>
            <a:fld id="{FD2B6668-0C1C-AD4D-A285-76E6254F47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 March 2013</a:t>
            </a:r>
            <a:endParaRPr lang="en-US"/>
          </a:p>
        </p:txBody>
      </p:sp>
      <p:sp>
        <p:nvSpPr>
          <p:cNvPr id="4" name="Footer Placeholder 3"/>
          <p:cNvSpPr>
            <a:spLocks noGrp="1"/>
          </p:cNvSpPr>
          <p:nvPr>
            <p:ph type="ftr" sz="quarter" idx="11"/>
          </p:nvPr>
        </p:nvSpPr>
        <p:spPr/>
        <p:txBody>
          <a:bodyPr/>
          <a:lstStyle/>
          <a:p>
            <a:r>
              <a:rPr lang="en-US" smtClean="0"/>
              <a:t>UMBC</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 March 2013</a:t>
            </a:r>
            <a:endParaRPr lang="en-US"/>
          </a:p>
        </p:txBody>
      </p:sp>
      <p:sp>
        <p:nvSpPr>
          <p:cNvPr id="3" name="Footer Placeholder 2"/>
          <p:cNvSpPr>
            <a:spLocks noGrp="1"/>
          </p:cNvSpPr>
          <p:nvPr>
            <p:ph type="ftr" sz="quarter" idx="11"/>
          </p:nvPr>
        </p:nvSpPr>
        <p:spPr/>
        <p:txBody>
          <a:bodyPr/>
          <a:lstStyle/>
          <a:p>
            <a:r>
              <a:rPr lang="en-US" smtClean="0"/>
              <a:t>UMBC</a:t>
            </a:r>
            <a:endParaRPr lang="en-US"/>
          </a:p>
        </p:txBody>
      </p:sp>
      <p:sp>
        <p:nvSpPr>
          <p:cNvPr id="4" name="Slide Number Placeholder 3"/>
          <p:cNvSpPr>
            <a:spLocks noGrp="1"/>
          </p:cNvSpPr>
          <p:nvPr>
            <p:ph type="sldNum" sz="quarter" idx="12"/>
          </p:nvPr>
        </p:nvSpPr>
        <p:spPr/>
        <p:txBody>
          <a:bodyPr/>
          <a:lstStyle/>
          <a:p>
            <a:fld id="{FD2B6668-0C1C-AD4D-A285-76E6254F47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 March 2013</a:t>
            </a:r>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
        <p:nvSpPr>
          <p:cNvPr id="7" name="Slide Number Placeholder 6"/>
          <p:cNvSpPr>
            <a:spLocks noGrp="1"/>
          </p:cNvSpPr>
          <p:nvPr>
            <p:ph type="sldNum" sz="quarter" idx="12"/>
          </p:nvPr>
        </p:nvSpPr>
        <p:spPr/>
        <p:txBody>
          <a:bodyPr/>
          <a:lstStyle/>
          <a:p>
            <a:fld id="{FD2B6668-0C1C-AD4D-A285-76E6254F47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 March 2013</a:t>
            </a:r>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
        <p:nvSpPr>
          <p:cNvPr id="7" name="Slide Number Placeholder 6"/>
          <p:cNvSpPr>
            <a:spLocks noGrp="1"/>
          </p:cNvSpPr>
          <p:nvPr>
            <p:ph type="sldNum" sz="quarter" idx="12"/>
          </p:nvPr>
        </p:nvSpPr>
        <p:spPr/>
        <p:txBody>
          <a:bodyPr/>
          <a:lstStyle/>
          <a:p>
            <a:fld id="{FD2B6668-0C1C-AD4D-A285-76E6254F47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 March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UMBC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B6668-0C1C-AD4D-A285-76E6254F47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lickr.com/gp/grinnell/s5F5y8"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0.png"/><Relationship Id="rId5" Type="http://schemas.openxmlformats.org/officeDocument/2006/relationships/oleObject" Target="../embeddings/oleObject1.bin"/><Relationship Id="rId6"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6" descr="SEASTemplateb"/>
          <p:cNvPicPr>
            <a:picLocks noChangeAspect="1" noChangeArrowheads="1"/>
          </p:cNvPicPr>
          <p:nvPr/>
        </p:nvPicPr>
        <p:blipFill>
          <a:blip r:embed="rId2"/>
          <a:srcRect/>
          <a:stretch>
            <a:fillRect/>
          </a:stretch>
        </p:blipFill>
        <p:spPr bwMode="auto">
          <a:xfrm>
            <a:off x="0" y="0"/>
            <a:ext cx="9145588" cy="6859588"/>
          </a:xfrm>
          <a:prstGeom prst="rect">
            <a:avLst/>
          </a:prstGeom>
          <a:noFill/>
          <a:effectLst>
            <a:outerShdw blurRad="63500" dist="38099" dir="2700000" algn="ctr" rotWithShape="0">
              <a:srgbClr val="000000">
                <a:alpha val="74998"/>
              </a:srgbClr>
            </a:outerShdw>
          </a:effectLst>
        </p:spPr>
      </p:pic>
      <p:sp>
        <p:nvSpPr>
          <p:cNvPr id="2" name="Title 1"/>
          <p:cNvSpPr>
            <a:spLocks noGrp="1"/>
          </p:cNvSpPr>
          <p:nvPr>
            <p:ph type="ctrTitle"/>
          </p:nvPr>
        </p:nvSpPr>
        <p:spPr>
          <a:xfrm>
            <a:off x="0" y="1470526"/>
            <a:ext cx="9144000" cy="2217474"/>
          </a:xfrm>
        </p:spPr>
        <p:txBody>
          <a:bodyPr>
            <a:normAutofit/>
          </a:bodyPr>
          <a:lstStyle/>
          <a:p>
            <a:r>
              <a:rPr lang="en-US" dirty="0" smtClean="0">
                <a:solidFill>
                  <a:srgbClr val="800000"/>
                </a:solidFill>
              </a:rPr>
              <a:t>Reinventing the Classroom:</a:t>
            </a:r>
            <a:br>
              <a:rPr lang="en-US" dirty="0" smtClean="0">
                <a:solidFill>
                  <a:srgbClr val="800000"/>
                </a:solidFill>
              </a:rPr>
            </a:br>
            <a:r>
              <a:rPr lang="en-US" dirty="0" smtClean="0">
                <a:solidFill>
                  <a:srgbClr val="800000"/>
                </a:solidFill>
              </a:rPr>
              <a:t>Creating a New Course</a:t>
            </a:r>
            <a:br>
              <a:rPr lang="en-US" dirty="0" smtClean="0">
                <a:solidFill>
                  <a:srgbClr val="800000"/>
                </a:solidFill>
              </a:rPr>
            </a:br>
            <a:r>
              <a:rPr lang="en-US" dirty="0" smtClean="0">
                <a:solidFill>
                  <a:srgbClr val="800000"/>
                </a:solidFill>
              </a:rPr>
              <a:t>and a Space to Teach It</a:t>
            </a:r>
            <a:endParaRPr lang="en-US" dirty="0">
              <a:solidFill>
                <a:srgbClr val="800000"/>
              </a:solidFill>
            </a:endParaRPr>
          </a:p>
        </p:txBody>
      </p:sp>
      <p:sp>
        <p:nvSpPr>
          <p:cNvPr id="3" name="Subtitle 2"/>
          <p:cNvSpPr>
            <a:spLocks noGrp="1"/>
          </p:cNvSpPr>
          <p:nvPr>
            <p:ph type="subTitle" idx="1"/>
          </p:nvPr>
        </p:nvSpPr>
        <p:spPr/>
        <p:txBody>
          <a:bodyPr>
            <a:normAutofit/>
          </a:bodyPr>
          <a:lstStyle/>
          <a:p>
            <a:r>
              <a:rPr lang="en-US" dirty="0" smtClean="0"/>
              <a:t>Harry Lewis</a:t>
            </a:r>
          </a:p>
          <a:p>
            <a:r>
              <a:rPr lang="en-US" dirty="0" smtClean="0"/>
              <a:t>Gordon McKay Professor</a:t>
            </a:r>
          </a:p>
          <a:p>
            <a:r>
              <a:rPr lang="en-US" dirty="0" smtClean="0"/>
              <a:t>of Computer Science</a:t>
            </a:r>
          </a:p>
        </p:txBody>
      </p:sp>
      <p:sp>
        <p:nvSpPr>
          <p:cNvPr id="5" name="Date Placeholder 4"/>
          <p:cNvSpPr>
            <a:spLocks noGrp="1"/>
          </p:cNvSpPr>
          <p:nvPr>
            <p:ph type="dt" sz="half" idx="10"/>
          </p:nvPr>
        </p:nvSpPr>
        <p:spPr/>
        <p:txBody>
          <a:bodyPr/>
          <a:lstStyle/>
          <a:p>
            <a:r>
              <a:rPr lang="en-US" smtClean="0"/>
              <a:t>1 March 2013</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Bad News and Good </a:t>
            </a:r>
            <a:br>
              <a:rPr lang="en-US" dirty="0" smtClean="0"/>
            </a:br>
            <a:r>
              <a:rPr lang="en-US" dirty="0" smtClean="0"/>
              <a:t>About the Syllabus</a:t>
            </a:r>
            <a:endParaRPr lang="en-US" dirty="0"/>
          </a:p>
        </p:txBody>
      </p:sp>
      <p:sp>
        <p:nvSpPr>
          <p:cNvPr id="3" name="Content Placeholder 2"/>
          <p:cNvSpPr>
            <a:spLocks noGrp="1"/>
          </p:cNvSpPr>
          <p:nvPr>
            <p:ph idx="1"/>
          </p:nvPr>
        </p:nvSpPr>
        <p:spPr/>
        <p:txBody>
          <a:bodyPr/>
          <a:lstStyle/>
          <a:p>
            <a:r>
              <a:rPr lang="en-US" dirty="0" smtClean="0"/>
              <a:t>The Bad News: No Grand Narrative</a:t>
            </a:r>
          </a:p>
          <a:p>
            <a:r>
              <a:rPr lang="en-US" dirty="0" smtClean="0"/>
              <a:t>The Good News: Plenty of Stories!</a:t>
            </a:r>
          </a:p>
          <a:p>
            <a:pPr lvl="1"/>
            <a:r>
              <a:rPr lang="en-US" dirty="0" smtClean="0"/>
              <a:t>E.g. for graph theory …</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Courier"/>
                <a:cs typeface="Courier"/>
              </a:rPr>
              <a:t>Six Degrees to Harry Lewis</a:t>
            </a:r>
            <a:endParaRPr lang="en-US" dirty="0">
              <a:latin typeface="Courier"/>
              <a:cs typeface="Courier"/>
            </a:endParaRPr>
          </a:p>
        </p:txBody>
      </p:sp>
      <p:sp>
        <p:nvSpPr>
          <p:cNvPr id="3" name="Content Placeholder 2"/>
          <p:cNvSpPr>
            <a:spLocks noGrp="1"/>
          </p:cNvSpPr>
          <p:nvPr>
            <p:ph idx="1"/>
          </p:nvPr>
        </p:nvSpPr>
        <p:spPr>
          <a:xfrm>
            <a:off x="457200" y="1143000"/>
            <a:ext cx="8229600" cy="5578475"/>
          </a:xfrm>
        </p:spPr>
        <p:txBody>
          <a:bodyPr>
            <a:normAutofit fontScale="85000" lnSpcReduction="10000"/>
          </a:bodyPr>
          <a:lstStyle/>
          <a:p>
            <a:pPr>
              <a:buNone/>
            </a:pPr>
            <a:r>
              <a:rPr lang="en-US" dirty="0" smtClean="0">
                <a:latin typeface="Courier"/>
                <a:cs typeface="Courier"/>
              </a:rPr>
              <a:t>On Friday, January 23, 2004, at 05:09 AM, Mark Elliot </a:t>
            </a:r>
            <a:r>
              <a:rPr lang="en-US" dirty="0" err="1" smtClean="0">
                <a:latin typeface="Courier"/>
                <a:cs typeface="Courier"/>
              </a:rPr>
              <a:t>Zuckerberg</a:t>
            </a:r>
            <a:r>
              <a:rPr lang="en-US" dirty="0" smtClean="0">
                <a:latin typeface="Courier"/>
                <a:cs typeface="Courier"/>
              </a:rPr>
              <a:t> wrote:</a:t>
            </a:r>
          </a:p>
          <a:p>
            <a:pPr>
              <a:buNone/>
            </a:pPr>
            <a:r>
              <a:rPr lang="en-US" dirty="0" smtClean="0">
                <a:latin typeface="Courier"/>
                <a:cs typeface="Courier"/>
              </a:rPr>
              <a:t>[MEZ] Professor, I've been interested in graph theory and its applications to social networks for a while now so I did some research … linking people through articles they appear in from the Crimson.</a:t>
            </a:r>
          </a:p>
          <a:p>
            <a:pPr>
              <a:buNone/>
            </a:pPr>
            <a:r>
              <a:rPr lang="en-US" dirty="0" smtClean="0">
                <a:latin typeface="Courier"/>
                <a:cs typeface="Courier"/>
              </a:rPr>
              <a:t>I've set up a preliminary site that allows people to find the connection (through people and articles) from any person to the most frequently mentioned person in the time frame I looked at.  </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6" name="Slide Number Placeholder 5"/>
          <p:cNvSpPr>
            <a:spLocks noGrp="1"/>
          </p:cNvSpPr>
          <p:nvPr>
            <p:ph type="sldNum" sz="quarter" idx="12"/>
          </p:nvPr>
        </p:nvSpPr>
        <p:spPr/>
        <p:txBody>
          <a:bodyPr/>
          <a:lstStyle/>
          <a:p>
            <a:fld id="{8A39EA09-0B4D-2249-B372-A640BBAA319C}" type="slidenum">
              <a:rPr lang="en-US" smtClean="0"/>
              <a:pPr/>
              <a:t>11</a:t>
            </a:fld>
            <a:endParaRPr lang="en-US" dirty="0"/>
          </a:p>
        </p:txBody>
      </p:sp>
      <p:sp>
        <p:nvSpPr>
          <p:cNvPr id="7" name="Footer Placeholder 6"/>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3000"/>
                                        <p:tgtEl>
                                          <p:spTgt spid="3">
                                            <p:txEl>
                                              <p:pRg st="1" end="1"/>
                                            </p:txEl>
                                          </p:spTgt>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Courier"/>
                <a:cs typeface="Courier"/>
              </a:rPr>
              <a:t>Six Degrees to Harry Lewis</a:t>
            </a:r>
            <a:endParaRPr lang="en-US" dirty="0">
              <a:latin typeface="Courier"/>
              <a:cs typeface="Courier"/>
            </a:endParaRPr>
          </a:p>
        </p:txBody>
      </p:sp>
      <p:sp>
        <p:nvSpPr>
          <p:cNvPr id="3" name="Content Placeholder 2"/>
          <p:cNvSpPr>
            <a:spLocks noGrp="1"/>
          </p:cNvSpPr>
          <p:nvPr>
            <p:ph idx="1"/>
          </p:nvPr>
        </p:nvSpPr>
        <p:spPr>
          <a:xfrm>
            <a:off x="457200" y="1143000"/>
            <a:ext cx="8229600" cy="5578475"/>
          </a:xfrm>
        </p:spPr>
        <p:txBody>
          <a:bodyPr>
            <a:normAutofit/>
          </a:bodyPr>
          <a:lstStyle/>
          <a:p>
            <a:pPr>
              <a:buNone/>
            </a:pPr>
            <a:endParaRPr lang="en-US" dirty="0" smtClean="0">
              <a:latin typeface="Courier"/>
              <a:cs typeface="Courier"/>
            </a:endParaRPr>
          </a:p>
          <a:p>
            <a:pPr>
              <a:buNone/>
            </a:pPr>
            <a:endParaRPr lang="en-US" dirty="0" smtClean="0">
              <a:latin typeface="Courier"/>
              <a:cs typeface="Courier"/>
            </a:endParaRPr>
          </a:p>
          <a:p>
            <a:pPr>
              <a:buNone/>
            </a:pPr>
            <a:endParaRPr lang="en-US" dirty="0" smtClean="0">
              <a:latin typeface="Courier"/>
              <a:cs typeface="Courier"/>
            </a:endParaRPr>
          </a:p>
          <a:p>
            <a:pPr algn="ctr">
              <a:buNone/>
            </a:pPr>
            <a:r>
              <a:rPr lang="en-US" dirty="0" smtClean="0">
                <a:latin typeface="Courier"/>
                <a:cs typeface="Courier"/>
              </a:rPr>
              <a:t>[MEZ] This person is you.  </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6" name="Slide Number Placeholder 5"/>
          <p:cNvSpPr>
            <a:spLocks noGrp="1"/>
          </p:cNvSpPr>
          <p:nvPr>
            <p:ph type="sldNum" sz="quarter" idx="12"/>
          </p:nvPr>
        </p:nvSpPr>
        <p:spPr/>
        <p:txBody>
          <a:bodyPr/>
          <a:lstStyle/>
          <a:p>
            <a:fld id="{8A39EA09-0B4D-2249-B372-A640BBAA319C}" type="slidenum">
              <a:rPr lang="en-US" smtClean="0"/>
              <a:pPr/>
              <a:t>12</a:t>
            </a:fld>
            <a:endParaRPr lang="en-US" dirty="0"/>
          </a:p>
        </p:txBody>
      </p:sp>
      <p:sp>
        <p:nvSpPr>
          <p:cNvPr id="7" name="Footer Placeholder 6"/>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Six Degrees to Harry Lewis</a:t>
            </a:r>
            <a:endParaRPr lang="en-US" dirty="0">
              <a:latin typeface="Courier"/>
              <a:cs typeface="Courier"/>
            </a:endParaRPr>
          </a:p>
        </p:txBody>
      </p:sp>
      <p:sp>
        <p:nvSpPr>
          <p:cNvPr id="3" name="Content Placeholder 2"/>
          <p:cNvSpPr>
            <a:spLocks noGrp="1"/>
          </p:cNvSpPr>
          <p:nvPr>
            <p:ph idx="1"/>
          </p:nvPr>
        </p:nvSpPr>
        <p:spPr/>
        <p:txBody>
          <a:bodyPr>
            <a:normAutofit/>
          </a:bodyPr>
          <a:lstStyle/>
          <a:p>
            <a:pPr>
              <a:buNone/>
            </a:pPr>
            <a:r>
              <a:rPr lang="en-US" dirty="0" smtClean="0">
                <a:latin typeface="Courier"/>
                <a:cs typeface="Courier"/>
              </a:rPr>
              <a:t>[HRL] Can I see it before I say yes? It's all public information, but </a:t>
            </a:r>
            <a:r>
              <a:rPr lang="en-US" b="1" dirty="0" smtClean="0">
                <a:latin typeface="Courier"/>
                <a:cs typeface="Courier"/>
              </a:rPr>
              <a:t>there is somehow a point at which aggregation of public information feels like an invasion of privacy </a:t>
            </a:r>
            <a:r>
              <a:rPr lang="en-US" dirty="0" smtClean="0">
                <a:latin typeface="Courier"/>
                <a:cs typeface="Courier"/>
              </a:rPr>
              <a:t>…</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6" name="Slide Number Placeholder 5"/>
          <p:cNvSpPr>
            <a:spLocks noGrp="1"/>
          </p:cNvSpPr>
          <p:nvPr>
            <p:ph type="sldNum" sz="quarter" idx="12"/>
          </p:nvPr>
        </p:nvSpPr>
        <p:spPr/>
        <p:txBody>
          <a:bodyPr/>
          <a:lstStyle/>
          <a:p>
            <a:fld id="{8A39EA09-0B4D-2249-B372-A640BBAA319C}"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Six Degrees to Harry Lewis</a:t>
            </a:r>
            <a:endParaRPr lang="en-US" dirty="0">
              <a:latin typeface="Courier"/>
              <a:cs typeface="Courier"/>
            </a:endParaRPr>
          </a:p>
        </p:txBody>
      </p:sp>
      <p:sp>
        <p:nvSpPr>
          <p:cNvPr id="3" name="Content Placeholder 2"/>
          <p:cNvSpPr>
            <a:spLocks noGrp="1"/>
          </p:cNvSpPr>
          <p:nvPr>
            <p:ph idx="1"/>
          </p:nvPr>
        </p:nvSpPr>
        <p:spPr/>
        <p:txBody>
          <a:bodyPr>
            <a:normAutofit/>
          </a:bodyPr>
          <a:lstStyle/>
          <a:p>
            <a:pPr>
              <a:buNone/>
            </a:pPr>
            <a:r>
              <a:rPr lang="en-US" dirty="0" smtClean="0">
                <a:latin typeface="Courier"/>
                <a:cs typeface="Courier"/>
              </a:rPr>
              <a:t>[HRL] </a:t>
            </a:r>
            <a:r>
              <a:rPr lang="en-US" sz="3765" b="1" dirty="0" smtClean="0">
                <a:latin typeface="Courier"/>
                <a:cs typeface="Courier"/>
              </a:rPr>
              <a:t>Sure, what the hell, seems harmless …</a:t>
            </a:r>
            <a:endParaRPr lang="en-US" sz="3765" b="1" dirty="0">
              <a:latin typeface="Courier"/>
              <a:cs typeface="Courier"/>
            </a:endParaRP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6" name="Slide Number Placeholder 5"/>
          <p:cNvSpPr>
            <a:spLocks noGrp="1"/>
          </p:cNvSpPr>
          <p:nvPr>
            <p:ph type="sldNum" sz="quarter" idx="12"/>
          </p:nvPr>
        </p:nvSpPr>
        <p:spPr/>
        <p:txBody>
          <a:bodyPr/>
          <a:lstStyle/>
          <a:p>
            <a:fld id="{8A39EA09-0B4D-2249-B372-A640BBAA319C}" type="slidenum">
              <a:rPr lang="en-US" smtClean="0"/>
              <a:pPr/>
              <a:t>14</a:t>
            </a:fld>
            <a:endParaRPr lang="en-US"/>
          </a:p>
        </p:txBody>
      </p:sp>
      <p:sp>
        <p:nvSpPr>
          <p:cNvPr id="7" name="Footer Placeholder 6"/>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1 </a:t>
            </a:r>
            <a:br>
              <a:rPr lang="en-US" dirty="0" smtClean="0"/>
            </a:br>
            <a:r>
              <a:rPr lang="en-US" dirty="0" smtClean="0"/>
              <a:t>Students Don’t Attend Lectures</a:t>
            </a:r>
            <a:endParaRPr lang="en-US" dirty="0"/>
          </a:p>
        </p:txBody>
      </p:sp>
      <p:sp>
        <p:nvSpPr>
          <p:cNvPr id="3" name="Content Placeholder 2"/>
          <p:cNvSpPr>
            <a:spLocks noGrp="1"/>
          </p:cNvSpPr>
          <p:nvPr>
            <p:ph idx="1"/>
          </p:nvPr>
        </p:nvSpPr>
        <p:spPr/>
        <p:txBody>
          <a:bodyPr>
            <a:normAutofit/>
          </a:bodyPr>
          <a:lstStyle/>
          <a:p>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2" name="Group 11"/>
          <p:cNvGrpSpPr/>
          <p:nvPr/>
        </p:nvGrpSpPr>
        <p:grpSpPr>
          <a:xfrm>
            <a:off x="1" y="0"/>
            <a:ext cx="9143999" cy="6807758"/>
            <a:chOff x="0" y="1081226"/>
            <a:chExt cx="9143999" cy="6807758"/>
          </a:xfrm>
        </p:grpSpPr>
        <p:pic>
          <p:nvPicPr>
            <p:cNvPr id="4" name="Picture 3"/>
            <p:cNvPicPr>
              <a:picLocks noChangeAspect="1"/>
            </p:cNvPicPr>
            <p:nvPr/>
          </p:nvPicPr>
          <p:blipFill>
            <a:blip r:embed="rId2"/>
            <a:stretch>
              <a:fillRect/>
            </a:stretch>
          </p:blipFill>
          <p:spPr>
            <a:xfrm>
              <a:off x="0" y="1081226"/>
              <a:ext cx="9143999" cy="6807758"/>
            </a:xfrm>
            <a:prstGeom prst="rect">
              <a:avLst/>
            </a:prstGeom>
          </p:spPr>
        </p:pic>
        <p:sp>
          <p:nvSpPr>
            <p:cNvPr id="10" name="TextBox 9"/>
            <p:cNvSpPr txBox="1"/>
            <p:nvPr/>
          </p:nvSpPr>
          <p:spPr>
            <a:xfrm>
              <a:off x="5106737" y="1081226"/>
              <a:ext cx="2606842" cy="1077218"/>
            </a:xfrm>
            <a:prstGeom prst="rect">
              <a:avLst/>
            </a:prstGeom>
            <a:solidFill>
              <a:srgbClr val="0000FF">
                <a:alpha val="10000"/>
              </a:srgbClr>
            </a:solidFill>
            <a:ln>
              <a:solidFill>
                <a:srgbClr val="0000FF"/>
              </a:solidFill>
            </a:ln>
          </p:spPr>
          <p:txBody>
            <a:bodyPr wrap="square" rtlCol="0">
              <a:spAutoFit/>
            </a:bodyPr>
            <a:lstStyle/>
            <a:p>
              <a:r>
                <a:rPr lang="en-US" sz="3200" b="1" dirty="0" smtClean="0">
                  <a:solidFill>
                    <a:srgbClr val="000090"/>
                  </a:solidFill>
                </a:rPr>
                <a:t>Typical CS 121 Lecture Slide</a:t>
              </a:r>
              <a:endParaRPr lang="en-US" sz="3200" b="1" dirty="0">
                <a:solidFill>
                  <a:srgbClr val="000090"/>
                </a:solidFill>
              </a:endParaRPr>
            </a:p>
          </p:txBody>
        </p:sp>
      </p:grpSp>
      <p:grpSp>
        <p:nvGrpSpPr>
          <p:cNvPr id="14" name="Group 13"/>
          <p:cNvGrpSpPr/>
          <p:nvPr/>
        </p:nvGrpSpPr>
        <p:grpSpPr>
          <a:xfrm>
            <a:off x="1" y="-50243"/>
            <a:ext cx="9144000" cy="6858001"/>
            <a:chOff x="294105" y="3057358"/>
            <a:chExt cx="9144000" cy="6858001"/>
          </a:xfrm>
        </p:grpSpPr>
        <p:pic>
          <p:nvPicPr>
            <p:cNvPr id="7" name="Picture 6" descr="photo.JPG"/>
            <p:cNvPicPr>
              <a:picLocks noChangeAspect="1"/>
            </p:cNvPicPr>
            <p:nvPr/>
          </p:nvPicPr>
          <p:blipFill>
            <a:blip r:embed="rId3"/>
            <a:stretch>
              <a:fillRect/>
            </a:stretch>
          </p:blipFill>
          <p:spPr>
            <a:xfrm rot="10800000">
              <a:off x="294105" y="3057358"/>
              <a:ext cx="9144000" cy="6858001"/>
            </a:xfrm>
            <a:prstGeom prst="rect">
              <a:avLst/>
            </a:prstGeom>
          </p:spPr>
        </p:pic>
        <p:sp>
          <p:nvSpPr>
            <p:cNvPr id="13" name="TextBox 12"/>
            <p:cNvSpPr txBox="1"/>
            <p:nvPr/>
          </p:nvSpPr>
          <p:spPr>
            <a:xfrm>
              <a:off x="6430211" y="3429000"/>
              <a:ext cx="3007894" cy="1569660"/>
            </a:xfrm>
            <a:prstGeom prst="rect">
              <a:avLst/>
            </a:prstGeom>
            <a:solidFill>
              <a:srgbClr val="FF0000">
                <a:alpha val="10000"/>
              </a:srgbClr>
            </a:solidFill>
            <a:ln w="34925">
              <a:solidFill>
                <a:srgbClr val="0000FF"/>
              </a:solidFill>
            </a:ln>
          </p:spPr>
          <p:txBody>
            <a:bodyPr wrap="square" rtlCol="0">
              <a:spAutoFit/>
            </a:bodyPr>
            <a:lstStyle/>
            <a:p>
              <a:r>
                <a:rPr lang="en-US" sz="3200" b="1" dirty="0" smtClean="0">
                  <a:solidFill>
                    <a:schemeClr val="bg1"/>
                  </a:solidFill>
                </a:rPr>
                <a:t>Typical CS 121 Lecture Attendance</a:t>
              </a:r>
              <a:endParaRPr lang="en-US" sz="3200" b="1" dirty="0">
                <a:solidFill>
                  <a:schemeClr val="bg1"/>
                </a:solidFill>
              </a:endParaRPr>
            </a:p>
          </p:txBody>
        </p:sp>
      </p:grpSp>
      <p:sp>
        <p:nvSpPr>
          <p:cNvPr id="8" name="Date Placeholder 7"/>
          <p:cNvSpPr>
            <a:spLocks noGrp="1"/>
          </p:cNvSpPr>
          <p:nvPr>
            <p:ph type="dt" sz="half" idx="10"/>
          </p:nvPr>
        </p:nvSpPr>
        <p:spPr/>
        <p:txBody>
          <a:bodyPr/>
          <a:lstStyle/>
          <a:p>
            <a:r>
              <a:rPr lang="en-US" smtClean="0"/>
              <a:t>1 March 2013</a:t>
            </a:r>
            <a:endParaRPr lang="en-US"/>
          </a:p>
        </p:txBody>
      </p:sp>
      <p:sp>
        <p:nvSpPr>
          <p:cNvPr id="9" name="Slide Number Placeholder 8"/>
          <p:cNvSpPr>
            <a:spLocks noGrp="1"/>
          </p:cNvSpPr>
          <p:nvPr>
            <p:ph type="sldNum" sz="quarter" idx="12"/>
          </p:nvPr>
        </p:nvSpPr>
        <p:spPr/>
        <p:txBody>
          <a:bodyPr/>
          <a:lstStyle/>
          <a:p>
            <a:fld id="{FD2B6668-0C1C-AD4D-A285-76E6254F470D}" type="slidenum">
              <a:rPr lang="en-US" smtClean="0"/>
              <a:pPr/>
              <a:t>16</a:t>
            </a:fld>
            <a:endParaRPr lang="en-US"/>
          </a:p>
        </p:txBody>
      </p:sp>
      <p:sp>
        <p:nvSpPr>
          <p:cNvPr id="11" name="Footer Placeholder 10"/>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1 </a:t>
            </a:r>
            <a:br>
              <a:rPr lang="en-US" dirty="0" smtClean="0"/>
            </a:br>
            <a:r>
              <a:rPr lang="en-US" dirty="0" smtClean="0"/>
              <a:t>Students Don’t Attend Lectures</a:t>
            </a:r>
            <a:endParaRPr lang="en-US" dirty="0"/>
          </a:p>
        </p:txBody>
      </p:sp>
      <p:sp>
        <p:nvSpPr>
          <p:cNvPr id="3" name="Content Placeholder 2"/>
          <p:cNvSpPr>
            <a:spLocks noGrp="1"/>
          </p:cNvSpPr>
          <p:nvPr>
            <p:ph idx="1"/>
          </p:nvPr>
        </p:nvSpPr>
        <p:spPr>
          <a:xfrm>
            <a:off x="457200" y="1600200"/>
            <a:ext cx="8229600" cy="4914539"/>
          </a:xfrm>
        </p:spPr>
        <p:txBody>
          <a:bodyPr>
            <a:normAutofit lnSpcReduction="10000"/>
          </a:bodyPr>
          <a:lstStyle/>
          <a:p>
            <a:r>
              <a:rPr lang="en-US" dirty="0" smtClean="0"/>
              <a:t>They are all </a:t>
            </a:r>
            <a:r>
              <a:rPr lang="en-US" dirty="0" err="1" smtClean="0"/>
              <a:t>videorecorded</a:t>
            </a:r>
            <a:r>
              <a:rPr lang="en-US" dirty="0" smtClean="0"/>
              <a:t> for a distance audience</a:t>
            </a:r>
          </a:p>
          <a:p>
            <a:pPr>
              <a:buNone/>
            </a:pPr>
            <a:r>
              <a:rPr lang="en-US" dirty="0" smtClean="0"/>
              <a:t>Possible Responses</a:t>
            </a:r>
          </a:p>
          <a:p>
            <a:r>
              <a:rPr lang="en-US" dirty="0" smtClean="0"/>
              <a:t>Required attendance</a:t>
            </a:r>
          </a:p>
          <a:p>
            <a:r>
              <a:rPr lang="en-US" dirty="0" smtClean="0"/>
              <a:t>Unannounced quizzes</a:t>
            </a:r>
          </a:p>
          <a:p>
            <a:r>
              <a:rPr lang="en-US" dirty="0" smtClean="0"/>
              <a:t>Restrain distribution of videos</a:t>
            </a:r>
          </a:p>
          <a:p>
            <a:pPr>
              <a:buNone/>
            </a:pPr>
            <a:r>
              <a:rPr lang="en-US" dirty="0" smtClean="0"/>
              <a:t>All hostile, adversarial, anti-libertarian</a:t>
            </a:r>
          </a:p>
          <a:p>
            <a:pPr>
              <a:buNone/>
            </a:pPr>
            <a:r>
              <a:rPr lang="en-US" dirty="0" smtClean="0"/>
              <a:t>Universities should be about disseminating information not bottling it up</a:t>
            </a:r>
          </a:p>
          <a:p>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grpSp>
        <p:nvGrpSpPr>
          <p:cNvPr id="10" name="Group 9"/>
          <p:cNvGrpSpPr/>
          <p:nvPr/>
        </p:nvGrpSpPr>
        <p:grpSpPr>
          <a:xfrm>
            <a:off x="214425" y="3133672"/>
            <a:ext cx="5467844" cy="1719236"/>
            <a:chOff x="214425" y="3133672"/>
            <a:chExt cx="5467844" cy="1719236"/>
          </a:xfrm>
        </p:grpSpPr>
        <p:cxnSp>
          <p:nvCxnSpPr>
            <p:cNvPr id="8" name="Straight Connector 7"/>
            <p:cNvCxnSpPr/>
            <p:nvPr/>
          </p:nvCxnSpPr>
          <p:spPr>
            <a:xfrm>
              <a:off x="214425" y="3133672"/>
              <a:ext cx="5467844" cy="1566836"/>
            </a:xfrm>
            <a:prstGeom prst="line">
              <a:avLst/>
            </a:prstGeom>
            <a:ln w="53975">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14425" y="3286072"/>
              <a:ext cx="5467844" cy="1566836"/>
            </a:xfrm>
            <a:prstGeom prst="line">
              <a:avLst/>
            </a:prstGeom>
            <a:ln w="53975">
              <a:solidFill>
                <a:srgbClr val="80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Solutions Do Not Respond</a:t>
            </a:r>
            <a:br>
              <a:rPr lang="en-US" dirty="0" smtClean="0"/>
            </a:br>
            <a:r>
              <a:rPr lang="en-US" dirty="0" smtClean="0"/>
              <a:t>To the Underlying Problem</a:t>
            </a:r>
            <a:endParaRPr lang="en-US" dirty="0"/>
          </a:p>
        </p:txBody>
      </p:sp>
      <p:sp>
        <p:nvSpPr>
          <p:cNvPr id="3" name="Content Placeholder 2"/>
          <p:cNvSpPr>
            <a:spLocks noGrp="1"/>
          </p:cNvSpPr>
          <p:nvPr>
            <p:ph idx="1"/>
          </p:nvPr>
        </p:nvSpPr>
        <p:spPr>
          <a:xfrm>
            <a:off x="457200" y="1600200"/>
            <a:ext cx="8229600" cy="4914539"/>
          </a:xfrm>
        </p:spPr>
        <p:txBody>
          <a:bodyPr>
            <a:normAutofit/>
          </a:bodyPr>
          <a:lstStyle/>
          <a:p>
            <a:r>
              <a:rPr lang="en-US" dirty="0" smtClean="0"/>
              <a:t>In the information era we do not need the classroom as a venue for information transfer</a:t>
            </a:r>
          </a:p>
          <a:p>
            <a:r>
              <a:rPr lang="en-US" dirty="0" smtClean="0"/>
              <a:t>“</a:t>
            </a:r>
            <a:r>
              <a:rPr lang="en-US" i="1" dirty="0" smtClean="0"/>
              <a:t>College is a place where a professor’s lecture notes go straight to the students’ lecture notes, without passing through the brains of either.”</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
        <p:nvSpPr>
          <p:cNvPr id="7" name="TextBox 6"/>
          <p:cNvSpPr txBox="1"/>
          <p:nvPr/>
        </p:nvSpPr>
        <p:spPr>
          <a:xfrm>
            <a:off x="272155" y="5756061"/>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21298"/>
            <a:ext cx="9144000" cy="6815404"/>
          </a:xfrm>
          <a:prstGeom prst="rect">
            <a:avLst/>
          </a:prstGeom>
        </p:spPr>
      </p:pic>
      <p:sp>
        <p:nvSpPr>
          <p:cNvPr id="5" name="Date Placeholder 4"/>
          <p:cNvSpPr>
            <a:spLocks noGrp="1"/>
          </p:cNvSpPr>
          <p:nvPr>
            <p:ph type="dt" sz="half" idx="10"/>
          </p:nvPr>
        </p:nvSpPr>
        <p:spPr/>
        <p:txBody>
          <a:bodyPr/>
          <a:lstStyle/>
          <a:p>
            <a:r>
              <a:rPr lang="en-US" smtClean="0"/>
              <a:t>1 March 2013</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in Creating Anything:</a:t>
            </a:r>
            <a:endParaRPr lang="en-US" dirty="0"/>
          </a:p>
        </p:txBody>
      </p:sp>
      <p:sp>
        <p:nvSpPr>
          <p:cNvPr id="3" name="Content Placeholder 2"/>
          <p:cNvSpPr>
            <a:spLocks noGrp="1"/>
          </p:cNvSpPr>
          <p:nvPr>
            <p:ph idx="1"/>
          </p:nvPr>
        </p:nvSpPr>
        <p:spPr/>
        <p:txBody>
          <a:bodyPr>
            <a:normAutofit/>
          </a:bodyPr>
          <a:lstStyle/>
          <a:p>
            <a:pPr algn="ctr">
              <a:buNone/>
            </a:pPr>
            <a:r>
              <a:rPr lang="en-US" sz="4400" dirty="0" smtClean="0"/>
              <a:t>Understand what problem </a:t>
            </a:r>
          </a:p>
          <a:p>
            <a:pPr algn="ctr">
              <a:buNone/>
            </a:pPr>
            <a:r>
              <a:rPr lang="en-US" sz="4400" dirty="0" smtClean="0"/>
              <a:t>you are trying to solve!</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Footer Placeholder 4"/>
          <p:cNvSpPr>
            <a:spLocks noGrp="1"/>
          </p:cNvSpPr>
          <p:nvPr>
            <p:ph type="ftr" sz="quarter" idx="11"/>
          </p:nvPr>
        </p:nvSpPr>
        <p:spPr/>
        <p:txBody>
          <a:bodyPr/>
          <a:lstStyle/>
          <a:p>
            <a:r>
              <a:rPr lang="en-US" smtClean="0"/>
              <a:t>UMBC</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20</a:t>
            </a:fld>
            <a:endParaRPr lang="en-US"/>
          </a:p>
        </p:txBody>
      </p:sp>
      <p:pic>
        <p:nvPicPr>
          <p:cNvPr id="7" name="Picture 6"/>
          <p:cNvPicPr>
            <a:picLocks noChangeAspect="1"/>
          </p:cNvPicPr>
          <p:nvPr/>
        </p:nvPicPr>
        <p:blipFill>
          <a:blip r:embed="rId2"/>
          <a:stretch>
            <a:fillRect/>
          </a:stretch>
        </p:blipFill>
        <p:spPr>
          <a:xfrm>
            <a:off x="-661590" y="0"/>
            <a:ext cx="10353866" cy="6860720"/>
          </a:xfrm>
          <a:prstGeom prst="rect">
            <a:avLst/>
          </a:prstGeom>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685800" y="0"/>
            <a:ext cx="8001000" cy="1143000"/>
          </a:xfrm>
        </p:spPr>
        <p:txBody>
          <a:bodyPr/>
          <a:lstStyle/>
          <a:p>
            <a:pPr algn="l" eaLnBrk="1" hangingPunct="1"/>
            <a:r>
              <a:rPr lang="en-US" sz="3600" dirty="0" smtClean="0">
                <a:latin typeface="Lucida Grande" pitchFamily="-111" charset="0"/>
              </a:rPr>
              <a:t>Plutarch (AD 46-122) on education</a:t>
            </a:r>
          </a:p>
        </p:txBody>
      </p:sp>
      <p:sp>
        <p:nvSpPr>
          <p:cNvPr id="21508" name="Rectangle 4"/>
          <p:cNvSpPr>
            <a:spLocks noGrp="1" noChangeArrowheads="1"/>
          </p:cNvSpPr>
          <p:nvPr>
            <p:ph type="body" idx="1"/>
          </p:nvPr>
        </p:nvSpPr>
        <p:spPr>
          <a:xfrm>
            <a:off x="685800" y="1447800"/>
            <a:ext cx="4343400" cy="4114800"/>
          </a:xfrm>
        </p:spPr>
        <p:txBody>
          <a:bodyPr/>
          <a:lstStyle/>
          <a:p>
            <a:pPr marL="514350" indent="-514350" eaLnBrk="1" hangingPunct="1">
              <a:buNone/>
            </a:pPr>
            <a:r>
              <a:rPr lang="en-US" i="1" dirty="0" smtClean="0">
                <a:solidFill>
                  <a:schemeClr val="tx1"/>
                </a:solidFill>
                <a:latin typeface="+mn-lt"/>
                <a:ea typeface="+mn-ea"/>
                <a:cs typeface="+mn-cs"/>
              </a:rPr>
              <a:t>The mind is not a vessel to be filled but a fire to be kindled. </a:t>
            </a:r>
            <a:endParaRPr lang="en-US" i="1" dirty="0">
              <a:latin typeface="Lucida Grande" pitchFamily="-111" charset="0"/>
            </a:endParaRPr>
          </a:p>
        </p:txBody>
      </p:sp>
      <p:sp>
        <p:nvSpPr>
          <p:cNvPr id="21509" name="Date Placeholder 4"/>
          <p:cNvSpPr>
            <a:spLocks noGrp="1"/>
          </p:cNvSpPr>
          <p:nvPr>
            <p:ph type="dt" sz="quarter" idx="10"/>
          </p:nvPr>
        </p:nvSpPr>
        <p:spPr>
          <a:xfrm>
            <a:off x="685800" y="6400800"/>
            <a:ext cx="1905000" cy="457200"/>
          </a:xfrm>
          <a:noFill/>
        </p:spPr>
        <p:txBody>
          <a:bodyPr/>
          <a:lstStyle/>
          <a:p>
            <a:r>
              <a:rPr lang="en-US" smtClean="0">
                <a:latin typeface="Arial" pitchFamily="-111" charset="0"/>
                <a:ea typeface="ＭＳ Ｐゴシック" pitchFamily="-111" charset="-128"/>
                <a:cs typeface="ＭＳ Ｐゴシック" pitchFamily="-111" charset="-128"/>
              </a:rPr>
              <a:t>1 March 2013</a:t>
            </a:r>
            <a:endParaRPr lang="en-US" dirty="0" smtClean="0">
              <a:latin typeface="Arial" pitchFamily="-111" charset="0"/>
              <a:ea typeface="ＭＳ Ｐゴシック" pitchFamily="-111" charset="-128"/>
              <a:cs typeface="ＭＳ Ｐゴシック" pitchFamily="-111" charset="-128"/>
            </a:endParaRPr>
          </a:p>
        </p:txBody>
      </p:sp>
      <p:sp>
        <p:nvSpPr>
          <p:cNvPr id="21510" name="Slide Number Placeholder 5"/>
          <p:cNvSpPr>
            <a:spLocks noGrp="1"/>
          </p:cNvSpPr>
          <p:nvPr>
            <p:ph type="sldNum" sz="quarter" idx="12"/>
          </p:nvPr>
        </p:nvSpPr>
        <p:spPr>
          <a:xfrm>
            <a:off x="7162800" y="228600"/>
            <a:ext cx="1905000" cy="457200"/>
          </a:xfrm>
          <a:noFill/>
        </p:spPr>
        <p:txBody>
          <a:bodyPr/>
          <a:lstStyle/>
          <a:p>
            <a:fld id="{BA4A517D-4E27-C147-A98E-11042D7BA268}" type="slidenum">
              <a:rPr lang="en-US" smtClean="0">
                <a:solidFill>
                  <a:schemeClr val="bg1"/>
                </a:solidFill>
                <a:latin typeface="Arial" pitchFamily="-111" charset="0"/>
                <a:ea typeface="ＭＳ Ｐゴシック" pitchFamily="-111" charset="-128"/>
                <a:cs typeface="ＭＳ Ｐゴシック" pitchFamily="-111" charset="-128"/>
              </a:rPr>
              <a:pPr/>
              <a:t>21</a:t>
            </a:fld>
            <a:endParaRPr lang="en-US" smtClean="0">
              <a:solidFill>
                <a:schemeClr val="bg1"/>
              </a:solidFill>
              <a:latin typeface="Arial" pitchFamily="-111" charset="0"/>
              <a:ea typeface="ＭＳ Ｐゴシック" pitchFamily="-111" charset="-128"/>
              <a:cs typeface="ＭＳ Ｐゴシック" pitchFamily="-111" charset="-128"/>
            </a:endParaRPr>
          </a:p>
        </p:txBody>
      </p:sp>
      <p:sp>
        <p:nvSpPr>
          <p:cNvPr id="21511" name="Footer Placeholder 6"/>
          <p:cNvSpPr>
            <a:spLocks noGrp="1"/>
          </p:cNvSpPr>
          <p:nvPr>
            <p:ph type="ftr" sz="quarter" idx="11"/>
          </p:nvPr>
        </p:nvSpPr>
        <p:spPr>
          <a:xfrm>
            <a:off x="3124200" y="6400800"/>
            <a:ext cx="2895600" cy="457200"/>
          </a:xfrm>
          <a:noFill/>
        </p:spPr>
        <p:txBody>
          <a:bodyPr/>
          <a:lstStyle/>
          <a:p>
            <a:r>
              <a:rPr lang="en-US" smtClean="0">
                <a:latin typeface="Arial" pitchFamily="-111" charset="0"/>
                <a:ea typeface="ＭＳ Ｐゴシック" pitchFamily="-111" charset="-128"/>
                <a:cs typeface="ＭＳ Ｐゴシック" pitchFamily="-111" charset="-128"/>
              </a:rPr>
              <a:t>UMBC</a:t>
            </a:r>
          </a:p>
        </p:txBody>
      </p:sp>
      <p:pic>
        <p:nvPicPr>
          <p:cNvPr id="15" name="Picture 14"/>
          <p:cNvPicPr>
            <a:picLocks noChangeAspect="1"/>
          </p:cNvPicPr>
          <p:nvPr/>
        </p:nvPicPr>
        <p:blipFill>
          <a:blip r:embed="rId3">
            <a:lum contrast="26000"/>
          </a:blip>
          <a:stretch>
            <a:fillRect/>
          </a:stretch>
        </p:blipFill>
        <p:spPr>
          <a:xfrm>
            <a:off x="5278394" y="1143000"/>
            <a:ext cx="3865606" cy="4749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Flip the Classroom!</a:t>
            </a:r>
            <a:endParaRPr lang="en-US" dirty="0"/>
          </a:p>
        </p:txBody>
      </p:sp>
      <p:sp>
        <p:nvSpPr>
          <p:cNvPr id="3" name="Content Placeholder 2"/>
          <p:cNvSpPr>
            <a:spLocks noGrp="1"/>
          </p:cNvSpPr>
          <p:nvPr>
            <p:ph idx="1"/>
          </p:nvPr>
        </p:nvSpPr>
        <p:spPr/>
        <p:txBody>
          <a:bodyPr/>
          <a:lstStyle/>
          <a:p>
            <a:r>
              <a:rPr lang="en-US" dirty="0" smtClean="0"/>
              <a:t>Listen to lectures at home</a:t>
            </a:r>
          </a:p>
          <a:p>
            <a:r>
              <a:rPr lang="en-US" dirty="0" smtClean="0"/>
              <a:t>Do homework in class</a:t>
            </a:r>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002631" y="0"/>
            <a:ext cx="7098631" cy="6980320"/>
          </a:xfrm>
          <a:prstGeom prst="rect">
            <a:avLst/>
          </a:prstGeom>
        </p:spPr>
      </p:pic>
      <p:sp>
        <p:nvSpPr>
          <p:cNvPr id="6" name="Date Placeholder 5"/>
          <p:cNvSpPr>
            <a:spLocks noGrp="1"/>
          </p:cNvSpPr>
          <p:nvPr>
            <p:ph type="dt" sz="half" idx="10"/>
          </p:nvPr>
        </p:nvSpPr>
        <p:spPr/>
        <p:txBody>
          <a:bodyPr/>
          <a:lstStyle/>
          <a:p>
            <a:r>
              <a:rPr lang="en-US" smtClean="0"/>
              <a:t>1 March 2013</a:t>
            </a:r>
            <a:endParaRPr lang="en-US"/>
          </a:p>
        </p:txBody>
      </p:sp>
      <p:sp>
        <p:nvSpPr>
          <p:cNvPr id="7" name="Slide Number Placeholder 6"/>
          <p:cNvSpPr>
            <a:spLocks noGrp="1"/>
          </p:cNvSpPr>
          <p:nvPr>
            <p:ph type="sldNum" sz="quarter" idx="12"/>
          </p:nvPr>
        </p:nvSpPr>
        <p:spPr/>
        <p:txBody>
          <a:bodyPr/>
          <a:lstStyle/>
          <a:p>
            <a:fld id="{FD2B6668-0C1C-AD4D-A285-76E6254F470D}" type="slidenum">
              <a:rPr lang="en-US" smtClean="0"/>
              <a:pPr/>
              <a:t>23</a:t>
            </a:fld>
            <a:endParaRPr lang="en-US"/>
          </a:p>
        </p:txBody>
      </p:sp>
      <p:sp>
        <p:nvSpPr>
          <p:cNvPr id="8" name="Footer Placeholder 7"/>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2</a:t>
            </a:r>
            <a:br>
              <a:rPr lang="en-US" dirty="0" smtClean="0"/>
            </a:br>
            <a:r>
              <a:rPr lang="en-US" dirty="0" smtClean="0"/>
              <a:t> No Place to Teach!</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670"/>
            <a:ext cx="8229600" cy="1143000"/>
          </a:xfrm>
        </p:spPr>
        <p:txBody>
          <a:bodyPr/>
          <a:lstStyle/>
          <a:p>
            <a:r>
              <a:rPr lang="en-US" dirty="0" smtClean="0"/>
              <a:t>Bright, </a:t>
            </a:r>
            <a:r>
              <a:rPr lang="en-US" b="1" dirty="0" smtClean="0">
                <a:solidFill>
                  <a:srgbClr val="800000"/>
                </a:solidFill>
              </a:rPr>
              <a:t>Low-Tech </a:t>
            </a:r>
            <a:r>
              <a:rPr lang="en-US" dirty="0" smtClean="0"/>
              <a:t>Classroom!</a:t>
            </a:r>
            <a:endParaRPr lang="en-US" dirty="0"/>
          </a:p>
        </p:txBody>
      </p:sp>
      <p:pic>
        <p:nvPicPr>
          <p:cNvPr id="4" name="Picture 3"/>
          <p:cNvPicPr>
            <a:picLocks noChangeAspect="1"/>
          </p:cNvPicPr>
          <p:nvPr/>
        </p:nvPicPr>
        <p:blipFill>
          <a:blip r:embed="rId2"/>
          <a:stretch>
            <a:fillRect/>
          </a:stretch>
        </p:blipFill>
        <p:spPr>
          <a:xfrm>
            <a:off x="40104" y="797006"/>
            <a:ext cx="9144000" cy="6060994"/>
          </a:xfrm>
          <a:prstGeom prst="rect">
            <a:avLst/>
          </a:prstGeom>
        </p:spPr>
      </p:pic>
      <p:sp>
        <p:nvSpPr>
          <p:cNvPr id="3" name="Content Placeholder 2"/>
          <p:cNvSpPr>
            <a:spLocks noGrp="1"/>
          </p:cNvSpPr>
          <p:nvPr>
            <p:ph idx="1"/>
          </p:nvPr>
        </p:nvSpPr>
        <p:spPr>
          <a:xfrm>
            <a:off x="40104" y="510762"/>
            <a:ext cx="8956842" cy="4525963"/>
          </a:xfrm>
        </p:spPr>
        <p:txBody>
          <a:bodyPr/>
          <a:lstStyle/>
          <a:p>
            <a:pPr>
              <a:buNone/>
            </a:pPr>
            <a:r>
              <a:rPr lang="en-US" b="1" dirty="0" smtClean="0"/>
              <a:t>Reconfigurable paisley-shaped tables</a:t>
            </a:r>
          </a:p>
          <a:p>
            <a:pPr>
              <a:buNone/>
            </a:pPr>
            <a:r>
              <a:rPr lang="en-US" b="1" dirty="0" smtClean="0"/>
              <a:t>False floor to bring power to each table</a:t>
            </a:r>
          </a:p>
          <a:p>
            <a:pPr>
              <a:buNone/>
            </a:pPr>
            <a:r>
              <a:rPr lang="en-US" b="1" dirty="0" smtClean="0"/>
              <a:t>Whiteboards with daily marker check</a:t>
            </a:r>
          </a:p>
          <a:p>
            <a:pPr>
              <a:buNone/>
            </a:pPr>
            <a:r>
              <a:rPr lang="en-US" b="1" dirty="0" smtClean="0"/>
              <a:t>Projection at both ends of room</a:t>
            </a:r>
          </a:p>
          <a:p>
            <a:pPr>
              <a:buNone/>
            </a:pPr>
            <a:r>
              <a:rPr lang="en-US" b="1" dirty="0" smtClean="0"/>
              <a:t>Controllable shades on windows and skylight</a:t>
            </a:r>
            <a:endParaRPr lang="en-US" b="1" dirty="0"/>
          </a:p>
        </p:txBody>
      </p:sp>
      <p:sp>
        <p:nvSpPr>
          <p:cNvPr id="5" name="Date Placeholder 4"/>
          <p:cNvSpPr>
            <a:spLocks noGrp="1"/>
          </p:cNvSpPr>
          <p:nvPr>
            <p:ph type="dt" sz="half" idx="10"/>
          </p:nvPr>
        </p:nvSpPr>
        <p:spPr/>
        <p:txBody>
          <a:bodyPr/>
          <a:lstStyle/>
          <a:p>
            <a:r>
              <a:rPr lang="en-US" smtClean="0"/>
              <a:t>1 March 2013</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25</a:t>
            </a:fld>
            <a:endParaRPr lang="en-US"/>
          </a:p>
        </p:txBody>
      </p:sp>
      <p:sp>
        <p:nvSpPr>
          <p:cNvPr id="7" name="Footer Placeholder 6"/>
          <p:cNvSpPr>
            <a:spLocks noGrp="1"/>
          </p:cNvSpPr>
          <p:nvPr>
            <p:ph type="ftr" sz="quarter" idx="11"/>
          </p:nvPr>
        </p:nvSpPr>
        <p:spPr/>
        <p:txBody>
          <a:bodyPr/>
          <a:lstStyle/>
          <a:p>
            <a:r>
              <a:rPr lang="en-US" smtClean="0"/>
              <a:t>UMBC</a:t>
            </a:r>
            <a:endParaRPr lang="en-US"/>
          </a:p>
        </p:txBody>
      </p:sp>
      <p:grpSp>
        <p:nvGrpSpPr>
          <p:cNvPr id="14" name="Group 13"/>
          <p:cNvGrpSpPr/>
          <p:nvPr/>
        </p:nvGrpSpPr>
        <p:grpSpPr>
          <a:xfrm>
            <a:off x="3876842" y="4309979"/>
            <a:ext cx="4809958" cy="2106115"/>
            <a:chOff x="3876842" y="4309979"/>
            <a:chExt cx="4585369" cy="2106115"/>
          </a:xfrm>
        </p:grpSpPr>
        <p:cxnSp>
          <p:nvCxnSpPr>
            <p:cNvPr id="9" name="Straight Connector 8"/>
            <p:cNvCxnSpPr/>
            <p:nvPr/>
          </p:nvCxnSpPr>
          <p:spPr>
            <a:xfrm>
              <a:off x="3876842" y="4572000"/>
              <a:ext cx="935790" cy="82884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3876842" y="4572000"/>
              <a:ext cx="935790" cy="82884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812632" y="4309979"/>
              <a:ext cx="935790" cy="82884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812632" y="4309979"/>
              <a:ext cx="935790" cy="82884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48422" y="4353991"/>
              <a:ext cx="2713789" cy="2062103"/>
            </a:xfrm>
            <a:prstGeom prst="rect">
              <a:avLst/>
            </a:prstGeom>
            <a:solidFill>
              <a:srgbClr val="CCFFCC"/>
            </a:solidFill>
          </p:spPr>
          <p:txBody>
            <a:bodyPr wrap="square" rtlCol="0">
              <a:spAutoFit/>
            </a:bodyPr>
            <a:lstStyle/>
            <a:p>
              <a:r>
                <a:rPr lang="en-US" sz="3200" dirty="0" smtClean="0">
                  <a:solidFill>
                    <a:srgbClr val="FF0000"/>
                  </a:solidFill>
                </a:rPr>
                <a:t>Ignore these two volunteers: We don’t use computers</a:t>
              </a:r>
              <a:endParaRPr lang="en-US" sz="32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Structure</a:t>
            </a:r>
            <a:endParaRPr lang="en-US" dirty="0"/>
          </a:p>
        </p:txBody>
      </p:sp>
      <p:sp>
        <p:nvSpPr>
          <p:cNvPr id="3" name="Content Placeholder 2"/>
          <p:cNvSpPr>
            <a:spLocks noGrp="1"/>
          </p:cNvSpPr>
          <p:nvPr>
            <p:ph idx="1"/>
          </p:nvPr>
        </p:nvSpPr>
        <p:spPr/>
        <p:txBody>
          <a:bodyPr/>
          <a:lstStyle/>
          <a:p>
            <a:r>
              <a:rPr lang="en-US" dirty="0" smtClean="0"/>
              <a:t>42 Students</a:t>
            </a:r>
          </a:p>
          <a:p>
            <a:r>
              <a:rPr lang="en-US" dirty="0" smtClean="0"/>
              <a:t>Students in tables of 4</a:t>
            </a:r>
          </a:p>
          <a:p>
            <a:r>
              <a:rPr lang="en-US" dirty="0" smtClean="0"/>
              <a:t>Students solve problems, write on whiteboard</a:t>
            </a:r>
          </a:p>
          <a:p>
            <a:r>
              <a:rPr lang="en-US" dirty="0" err="1" smtClean="0"/>
              <a:t>TFs</a:t>
            </a:r>
            <a:r>
              <a:rPr lang="en-US" dirty="0" smtClean="0"/>
              <a:t> coach and coax</a:t>
            </a:r>
          </a:p>
          <a:p>
            <a:r>
              <a:rPr lang="en-US" dirty="0" smtClean="0"/>
              <a:t>TF checks off solution, group goes on to next problem</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Typical Class</a:t>
            </a:r>
            <a:endParaRPr lang="en-US" dirty="0"/>
          </a:p>
        </p:txBody>
      </p:sp>
      <p:sp>
        <p:nvSpPr>
          <p:cNvPr id="3" name="Content Placeholder 2"/>
          <p:cNvSpPr>
            <a:spLocks noGrp="1"/>
          </p:cNvSpPr>
          <p:nvPr>
            <p:ph idx="1"/>
          </p:nvPr>
        </p:nvSpPr>
        <p:spPr/>
        <p:txBody>
          <a:bodyPr>
            <a:normAutofit/>
          </a:bodyPr>
          <a:lstStyle/>
          <a:p>
            <a:pPr>
              <a:buNone/>
            </a:pPr>
            <a:endParaRPr lang="en-US" sz="1200" dirty="0" smtClean="0"/>
          </a:p>
          <a:p>
            <a:pPr>
              <a:buNone/>
            </a:pPr>
            <a:r>
              <a:rPr lang="en-US" sz="1200" u="sng" dirty="0" smtClean="0">
                <a:hlinkClick r:id="rId2"/>
              </a:rPr>
              <a:t>http://flickr.com/gp/grinnell/s5F5y8/</a:t>
            </a:r>
            <a:endParaRPr lang="en-US" sz="1200"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6" name="Rectangle 3"/>
          <p:cNvSpPr>
            <a:spLocks noGrp="1" noChangeArrowheads="1"/>
          </p:cNvSpPr>
          <p:nvPr>
            <p:ph type="title"/>
          </p:nvPr>
        </p:nvSpPr>
        <p:spPr>
          <a:xfrm>
            <a:off x="685800" y="0"/>
            <a:ext cx="7772400" cy="1143000"/>
          </a:xfrm>
        </p:spPr>
        <p:txBody>
          <a:bodyPr/>
          <a:lstStyle/>
          <a:p>
            <a:pPr algn="l" eaLnBrk="1" hangingPunct="1"/>
            <a:r>
              <a:rPr lang="en-US" sz="3600" dirty="0" smtClean="0">
                <a:latin typeface="Chalkboard" pitchFamily="-83" charset="0"/>
                <a:ea typeface="cmr10" pitchFamily="-83" charset="0"/>
                <a:cs typeface="cmr10" pitchFamily="-83" charset="0"/>
              </a:rPr>
              <a:t>First Class: The Pigeonhole Principle</a:t>
            </a:r>
          </a:p>
        </p:txBody>
      </p:sp>
      <p:sp>
        <p:nvSpPr>
          <p:cNvPr id="28677" name="Rectangle 4"/>
          <p:cNvSpPr>
            <a:spLocks noGrp="1" noChangeArrowheads="1"/>
          </p:cNvSpPr>
          <p:nvPr>
            <p:ph idx="1"/>
          </p:nvPr>
        </p:nvSpPr>
        <p:spPr>
          <a:xfrm>
            <a:off x="457200" y="1447800"/>
            <a:ext cx="3962400" cy="4114800"/>
          </a:xfrm>
        </p:spPr>
        <p:txBody>
          <a:bodyPr/>
          <a:lstStyle/>
          <a:p>
            <a:pPr lvl="1" eaLnBrk="1" hangingPunct="1">
              <a:buNone/>
            </a:pPr>
            <a:r>
              <a:rPr lang="en-US" dirty="0" smtClean="0">
                <a:latin typeface="Chalkboard" pitchFamily="-83" charset="0"/>
                <a:ea typeface="cmr10" pitchFamily="-83" charset="0"/>
                <a:cs typeface="cmr10" pitchFamily="-83" charset="0"/>
              </a:rPr>
              <a:t>If </a:t>
            </a:r>
            <a:r>
              <a:rPr lang="en-US" i="1" dirty="0" err="1" smtClean="0">
                <a:latin typeface="Chalkboard" pitchFamily="-83" charset="0"/>
                <a:ea typeface="cmr10" pitchFamily="-83" charset="0"/>
                <a:cs typeface="cmr10" pitchFamily="-83" charset="0"/>
              </a:rPr>
              <a:t>n</a:t>
            </a:r>
            <a:r>
              <a:rPr lang="en-US" dirty="0" smtClean="0">
                <a:latin typeface="Chalkboard" pitchFamily="-83" charset="0"/>
                <a:ea typeface="cmr10" pitchFamily="-83" charset="0"/>
                <a:cs typeface="cmr10" pitchFamily="-83" charset="0"/>
              </a:rPr>
              <a:t> pigeons are in fewer than </a:t>
            </a:r>
            <a:r>
              <a:rPr lang="en-US" i="1" dirty="0" err="1" smtClean="0">
                <a:latin typeface="Chalkboard" pitchFamily="-83" charset="0"/>
                <a:ea typeface="cmr10" pitchFamily="-83" charset="0"/>
                <a:cs typeface="cmr10" pitchFamily="-83" charset="0"/>
              </a:rPr>
              <a:t>n</a:t>
            </a:r>
            <a:r>
              <a:rPr lang="en-US" dirty="0" smtClean="0">
                <a:latin typeface="Chalkboard" pitchFamily="-83" charset="0"/>
                <a:ea typeface="cmr10" pitchFamily="-83" charset="0"/>
                <a:cs typeface="cmr10" pitchFamily="-83" charset="0"/>
              </a:rPr>
              <a:t> pigeonholes, some pigeonhole must contain at least two pigeons</a:t>
            </a:r>
          </a:p>
          <a:p>
            <a:pPr eaLnBrk="1" hangingPunct="1"/>
            <a:endParaRPr lang="en-US" sz="3600" dirty="0" smtClean="0">
              <a:latin typeface="Lucida Grande" pitchFamily="-83" charset="0"/>
              <a:ea typeface="cmr10" pitchFamily="-83" charset="0"/>
              <a:cs typeface="cmr10" pitchFamily="-83" charset="0"/>
            </a:endParaRPr>
          </a:p>
        </p:txBody>
      </p:sp>
      <p:sp>
        <p:nvSpPr>
          <p:cNvPr id="15367" name="Date Placeholder 6"/>
          <p:cNvSpPr>
            <a:spLocks noGrp="1"/>
          </p:cNvSpPr>
          <p:nvPr>
            <p:ph type="dt" sz="quarter" idx="10"/>
          </p:nvPr>
        </p:nvSpPr>
        <p:spPr>
          <a:xfrm>
            <a:off x="685800" y="6400800"/>
            <a:ext cx="1905000" cy="457200"/>
          </a:xfrm>
        </p:spPr>
        <p:txBody>
          <a:bodyPr/>
          <a:lstStyle/>
          <a:p>
            <a:pPr>
              <a:defRPr/>
            </a:pPr>
            <a:r>
              <a:rPr lang="en-US" smtClean="0"/>
              <a:t>1 March 2013</a:t>
            </a:r>
            <a:endParaRPr lang="en-US"/>
          </a:p>
        </p:txBody>
      </p:sp>
      <p:sp>
        <p:nvSpPr>
          <p:cNvPr id="13" name="Slide Number Placeholder 12"/>
          <p:cNvSpPr>
            <a:spLocks noGrp="1"/>
          </p:cNvSpPr>
          <p:nvPr>
            <p:ph type="sldNum" sz="quarter" idx="12"/>
          </p:nvPr>
        </p:nvSpPr>
        <p:spPr/>
        <p:txBody>
          <a:bodyPr/>
          <a:lstStyle/>
          <a:p>
            <a:pPr>
              <a:defRPr/>
            </a:pPr>
            <a:fld id="{F15A8843-4199-C14F-95A7-C9A0D33FF9B7}" type="slidenum">
              <a:rPr lang="en-US"/>
              <a:pPr>
                <a:defRPr/>
              </a:pPr>
              <a:t>28</a:t>
            </a:fld>
            <a:endParaRPr lang="en-US"/>
          </a:p>
        </p:txBody>
      </p:sp>
      <p:pic>
        <p:nvPicPr>
          <p:cNvPr id="28680" name="Picture 12"/>
          <p:cNvPicPr>
            <a:picLocks noChangeAspect="1"/>
          </p:cNvPicPr>
          <p:nvPr/>
        </p:nvPicPr>
        <p:blipFill>
          <a:blip r:embed="rId4"/>
          <a:srcRect/>
          <a:stretch>
            <a:fillRect/>
          </a:stretch>
        </p:blipFill>
        <p:spPr bwMode="auto">
          <a:xfrm>
            <a:off x="4572000" y="1676400"/>
            <a:ext cx="3970338" cy="3167063"/>
          </a:xfrm>
          <a:prstGeom prst="rect">
            <a:avLst/>
          </a:prstGeom>
          <a:noFill/>
          <a:ln w="9525">
            <a:noFill/>
            <a:miter lim="800000"/>
            <a:headEnd/>
            <a:tailEnd/>
          </a:ln>
        </p:spPr>
      </p:pic>
      <p:graphicFrame>
        <p:nvGraphicFramePr>
          <p:cNvPr id="28674" name="Object 2"/>
          <p:cNvGraphicFramePr>
            <a:graphicFrameLocks noChangeAspect="1"/>
          </p:cNvGraphicFramePr>
          <p:nvPr/>
        </p:nvGraphicFramePr>
        <p:xfrm>
          <a:off x="4514850" y="3346450"/>
          <a:ext cx="114300" cy="165100"/>
        </p:xfrm>
        <a:graphic>
          <a:graphicData uri="http://schemas.openxmlformats.org/presentationml/2006/ole">
            <p:oleObj spid="_x0000_s70658" name="Equation" r:id="rId5" imgW="114300" imgH="165100" progId="Equation.DSMT4">
              <p:embed/>
            </p:oleObj>
          </a:graphicData>
        </a:graphic>
      </p:graphicFrame>
      <p:graphicFrame>
        <p:nvGraphicFramePr>
          <p:cNvPr id="28675" name="Object 3"/>
          <p:cNvGraphicFramePr>
            <a:graphicFrameLocks noChangeAspect="1"/>
          </p:cNvGraphicFramePr>
          <p:nvPr/>
        </p:nvGraphicFramePr>
        <p:xfrm>
          <a:off x="4508500" y="3365500"/>
          <a:ext cx="127000" cy="127000"/>
        </p:xfrm>
        <a:graphic>
          <a:graphicData uri="http://schemas.openxmlformats.org/presentationml/2006/ole">
            <p:oleObj spid="_x0000_s70659" name="Equation" r:id="rId6" imgW="127000" imgH="127000" progId="Equation.DSMT4">
              <p:embed/>
            </p:oleObj>
          </a:graphicData>
        </a:graphic>
      </p:graphicFrame>
      <p:sp>
        <p:nvSpPr>
          <p:cNvPr id="28682" name="Rectangle 20"/>
          <p:cNvSpPr>
            <a:spLocks noChangeArrowheads="1"/>
          </p:cNvSpPr>
          <p:nvPr/>
        </p:nvSpPr>
        <p:spPr bwMode="auto">
          <a:xfrm>
            <a:off x="6553200" y="5803900"/>
            <a:ext cx="2590800" cy="215900"/>
          </a:xfrm>
          <a:prstGeom prst="rect">
            <a:avLst/>
          </a:prstGeom>
          <a:noFill/>
          <a:ln w="9525">
            <a:noFill/>
            <a:miter lim="800000"/>
            <a:headEnd/>
            <a:tailEnd/>
          </a:ln>
        </p:spPr>
        <p:txBody>
          <a:bodyPr>
            <a:prstTxWarp prst="textNoShape">
              <a:avLst/>
            </a:prstTxWarp>
            <a:spAutoFit/>
          </a:bodyPr>
          <a:lstStyle/>
          <a:p>
            <a:r>
              <a:rPr lang="en-US" sz="800"/>
              <a:t>http://www.blog.republicofmath.com/archives/3115</a:t>
            </a:r>
          </a:p>
        </p:txBody>
      </p:sp>
      <p:sp>
        <p:nvSpPr>
          <p:cNvPr id="10" name="Footer Placeholder 9"/>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5" name="Rectangle 3"/>
          <p:cNvSpPr>
            <a:spLocks noGrp="1" noChangeArrowheads="1"/>
          </p:cNvSpPr>
          <p:nvPr>
            <p:ph type="title"/>
          </p:nvPr>
        </p:nvSpPr>
        <p:spPr>
          <a:xfrm>
            <a:off x="457200" y="0"/>
            <a:ext cx="8001000" cy="1143000"/>
          </a:xfrm>
        </p:spPr>
        <p:txBody>
          <a:bodyPr/>
          <a:lstStyle/>
          <a:p>
            <a:pPr algn="l"/>
            <a:r>
              <a:rPr lang="en-US" sz="3600" dirty="0" smtClean="0">
                <a:latin typeface="Lucida Grande" pitchFamily="-111" charset="0"/>
              </a:rPr>
              <a:t>Now solve the problem!</a:t>
            </a:r>
          </a:p>
        </p:txBody>
      </p:sp>
      <p:sp>
        <p:nvSpPr>
          <p:cNvPr id="90116" name="Date Placeholder 4"/>
          <p:cNvSpPr>
            <a:spLocks noGrp="1"/>
          </p:cNvSpPr>
          <p:nvPr>
            <p:ph type="dt" sz="quarter" idx="10"/>
          </p:nvPr>
        </p:nvSpPr>
        <p:spPr>
          <a:xfrm>
            <a:off x="685800" y="6400800"/>
            <a:ext cx="1905000" cy="457200"/>
          </a:xfrm>
          <a:noFill/>
        </p:spPr>
        <p:txBody>
          <a:bodyPr/>
          <a:lstStyle/>
          <a:p>
            <a:r>
              <a:rPr lang="en-US" smtClean="0">
                <a:latin typeface="Arial" pitchFamily="-111" charset="0"/>
                <a:ea typeface="ＭＳ Ｐゴシック" pitchFamily="-111" charset="-128"/>
                <a:cs typeface="ＭＳ Ｐゴシック" pitchFamily="-111" charset="-128"/>
              </a:rPr>
              <a:t>1 March 2013</a:t>
            </a:r>
          </a:p>
        </p:txBody>
      </p:sp>
      <p:sp>
        <p:nvSpPr>
          <p:cNvPr id="90117" name="Slide Number Placeholder 5"/>
          <p:cNvSpPr>
            <a:spLocks noGrp="1"/>
          </p:cNvSpPr>
          <p:nvPr>
            <p:ph type="sldNum" sz="quarter" idx="12"/>
          </p:nvPr>
        </p:nvSpPr>
        <p:spPr>
          <a:xfrm>
            <a:off x="7086600" y="0"/>
            <a:ext cx="1905000" cy="457200"/>
          </a:xfrm>
          <a:noFill/>
        </p:spPr>
        <p:txBody>
          <a:bodyPr/>
          <a:lstStyle/>
          <a:p>
            <a:fld id="{AFC87D2B-B113-2842-A838-A54D59A69F24}" type="slidenum">
              <a:rPr lang="en-US" smtClean="0">
                <a:solidFill>
                  <a:schemeClr val="bg1"/>
                </a:solidFill>
                <a:latin typeface="Arial" pitchFamily="-111" charset="0"/>
                <a:ea typeface="ＭＳ Ｐゴシック" pitchFamily="-111" charset="-128"/>
                <a:cs typeface="ＭＳ Ｐゴシック" pitchFamily="-111" charset="-128"/>
              </a:rPr>
              <a:pPr/>
              <a:t>29</a:t>
            </a:fld>
            <a:endParaRPr lang="en-US" smtClean="0">
              <a:solidFill>
                <a:schemeClr val="bg1"/>
              </a:solidFill>
              <a:latin typeface="Arial" pitchFamily="-111" charset="0"/>
              <a:ea typeface="ＭＳ Ｐゴシック" pitchFamily="-111" charset="-128"/>
              <a:cs typeface="ＭＳ Ｐゴシック" pitchFamily="-111" charset="-128"/>
            </a:endParaRPr>
          </a:p>
        </p:txBody>
      </p:sp>
      <p:sp>
        <p:nvSpPr>
          <p:cNvPr id="90118" name="Footer Placeholder 6"/>
          <p:cNvSpPr>
            <a:spLocks noGrp="1"/>
          </p:cNvSpPr>
          <p:nvPr>
            <p:ph type="ftr" sz="quarter" idx="11"/>
          </p:nvPr>
        </p:nvSpPr>
        <p:spPr>
          <a:xfrm>
            <a:off x="3124200" y="6400800"/>
            <a:ext cx="2895600" cy="457200"/>
          </a:xfrm>
          <a:noFill/>
        </p:spPr>
        <p:txBody>
          <a:bodyPr/>
          <a:lstStyle/>
          <a:p>
            <a:r>
              <a:rPr lang="en-US" smtClean="0">
                <a:latin typeface="Arial" pitchFamily="-111" charset="0"/>
                <a:ea typeface="ＭＳ Ｐゴシック" pitchFamily="-111" charset="-128"/>
                <a:cs typeface="ＭＳ Ｐゴシック" pitchFamily="-111" charset="-128"/>
              </a:rPr>
              <a:t>UMBC</a:t>
            </a:r>
          </a:p>
        </p:txBody>
      </p:sp>
      <p:sp>
        <p:nvSpPr>
          <p:cNvPr id="10" name="Rectangle 4"/>
          <p:cNvSpPr>
            <a:spLocks noGrp="1" noChangeArrowheads="1"/>
          </p:cNvSpPr>
          <p:nvPr>
            <p:ph idx="1"/>
          </p:nvPr>
        </p:nvSpPr>
        <p:spPr>
          <a:xfrm>
            <a:off x="457200" y="1447800"/>
            <a:ext cx="3962400" cy="4114800"/>
          </a:xfrm>
        </p:spPr>
        <p:txBody>
          <a:bodyPr>
            <a:normAutofit fontScale="92500" lnSpcReduction="10000"/>
          </a:bodyPr>
          <a:lstStyle/>
          <a:p>
            <a:pPr eaLnBrk="1" hangingPunct="1">
              <a:buFontTx/>
              <a:buNone/>
            </a:pPr>
            <a:r>
              <a:rPr lang="en-US" dirty="0" smtClean="0">
                <a:latin typeface="Chalkboard" pitchFamily="-111" charset="0"/>
                <a:ea typeface="cmr10" pitchFamily="-111" charset="0"/>
                <a:cs typeface="cmr10" pitchFamily="-111" charset="0"/>
              </a:rPr>
              <a:t>If 10 points are chosen from the area of a 1x1 square, then some two points are no more than √2/</a:t>
            </a:r>
            <a:r>
              <a:rPr lang="en-US" smtClean="0">
                <a:latin typeface="Chalkboard" pitchFamily="-111" charset="0"/>
                <a:ea typeface="cmr10" pitchFamily="-111" charset="0"/>
                <a:cs typeface="cmr10" pitchFamily="-111" charset="0"/>
              </a:rPr>
              <a:t>3 apart (&lt; 0.48)</a:t>
            </a:r>
          </a:p>
          <a:p>
            <a:pPr eaLnBrk="1" hangingPunct="1">
              <a:buFontTx/>
              <a:buNone/>
            </a:pPr>
            <a:r>
              <a:rPr lang="en-US" dirty="0" smtClean="0">
                <a:latin typeface="Chalkboard" pitchFamily="-111" charset="0"/>
                <a:ea typeface="cmr10" pitchFamily="-111" charset="0"/>
                <a:cs typeface="cmr10" pitchFamily="-111" charset="0"/>
              </a:rPr>
              <a:t>Use the Pigeonhole Principle!</a:t>
            </a:r>
          </a:p>
          <a:p>
            <a:pPr eaLnBrk="1" hangingPunct="1"/>
            <a:endParaRPr lang="en-US" sz="3600" dirty="0" smtClean="0">
              <a:latin typeface="Lucida Grande" pitchFamily="-111" charset="0"/>
              <a:ea typeface="cmr10" pitchFamily="-111" charset="0"/>
              <a:cs typeface="cmr10" pitchFamily="-111" charset="0"/>
            </a:endParaRPr>
          </a:p>
        </p:txBody>
      </p:sp>
      <p:graphicFrame>
        <p:nvGraphicFramePr>
          <p:cNvPr id="9" name="Table 8"/>
          <p:cNvGraphicFramePr>
            <a:graphicFrameLocks noGrp="1"/>
          </p:cNvGraphicFramePr>
          <p:nvPr/>
        </p:nvGraphicFramePr>
        <p:xfrm>
          <a:off x="4572000" y="1371600"/>
          <a:ext cx="4114800" cy="4125686"/>
        </p:xfrm>
        <a:graphic>
          <a:graphicData uri="http://schemas.openxmlformats.org/drawingml/2006/table">
            <a:tbl>
              <a:tblPr firstRow="1" bandRow="1">
                <a:tableStyleId>{616DA210-FB5B-4158-B5E0-FEB733F419BA}</a:tableStyleId>
              </a:tblPr>
              <a:tblGrid>
                <a:gridCol w="1371600"/>
                <a:gridCol w="1371600"/>
                <a:gridCol w="1371600"/>
              </a:tblGrid>
              <a:tr h="1468322">
                <a:tc>
                  <a:txBody>
                    <a:bodyPr/>
                    <a:lstStyle/>
                    <a:p>
                      <a:endParaRPr lang="en-US" dirty="0"/>
                    </a:p>
                  </a:txBody>
                  <a:tcPr/>
                </a:tc>
                <a:tc>
                  <a:txBody>
                    <a:bodyPr/>
                    <a:lstStyle/>
                    <a:p>
                      <a:endParaRPr lang="en-US"/>
                    </a:p>
                  </a:txBody>
                  <a:tcPr/>
                </a:tc>
                <a:tc>
                  <a:txBody>
                    <a:bodyPr/>
                    <a:lstStyle/>
                    <a:p>
                      <a:endParaRPr lang="en-US"/>
                    </a:p>
                  </a:txBody>
                  <a:tcPr/>
                </a:tc>
              </a:tr>
              <a:tr h="1328682">
                <a:tc>
                  <a:txBody>
                    <a:bodyPr/>
                    <a:lstStyle/>
                    <a:p>
                      <a:endParaRPr lang="en-US" dirty="0"/>
                    </a:p>
                  </a:txBody>
                  <a:tcPr/>
                </a:tc>
                <a:tc>
                  <a:txBody>
                    <a:bodyPr/>
                    <a:lstStyle/>
                    <a:p>
                      <a:endParaRPr lang="en-US"/>
                    </a:p>
                  </a:txBody>
                  <a:tcPr/>
                </a:tc>
                <a:tc>
                  <a:txBody>
                    <a:bodyPr/>
                    <a:lstStyle/>
                    <a:p>
                      <a:endParaRPr lang="en-US"/>
                    </a:p>
                  </a:txBody>
                  <a:tcPr/>
                </a:tc>
              </a:tr>
              <a:tr h="1328682">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grpSp>
        <p:nvGrpSpPr>
          <p:cNvPr id="2" name="Group 22"/>
          <p:cNvGrpSpPr>
            <a:grpSpLocks/>
          </p:cNvGrpSpPr>
          <p:nvPr/>
        </p:nvGrpSpPr>
        <p:grpSpPr bwMode="auto">
          <a:xfrm>
            <a:off x="4572000" y="1371600"/>
            <a:ext cx="4114800" cy="4114800"/>
            <a:chOff x="4572000" y="1371600"/>
            <a:chExt cx="4114800" cy="4114800"/>
          </a:xfrm>
        </p:grpSpPr>
        <p:sp>
          <p:nvSpPr>
            <p:cNvPr id="90146" name="Oval 11"/>
            <p:cNvSpPr>
              <a:spLocks noChangeArrowheads="1"/>
            </p:cNvSpPr>
            <p:nvPr/>
          </p:nvSpPr>
          <p:spPr bwMode="auto">
            <a:xfrm>
              <a:off x="5105400" y="2286000"/>
              <a:ext cx="152400" cy="1524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90147" name="Oval 12"/>
            <p:cNvSpPr>
              <a:spLocks noChangeArrowheads="1"/>
            </p:cNvSpPr>
            <p:nvPr/>
          </p:nvSpPr>
          <p:spPr bwMode="auto">
            <a:xfrm>
              <a:off x="6477000" y="4800600"/>
              <a:ext cx="152400" cy="1524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90148" name="Oval 13"/>
            <p:cNvSpPr>
              <a:spLocks noChangeArrowheads="1"/>
            </p:cNvSpPr>
            <p:nvPr/>
          </p:nvSpPr>
          <p:spPr bwMode="auto">
            <a:xfrm>
              <a:off x="5562600" y="3505200"/>
              <a:ext cx="152400" cy="1524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90149" name="Oval 14"/>
            <p:cNvSpPr>
              <a:spLocks noChangeArrowheads="1"/>
            </p:cNvSpPr>
            <p:nvPr/>
          </p:nvSpPr>
          <p:spPr bwMode="auto">
            <a:xfrm>
              <a:off x="4800600" y="5029200"/>
              <a:ext cx="152400" cy="1524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90150" name="Oval 15"/>
            <p:cNvSpPr>
              <a:spLocks noChangeArrowheads="1"/>
            </p:cNvSpPr>
            <p:nvPr/>
          </p:nvSpPr>
          <p:spPr bwMode="auto">
            <a:xfrm>
              <a:off x="7924800" y="4724400"/>
              <a:ext cx="152400" cy="1524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90151" name="Oval 16"/>
            <p:cNvSpPr>
              <a:spLocks noChangeArrowheads="1"/>
            </p:cNvSpPr>
            <p:nvPr/>
          </p:nvSpPr>
          <p:spPr bwMode="auto">
            <a:xfrm>
              <a:off x="7848600" y="3810000"/>
              <a:ext cx="152400" cy="1524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90152" name="Oval 17"/>
            <p:cNvSpPr>
              <a:spLocks noChangeArrowheads="1"/>
            </p:cNvSpPr>
            <p:nvPr/>
          </p:nvSpPr>
          <p:spPr bwMode="auto">
            <a:xfrm>
              <a:off x="6477000" y="2895600"/>
              <a:ext cx="152400" cy="1524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90153" name="Oval 18"/>
            <p:cNvSpPr>
              <a:spLocks noChangeArrowheads="1"/>
            </p:cNvSpPr>
            <p:nvPr/>
          </p:nvSpPr>
          <p:spPr bwMode="auto">
            <a:xfrm>
              <a:off x="8001000" y="2209800"/>
              <a:ext cx="152400" cy="1524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90154" name="Oval 19"/>
            <p:cNvSpPr>
              <a:spLocks noChangeArrowheads="1"/>
            </p:cNvSpPr>
            <p:nvPr/>
          </p:nvSpPr>
          <p:spPr bwMode="auto">
            <a:xfrm>
              <a:off x="6553200" y="1981200"/>
              <a:ext cx="152400" cy="1524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90155" name="Oval 20"/>
            <p:cNvSpPr>
              <a:spLocks noChangeArrowheads="1"/>
            </p:cNvSpPr>
            <p:nvPr/>
          </p:nvSpPr>
          <p:spPr bwMode="auto">
            <a:xfrm>
              <a:off x="8305800" y="2895600"/>
              <a:ext cx="152400" cy="1524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90156" name="Rectangle 21"/>
            <p:cNvSpPr>
              <a:spLocks noChangeArrowheads="1"/>
            </p:cNvSpPr>
            <p:nvPr/>
          </p:nvSpPr>
          <p:spPr bwMode="auto">
            <a:xfrm>
              <a:off x="4572000" y="1371600"/>
              <a:ext cx="4114800" cy="4114800"/>
            </a:xfrm>
            <a:prstGeom prst="rect">
              <a:avLst/>
            </a:prstGeom>
            <a:noFill/>
            <a:ln w="25400">
              <a:solidFill>
                <a:schemeClr val="tx1"/>
              </a:solidFill>
              <a:round/>
              <a:headEnd/>
              <a:tailEnd/>
            </a:ln>
          </p:spPr>
          <p:txBody>
            <a:bodyPr>
              <a:prstTxWarp prst="textNoShape">
                <a:avLst/>
              </a:prstTxWarp>
            </a:bodyPr>
            <a:lstStyle/>
            <a:p>
              <a:endParaRPr lang="en-US"/>
            </a:p>
          </p:txBody>
        </p:sp>
      </p:grpSp>
      <p:cxnSp>
        <p:nvCxnSpPr>
          <p:cNvPr id="25" name="Straight Arrow Connector 24"/>
          <p:cNvCxnSpPr>
            <a:cxnSpLocks noChangeShapeType="1"/>
          </p:cNvCxnSpPr>
          <p:nvPr/>
        </p:nvCxnSpPr>
        <p:spPr bwMode="auto">
          <a:xfrm rot="5400000">
            <a:off x="7315200" y="2819400"/>
            <a:ext cx="1371600" cy="1371600"/>
          </a:xfrm>
          <a:prstGeom prst="straightConnector1">
            <a:avLst/>
          </a:prstGeom>
          <a:noFill/>
          <a:ln w="38100">
            <a:solidFill>
              <a:srgbClr val="FF0000"/>
            </a:solidFill>
            <a:round/>
            <a:headEnd type="arrow" w="med" len="med"/>
            <a:tailEnd type="arrow" w="med" len="med"/>
          </a:ln>
        </p:spPr>
      </p:cxnSp>
      <p:grpSp>
        <p:nvGrpSpPr>
          <p:cNvPr id="3" name="Group 34"/>
          <p:cNvGrpSpPr>
            <a:grpSpLocks/>
          </p:cNvGrpSpPr>
          <p:nvPr/>
        </p:nvGrpSpPr>
        <p:grpSpPr bwMode="auto">
          <a:xfrm>
            <a:off x="4572000" y="1373188"/>
            <a:ext cx="4572000" cy="5256212"/>
            <a:chOff x="4572000" y="1372394"/>
            <a:chExt cx="4572000" cy="5257006"/>
          </a:xfrm>
        </p:grpSpPr>
        <p:cxnSp>
          <p:nvCxnSpPr>
            <p:cNvPr id="90142" name="Straight Arrow Connector 28"/>
            <p:cNvCxnSpPr>
              <a:cxnSpLocks noChangeShapeType="1"/>
            </p:cNvCxnSpPr>
            <p:nvPr/>
          </p:nvCxnSpPr>
          <p:spPr bwMode="auto">
            <a:xfrm rot="5400000">
              <a:off x="6858794" y="3429000"/>
              <a:ext cx="4114800" cy="1588"/>
            </a:xfrm>
            <a:prstGeom prst="straightConnector1">
              <a:avLst/>
            </a:prstGeom>
            <a:noFill/>
            <a:ln w="9525">
              <a:solidFill>
                <a:schemeClr val="tx1"/>
              </a:solidFill>
              <a:round/>
              <a:headEnd type="arrow" w="med" len="med"/>
              <a:tailEnd type="arrow" w="med" len="med"/>
            </a:ln>
          </p:spPr>
        </p:cxnSp>
        <p:sp>
          <p:nvSpPr>
            <p:cNvPr id="90143" name="TextBox 29"/>
            <p:cNvSpPr txBox="1">
              <a:spLocks noChangeArrowheads="1"/>
            </p:cNvSpPr>
            <p:nvPr/>
          </p:nvSpPr>
          <p:spPr bwMode="auto">
            <a:xfrm>
              <a:off x="8763000" y="2819400"/>
              <a:ext cx="381000" cy="1200329"/>
            </a:xfrm>
            <a:prstGeom prst="rect">
              <a:avLst/>
            </a:prstGeom>
            <a:noFill/>
            <a:ln w="9525">
              <a:noFill/>
              <a:miter lim="800000"/>
              <a:headEnd/>
              <a:tailEnd/>
            </a:ln>
          </p:spPr>
          <p:txBody>
            <a:bodyPr>
              <a:prstTxWarp prst="textNoShape">
                <a:avLst/>
              </a:prstTxWarp>
              <a:spAutoFit/>
            </a:bodyPr>
            <a:lstStyle/>
            <a:p>
              <a:r>
                <a:rPr lang="en-US" sz="3600" b="1"/>
                <a:t>1</a:t>
              </a:r>
            </a:p>
          </p:txBody>
        </p:sp>
        <p:sp>
          <p:nvSpPr>
            <p:cNvPr id="90144" name="TextBox 30"/>
            <p:cNvSpPr txBox="1">
              <a:spLocks noChangeArrowheads="1"/>
            </p:cNvSpPr>
            <p:nvPr/>
          </p:nvSpPr>
          <p:spPr bwMode="auto">
            <a:xfrm>
              <a:off x="6400800" y="5429071"/>
              <a:ext cx="381000" cy="1200329"/>
            </a:xfrm>
            <a:prstGeom prst="rect">
              <a:avLst/>
            </a:prstGeom>
            <a:noFill/>
            <a:ln w="9525">
              <a:noFill/>
              <a:miter lim="800000"/>
              <a:headEnd/>
              <a:tailEnd/>
            </a:ln>
          </p:spPr>
          <p:txBody>
            <a:bodyPr>
              <a:prstTxWarp prst="textNoShape">
                <a:avLst/>
              </a:prstTxWarp>
              <a:spAutoFit/>
            </a:bodyPr>
            <a:lstStyle/>
            <a:p>
              <a:r>
                <a:rPr lang="en-US" sz="3600" b="1"/>
                <a:t>1</a:t>
              </a:r>
            </a:p>
          </p:txBody>
        </p:sp>
        <p:cxnSp>
          <p:nvCxnSpPr>
            <p:cNvPr id="90145" name="Straight Arrow Connector 31"/>
            <p:cNvCxnSpPr>
              <a:cxnSpLocks noChangeShapeType="1"/>
            </p:cNvCxnSpPr>
            <p:nvPr/>
          </p:nvCxnSpPr>
          <p:spPr bwMode="auto">
            <a:xfrm>
              <a:off x="4572000" y="5715000"/>
              <a:ext cx="4191000" cy="1588"/>
            </a:xfrm>
            <a:prstGeom prst="straightConnector1">
              <a:avLst/>
            </a:prstGeom>
            <a:noFill/>
            <a:ln w="9525">
              <a:solidFill>
                <a:schemeClr val="tx1"/>
              </a:solidFill>
              <a:round/>
              <a:headEnd type="arrow" w="med" len="med"/>
              <a:tailEnd type="arrow" w="med" len="med"/>
            </a:ln>
          </p:spPr>
        </p:cxnSp>
      </p:grpSp>
      <p:sp>
        <p:nvSpPr>
          <p:cNvPr id="36" name="TextBox 35"/>
          <p:cNvSpPr txBox="1">
            <a:spLocks noChangeArrowheads="1"/>
          </p:cNvSpPr>
          <p:nvPr/>
        </p:nvSpPr>
        <p:spPr bwMode="auto">
          <a:xfrm>
            <a:off x="7239000" y="3136900"/>
            <a:ext cx="1524000" cy="584200"/>
          </a:xfrm>
          <a:prstGeom prst="rect">
            <a:avLst/>
          </a:prstGeom>
          <a:noFill/>
          <a:ln w="9525">
            <a:noFill/>
            <a:miter lim="800000"/>
            <a:headEnd/>
            <a:tailEnd/>
          </a:ln>
        </p:spPr>
        <p:txBody>
          <a:bodyPr>
            <a:prstTxWarp prst="textNoShape">
              <a:avLst/>
            </a:prstTxWarp>
            <a:spAutoFit/>
          </a:bodyPr>
          <a:lstStyle/>
          <a:p>
            <a:r>
              <a:rPr lang="en-US" sz="3200" b="1"/>
              <a:t>√2/3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6"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1914"/>
            <a:ext cx="9144000" cy="6450306"/>
          </a:xfrm>
          <a:prstGeom prst="rect">
            <a:avLst/>
          </a:prstGeom>
        </p:spPr>
      </p:pic>
      <p:sp>
        <p:nvSpPr>
          <p:cNvPr id="5" name="Date Placeholder 4"/>
          <p:cNvSpPr>
            <a:spLocks noGrp="1"/>
          </p:cNvSpPr>
          <p:nvPr>
            <p:ph type="dt" sz="half" idx="10"/>
          </p:nvPr>
        </p:nvSpPr>
        <p:spPr/>
        <p:txBody>
          <a:bodyPr/>
          <a:lstStyle/>
          <a:p>
            <a:r>
              <a:rPr lang="en-US" smtClean="0"/>
              <a:t>1 March 2013</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Structure</a:t>
            </a:r>
            <a:endParaRPr lang="en-US" dirty="0"/>
          </a:p>
        </p:txBody>
      </p:sp>
      <p:sp>
        <p:nvSpPr>
          <p:cNvPr id="3" name="Content Placeholder 2"/>
          <p:cNvSpPr>
            <a:spLocks noGrp="1"/>
          </p:cNvSpPr>
          <p:nvPr>
            <p:ph idx="1"/>
          </p:nvPr>
        </p:nvSpPr>
        <p:spPr>
          <a:xfrm>
            <a:off x="160421" y="1600200"/>
            <a:ext cx="8983579" cy="4525963"/>
          </a:xfrm>
        </p:spPr>
        <p:txBody>
          <a:bodyPr>
            <a:normAutofit/>
          </a:bodyPr>
          <a:lstStyle/>
          <a:p>
            <a:r>
              <a:rPr lang="en-US" dirty="0" smtClean="0"/>
              <a:t>New bright flat floor classroom – Pierce 301</a:t>
            </a:r>
          </a:p>
          <a:p>
            <a:r>
              <a:rPr lang="en-US" dirty="0" smtClean="0"/>
              <a:t>Required attendance</a:t>
            </a:r>
          </a:p>
          <a:p>
            <a:r>
              <a:rPr lang="en-US" dirty="0" smtClean="0"/>
              <a:t>Daily homework </a:t>
            </a:r>
          </a:p>
          <a:p>
            <a:pPr lvl="1"/>
            <a:r>
              <a:rPr lang="en-US" dirty="0" smtClean="0"/>
              <a:t>(collaboration OK with acknowledgment)</a:t>
            </a:r>
          </a:p>
          <a:p>
            <a:r>
              <a:rPr lang="en-US" dirty="0" smtClean="0"/>
              <a:t>Homework box removed at beginning of class</a:t>
            </a:r>
          </a:p>
          <a:p>
            <a:r>
              <a:rPr lang="en-US" dirty="0" smtClean="0"/>
              <a:t>Exams</a:t>
            </a:r>
          </a:p>
          <a:p>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lstStyle/>
          <a:p>
            <a:r>
              <a:rPr lang="en-US" dirty="0" smtClean="0"/>
              <a:t>Each HW problem graded 0-2</a:t>
            </a:r>
          </a:p>
          <a:p>
            <a:r>
              <a:rPr lang="en-US" dirty="0" smtClean="0"/>
              <a:t>Homework 35% Midterms (2) 30% Final exam 25% Check-in questions 10%</a:t>
            </a:r>
          </a:p>
          <a:p>
            <a:r>
              <a:rPr lang="en-US" dirty="0" smtClean="0"/>
              <a:t>P/F allowed</a:t>
            </a:r>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31</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840"/>
            <a:ext cx="8229600" cy="1143000"/>
          </a:xfrm>
        </p:spPr>
        <p:txBody>
          <a:bodyPr/>
          <a:lstStyle/>
          <a:p>
            <a:r>
              <a:rPr lang="en-US" dirty="0" smtClean="0"/>
              <a:t>Typical Topic Structure</a:t>
            </a:r>
            <a:endParaRPr lang="en-US" dirty="0"/>
          </a:p>
        </p:txBody>
      </p:sp>
      <p:sp>
        <p:nvSpPr>
          <p:cNvPr id="3" name="Content Placeholder 2"/>
          <p:cNvSpPr>
            <a:spLocks noGrp="1"/>
          </p:cNvSpPr>
          <p:nvPr>
            <p:ph idx="1"/>
          </p:nvPr>
        </p:nvSpPr>
        <p:spPr>
          <a:xfrm>
            <a:off x="457200" y="962526"/>
            <a:ext cx="8229600" cy="5547895"/>
          </a:xfrm>
        </p:spPr>
        <p:txBody>
          <a:bodyPr>
            <a:normAutofit fontScale="92500"/>
          </a:bodyPr>
          <a:lstStyle/>
          <a:p>
            <a:r>
              <a:rPr lang="en-US" dirty="0" smtClean="0"/>
              <a:t>Before class:</a:t>
            </a:r>
          </a:p>
          <a:p>
            <a:pPr lvl="1"/>
            <a:r>
              <a:rPr lang="en-US" dirty="0" smtClean="0"/>
              <a:t>Reading</a:t>
            </a:r>
          </a:p>
          <a:p>
            <a:pPr lvl="1"/>
            <a:r>
              <a:rPr lang="en-US" dirty="0" smtClean="0"/>
              <a:t>Watch 20 minute pre-recorded mini-lecture</a:t>
            </a:r>
          </a:p>
          <a:p>
            <a:pPr lvl="1"/>
            <a:r>
              <a:rPr lang="en-US" dirty="0" smtClean="0"/>
              <a:t>Check-in problems</a:t>
            </a:r>
          </a:p>
          <a:p>
            <a:r>
              <a:rPr lang="en-US" dirty="0" smtClean="0"/>
              <a:t>In class:</a:t>
            </a:r>
          </a:p>
          <a:p>
            <a:pPr lvl="1"/>
            <a:r>
              <a:rPr lang="en-US" dirty="0" smtClean="0"/>
              <a:t>HRL does one warm-up problem</a:t>
            </a:r>
          </a:p>
          <a:p>
            <a:pPr lvl="1"/>
            <a:r>
              <a:rPr lang="en-US" dirty="0" err="1" smtClean="0"/>
              <a:t>TFs</a:t>
            </a:r>
            <a:r>
              <a:rPr lang="en-US" dirty="0" smtClean="0"/>
              <a:t> return graded problem sets from previous topic</a:t>
            </a:r>
          </a:p>
          <a:p>
            <a:pPr lvl="1"/>
            <a:r>
              <a:rPr lang="en-US" dirty="0" smtClean="0"/>
              <a:t>Distribute in-class problems</a:t>
            </a:r>
          </a:p>
          <a:p>
            <a:r>
              <a:rPr lang="en-US" dirty="0" smtClean="0"/>
              <a:t>After class:</a:t>
            </a:r>
          </a:p>
          <a:p>
            <a:pPr lvl="1"/>
            <a:r>
              <a:rPr lang="en-US" dirty="0" smtClean="0"/>
              <a:t>Homework problems</a:t>
            </a:r>
          </a:p>
          <a:p>
            <a:pPr>
              <a:buNone/>
            </a:pPr>
            <a:r>
              <a:rPr lang="en-US" dirty="0" smtClean="0"/>
              <a:t>Goal: 10 hours/week outside class, 3 hours in class</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Problems!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each of 33 topics (3 per week) need</a:t>
            </a:r>
          </a:p>
          <a:p>
            <a:pPr lvl="1"/>
            <a:r>
              <a:rPr lang="en-US" dirty="0" smtClean="0"/>
              <a:t>Readings</a:t>
            </a:r>
          </a:p>
          <a:p>
            <a:pPr lvl="1"/>
            <a:r>
              <a:rPr lang="en-US" dirty="0" smtClean="0"/>
              <a:t>Video</a:t>
            </a:r>
          </a:p>
          <a:p>
            <a:pPr lvl="1"/>
            <a:r>
              <a:rPr lang="en-US" dirty="0" smtClean="0"/>
              <a:t>Check-in problems</a:t>
            </a:r>
          </a:p>
          <a:p>
            <a:pPr lvl="1"/>
            <a:r>
              <a:rPr lang="en-US" dirty="0" smtClean="0"/>
              <a:t>In-class problems</a:t>
            </a:r>
          </a:p>
          <a:p>
            <a:pPr lvl="1"/>
            <a:r>
              <a:rPr lang="en-US" dirty="0" smtClean="0"/>
              <a:t>Homework problems</a:t>
            </a:r>
          </a:p>
          <a:p>
            <a:r>
              <a:rPr lang="en-US" dirty="0" smtClean="0"/>
              <a:t>Huge management problem!</a:t>
            </a:r>
          </a:p>
          <a:p>
            <a:r>
              <a:rPr lang="en-US" dirty="0" smtClean="0"/>
              <a:t>Typical text costs $220</a:t>
            </a:r>
          </a:p>
          <a:p>
            <a:pPr lvl="1"/>
            <a:r>
              <a:rPr lang="en-US" dirty="0" smtClean="0"/>
              <a:t>Use free materials instead</a:t>
            </a:r>
          </a:p>
          <a:p>
            <a:pPr lvl="1"/>
            <a:r>
              <a:rPr lang="en-US" dirty="0" smtClean="0"/>
              <a:t>Producing notes for next year with one of the </a:t>
            </a:r>
            <a:r>
              <a:rPr lang="en-US" dirty="0" err="1" smtClean="0"/>
              <a:t>TFs</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Non-Competitive</a:t>
            </a:r>
            <a:endParaRPr lang="en-US" dirty="0"/>
          </a:p>
        </p:txBody>
      </p:sp>
      <p:sp>
        <p:nvSpPr>
          <p:cNvPr id="3" name="Content Placeholder 2"/>
          <p:cNvSpPr>
            <a:spLocks noGrp="1"/>
          </p:cNvSpPr>
          <p:nvPr>
            <p:ph idx="1"/>
          </p:nvPr>
        </p:nvSpPr>
        <p:spPr/>
        <p:txBody>
          <a:bodyPr>
            <a:normAutofit/>
          </a:bodyPr>
          <a:lstStyle/>
          <a:p>
            <a:r>
              <a:rPr lang="en-US" dirty="0" smtClean="0"/>
              <a:t>We take attendance but we do not give points for solving in-class problems</a:t>
            </a:r>
          </a:p>
          <a:p>
            <a:r>
              <a:rPr lang="en-US" dirty="0" smtClean="0"/>
              <a:t>3 wildcard absences permitted</a:t>
            </a:r>
          </a:p>
          <a:p>
            <a:r>
              <a:rPr lang="en-US" dirty="0" smtClean="0"/>
              <a:t>No wildcard needed for: </a:t>
            </a:r>
          </a:p>
          <a:p>
            <a:pPr lvl="1"/>
            <a:r>
              <a:rPr lang="en-US" dirty="0" smtClean="0"/>
              <a:t>Medical problems/personal emergencies</a:t>
            </a:r>
          </a:p>
          <a:p>
            <a:pPr lvl="1"/>
            <a:r>
              <a:rPr lang="en-US" dirty="0" smtClean="0"/>
              <a:t>Religious observances</a:t>
            </a:r>
          </a:p>
          <a:p>
            <a:pPr lvl="1"/>
            <a:r>
              <a:rPr lang="en-US" dirty="0" smtClean="0"/>
              <a:t>Official Harvard business</a:t>
            </a:r>
          </a:p>
          <a:p>
            <a:pPr lvl="2"/>
            <a:r>
              <a:rPr lang="en-US" dirty="0" smtClean="0"/>
              <a:t>5/42 students are varsity athletes</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Tables</a:t>
            </a:r>
            <a:endParaRPr lang="en-US" dirty="0"/>
          </a:p>
        </p:txBody>
      </p:sp>
      <p:sp>
        <p:nvSpPr>
          <p:cNvPr id="3" name="Content Placeholder 2"/>
          <p:cNvSpPr>
            <a:spLocks noGrp="1"/>
          </p:cNvSpPr>
          <p:nvPr>
            <p:ph idx="1"/>
          </p:nvPr>
        </p:nvSpPr>
        <p:spPr>
          <a:xfrm>
            <a:off x="457199" y="1600200"/>
            <a:ext cx="8459537" cy="4525963"/>
          </a:xfrm>
        </p:spPr>
        <p:txBody>
          <a:bodyPr>
            <a:normAutofit fontScale="92500" lnSpcReduction="10000"/>
          </a:bodyPr>
          <a:lstStyle/>
          <a:p>
            <a:r>
              <a:rPr lang="en-US" dirty="0" smtClean="0"/>
              <a:t>Open until study cards submitted (1 week)</a:t>
            </a:r>
          </a:p>
          <a:p>
            <a:r>
              <a:rPr lang="en-US" dirty="0" smtClean="0"/>
              <a:t>HRL made up the tables</a:t>
            </a:r>
          </a:p>
          <a:p>
            <a:pPr lvl="1"/>
            <a:r>
              <a:rPr lang="en-US" dirty="0" smtClean="0"/>
              <a:t>Avoid gender clusters</a:t>
            </a:r>
          </a:p>
          <a:p>
            <a:pPr lvl="1"/>
            <a:r>
              <a:rPr lang="en-US" dirty="0" smtClean="0"/>
              <a:t>Avoid class-year clusters</a:t>
            </a:r>
          </a:p>
          <a:p>
            <a:pPr lvl="1"/>
            <a:r>
              <a:rPr lang="en-US" dirty="0" smtClean="0"/>
              <a:t>Avoid ethnic clusters</a:t>
            </a:r>
          </a:p>
          <a:p>
            <a:r>
              <a:rPr lang="en-US" dirty="0" smtClean="0"/>
              <a:t>Unpredictable variables</a:t>
            </a:r>
          </a:p>
          <a:p>
            <a:pPr lvl="1"/>
            <a:r>
              <a:rPr lang="en-US" dirty="0" smtClean="0"/>
              <a:t>Ability</a:t>
            </a:r>
          </a:p>
          <a:p>
            <a:pPr lvl="1"/>
            <a:r>
              <a:rPr lang="en-US" dirty="0" smtClean="0"/>
              <a:t>Sociability</a:t>
            </a:r>
          </a:p>
          <a:p>
            <a:r>
              <a:rPr lang="en-US" dirty="0" smtClean="0"/>
              <a:t>Next-time, re-mix</a:t>
            </a:r>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up)">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17638"/>
            <a:ext cx="9144000" cy="4980561"/>
          </a:xfrm>
          <a:prstGeom prst="rect">
            <a:avLst/>
          </a:prstGeom>
        </p:spPr>
      </p:pic>
      <p:sp>
        <p:nvSpPr>
          <p:cNvPr id="2" name="Title 1"/>
          <p:cNvSpPr>
            <a:spLocks noGrp="1"/>
          </p:cNvSpPr>
          <p:nvPr>
            <p:ph type="title"/>
          </p:nvPr>
        </p:nvSpPr>
        <p:spPr/>
        <p:txBody>
          <a:bodyPr/>
          <a:lstStyle/>
          <a:p>
            <a:r>
              <a:rPr lang="en-US" dirty="0" smtClean="0"/>
              <a:t>Piazza Discussion Tool</a:t>
            </a:r>
            <a:endParaRPr lang="en-US" dirty="0"/>
          </a:p>
        </p:txBody>
      </p:sp>
      <p:sp>
        <p:nvSpPr>
          <p:cNvPr id="5" name="Date Placeholder 4"/>
          <p:cNvSpPr>
            <a:spLocks noGrp="1"/>
          </p:cNvSpPr>
          <p:nvPr>
            <p:ph type="dt" sz="half" idx="10"/>
          </p:nvPr>
        </p:nvSpPr>
        <p:spPr/>
        <p:txBody>
          <a:bodyPr/>
          <a:lstStyle/>
          <a:p>
            <a:r>
              <a:rPr lang="en-US" smtClean="0"/>
              <a:t>1 March 2013</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36</a:t>
            </a:fld>
            <a:endParaRPr lang="en-US"/>
          </a:p>
        </p:txBody>
      </p:sp>
      <p:sp>
        <p:nvSpPr>
          <p:cNvPr id="7" name="Footer Placeholder 6"/>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Piazza Discussion Tool</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sz="4000" b="1" dirty="0" smtClean="0"/>
              <a:t>☺</a:t>
            </a:r>
            <a:r>
              <a:rPr lang="en-US" dirty="0" smtClean="0"/>
              <a:t> Excellent tool for question answering</a:t>
            </a:r>
          </a:p>
          <a:p>
            <a:pPr>
              <a:buNone/>
            </a:pPr>
            <a:r>
              <a:rPr lang="en-US" sz="3765" b="1" dirty="0" smtClean="0"/>
              <a:t>☺</a:t>
            </a:r>
            <a:r>
              <a:rPr lang="en-US" dirty="0" smtClean="0"/>
              <a:t> </a:t>
            </a:r>
            <a:r>
              <a:rPr lang="en-US" dirty="0" err="1" smtClean="0"/>
              <a:t>TeX</a:t>
            </a:r>
            <a:r>
              <a:rPr lang="en-US" dirty="0" smtClean="0"/>
              <a:t> support</a:t>
            </a:r>
          </a:p>
          <a:p>
            <a:pPr>
              <a:buNone/>
            </a:pPr>
            <a:r>
              <a:rPr lang="en-US" sz="4000" b="1" dirty="0" smtClean="0"/>
              <a:t>☺</a:t>
            </a:r>
            <a:r>
              <a:rPr lang="en-US" sz="4000" dirty="0" smtClean="0"/>
              <a:t> </a:t>
            </a:r>
            <a:r>
              <a:rPr lang="en-US" dirty="0" smtClean="0"/>
              <a:t>Quick way to post corrections</a:t>
            </a:r>
          </a:p>
          <a:p>
            <a:pPr>
              <a:buNone/>
            </a:pPr>
            <a:r>
              <a:rPr lang="en-US" sz="3892" b="1" dirty="0" smtClean="0"/>
              <a:t>☺</a:t>
            </a:r>
            <a:r>
              <a:rPr lang="en-US" sz="3892" dirty="0" smtClean="0"/>
              <a:t> </a:t>
            </a:r>
            <a:r>
              <a:rPr lang="en-US" sz="3176" dirty="0" smtClean="0"/>
              <a:t>Post materials that should not be made public </a:t>
            </a:r>
          </a:p>
          <a:p>
            <a:pPr>
              <a:buNone/>
            </a:pPr>
            <a:r>
              <a:rPr lang="en-US" sz="4000" b="1" dirty="0" smtClean="0">
                <a:solidFill>
                  <a:prstClr val="black"/>
                </a:solidFill>
              </a:rPr>
              <a:t>☺</a:t>
            </a:r>
            <a:r>
              <a:rPr lang="en-US" sz="4000" dirty="0" smtClean="0">
                <a:solidFill>
                  <a:prstClr val="black"/>
                </a:solidFill>
              </a:rPr>
              <a:t> </a:t>
            </a:r>
            <a:r>
              <a:rPr lang="en-US" dirty="0" err="1" smtClean="0"/>
              <a:t>TFs</a:t>
            </a:r>
            <a:r>
              <a:rPr lang="en-US" dirty="0" smtClean="0"/>
              <a:t> and I monitor constantly and provide quick answers</a:t>
            </a:r>
          </a:p>
          <a:p>
            <a:pPr>
              <a:buNone/>
            </a:pPr>
            <a:r>
              <a:rPr lang="en-US" sz="4000" b="1" dirty="0" smtClean="0">
                <a:solidFill>
                  <a:prstClr val="black"/>
                </a:solidFill>
              </a:rPr>
              <a:t>☺</a:t>
            </a:r>
            <a:r>
              <a:rPr lang="en-US" sz="4000" dirty="0" smtClean="0">
                <a:solidFill>
                  <a:prstClr val="black"/>
                </a:solidFill>
              </a:rPr>
              <a:t> </a:t>
            </a:r>
            <a:r>
              <a:rPr lang="en-US" dirty="0" smtClean="0"/>
              <a:t>Allow anonymous questions and comments</a:t>
            </a:r>
          </a:p>
          <a:p>
            <a:pPr>
              <a:buNone/>
            </a:pPr>
            <a:r>
              <a:rPr lang="en-US" sz="4400" b="1" dirty="0" smtClean="0"/>
              <a:t>☹</a:t>
            </a:r>
            <a:r>
              <a:rPr lang="en-US" dirty="0" smtClean="0"/>
              <a:t> Probably a BAD idea to have BOTH </a:t>
            </a:r>
            <a:r>
              <a:rPr lang="en-US" dirty="0" smtClean="0">
                <a:solidFill>
                  <a:srgbClr val="FF0000"/>
                </a:solidFill>
              </a:rPr>
              <a:t>anonymity </a:t>
            </a:r>
            <a:r>
              <a:rPr lang="en-US" dirty="0" smtClean="0"/>
              <a:t>AND </a:t>
            </a:r>
            <a:r>
              <a:rPr lang="en-US" dirty="0" smtClean="0">
                <a:solidFill>
                  <a:srgbClr val="FF0000"/>
                </a:solidFill>
              </a:rPr>
              <a:t>quick responses</a:t>
            </a:r>
            <a:r>
              <a:rPr lang="en-US" dirty="0" smtClean="0"/>
              <a:t>!</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To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To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a:t>
            </a:r>
            <a:endParaRPr lang="en-US" dirty="0"/>
          </a:p>
        </p:txBody>
      </p:sp>
      <p:sp>
        <p:nvSpPr>
          <p:cNvPr id="3" name="Content Placeholder 2"/>
          <p:cNvSpPr>
            <a:spLocks noGrp="1"/>
          </p:cNvSpPr>
          <p:nvPr>
            <p:ph idx="1"/>
          </p:nvPr>
        </p:nvSpPr>
        <p:spPr>
          <a:xfrm>
            <a:off x="227263" y="1417638"/>
            <a:ext cx="8916737" cy="4803274"/>
          </a:xfrm>
        </p:spPr>
        <p:txBody>
          <a:bodyPr>
            <a:normAutofit/>
          </a:bodyPr>
          <a:lstStyle/>
          <a:p>
            <a:r>
              <a:rPr lang="en-US" dirty="0" smtClean="0"/>
              <a:t>Get the level of the problems right</a:t>
            </a:r>
          </a:p>
          <a:p>
            <a:pPr lvl="1"/>
            <a:r>
              <a:rPr lang="en-US" dirty="0" smtClean="0"/>
              <a:t>Students will put up with a lot if they trust you</a:t>
            </a:r>
          </a:p>
          <a:p>
            <a:r>
              <a:rPr lang="en-US" dirty="0" smtClean="0"/>
              <a:t>High quality </a:t>
            </a:r>
            <a:r>
              <a:rPr lang="en-US" dirty="0" err="1" smtClean="0"/>
              <a:t>TFs</a:t>
            </a:r>
            <a:r>
              <a:rPr lang="en-US" dirty="0" smtClean="0"/>
              <a:t> and plenty of them </a:t>
            </a:r>
          </a:p>
          <a:p>
            <a:pPr lvl="1"/>
            <a:r>
              <a:rPr lang="en-US" dirty="0" smtClean="0"/>
              <a:t>Head TF was Biophysics PhD student</a:t>
            </a:r>
          </a:p>
          <a:p>
            <a:pPr lvl="1"/>
            <a:r>
              <a:rPr lang="en-US" dirty="0" err="1" smtClean="0"/>
              <a:t>CAs</a:t>
            </a:r>
            <a:r>
              <a:rPr lang="en-US" dirty="0" smtClean="0"/>
              <a:t> were 3 math majors + 1 CS major</a:t>
            </a:r>
          </a:p>
          <a:p>
            <a:pPr lvl="1"/>
            <a:r>
              <a:rPr lang="en-US" dirty="0" smtClean="0"/>
              <a:t>Each is responsible for 2 or 3 tables of 3 or 4</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Tensions</a:t>
            </a:r>
            <a:endParaRPr lang="en-US" dirty="0"/>
          </a:p>
        </p:txBody>
      </p:sp>
      <p:sp>
        <p:nvSpPr>
          <p:cNvPr id="3" name="Content Placeholder 2"/>
          <p:cNvSpPr>
            <a:spLocks noGrp="1"/>
          </p:cNvSpPr>
          <p:nvPr>
            <p:ph idx="1"/>
          </p:nvPr>
        </p:nvSpPr>
        <p:spPr>
          <a:xfrm>
            <a:off x="457200" y="1417638"/>
            <a:ext cx="8686800" cy="5070642"/>
          </a:xfrm>
        </p:spPr>
        <p:txBody>
          <a:bodyPr>
            <a:normAutofit fontScale="85000" lnSpcReduction="20000"/>
          </a:bodyPr>
          <a:lstStyle/>
          <a:p>
            <a:r>
              <a:rPr lang="en-US" dirty="0" smtClean="0"/>
              <a:t>Ideally </a:t>
            </a:r>
            <a:r>
              <a:rPr lang="en-US" dirty="0" err="1" smtClean="0"/>
              <a:t>TFs</a:t>
            </a:r>
            <a:r>
              <a:rPr lang="en-US" dirty="0" smtClean="0"/>
              <a:t> force the table to come up with answer and then call on a student at random to explain table’s answer</a:t>
            </a:r>
          </a:p>
          <a:p>
            <a:r>
              <a:rPr lang="en-US" dirty="0" smtClean="0"/>
              <a:t>But we don’t want them to waste time aimlessly</a:t>
            </a:r>
          </a:p>
          <a:p>
            <a:r>
              <a:rPr lang="en-US" dirty="0" smtClean="0"/>
              <a:t>We want discourse</a:t>
            </a:r>
          </a:p>
          <a:p>
            <a:r>
              <a:rPr lang="en-US" dirty="0" smtClean="0"/>
              <a:t>But we encourage students to bring computers so they can refer to course materials in class</a:t>
            </a:r>
          </a:p>
          <a:p>
            <a:r>
              <a:rPr lang="en-US" dirty="0" smtClean="0"/>
              <a:t>In practice one hour is just too short </a:t>
            </a:r>
          </a:p>
          <a:p>
            <a:pPr lvl="1"/>
            <a:r>
              <a:rPr lang="en-US" dirty="0" smtClean="0"/>
              <a:t>50 </a:t>
            </a:r>
            <a:r>
              <a:rPr lang="en-US" dirty="0" err="1" smtClean="0"/>
              <a:t>mins</a:t>
            </a:r>
            <a:r>
              <a:rPr lang="en-US" dirty="0" smtClean="0"/>
              <a:t> minus warm-up ≈ 35-40 </a:t>
            </a:r>
            <a:r>
              <a:rPr lang="en-US" dirty="0" err="1" smtClean="0"/>
              <a:t>mins</a:t>
            </a:r>
            <a:endParaRPr lang="en-US" dirty="0" smtClean="0"/>
          </a:p>
          <a:p>
            <a:pPr lvl="1"/>
            <a:r>
              <a:rPr lang="en-US" dirty="0" smtClean="0"/>
              <a:t>I’d rather have 3 </a:t>
            </a:r>
            <a:r>
              <a:rPr lang="en-US" dirty="0" err="1" smtClean="0"/>
              <a:t>x</a:t>
            </a:r>
            <a:r>
              <a:rPr lang="en-US" dirty="0" smtClean="0"/>
              <a:t> 75 minute classes</a:t>
            </a:r>
          </a:p>
          <a:p>
            <a:r>
              <a:rPr lang="en-US" dirty="0" smtClean="0"/>
              <a:t>I no longer answer questions during warm-up</a:t>
            </a:r>
          </a:p>
          <a:p>
            <a:pPr lvl="1"/>
            <a:r>
              <a:rPr lang="en-US" dirty="0" smtClean="0"/>
              <a:t>Wastes time of students who understand</a:t>
            </a:r>
          </a:p>
          <a:p>
            <a:pPr lvl="1"/>
            <a:r>
              <a:rPr lang="en-US" dirty="0" err="1" smtClean="0"/>
              <a:t>TFs</a:t>
            </a:r>
            <a:r>
              <a:rPr lang="en-US" dirty="0" smtClean="0"/>
              <a:t> can answer the question at the table</a:t>
            </a:r>
          </a:p>
          <a:p>
            <a:pPr lvl="1"/>
            <a:r>
              <a:rPr lang="en-US" dirty="0" smtClean="0"/>
              <a:t>Counter-cultural!</a:t>
            </a:r>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Footer Placeholder 4"/>
          <p:cNvSpPr>
            <a:spLocks noGrp="1"/>
          </p:cNvSpPr>
          <p:nvPr>
            <p:ph type="ftr" sz="quarter" idx="11"/>
          </p:nvPr>
        </p:nvSpPr>
        <p:spPr/>
        <p:txBody>
          <a:bodyPr/>
          <a:lstStyle/>
          <a:p>
            <a:r>
              <a:rPr lang="en-US" smtClean="0"/>
              <a:t>UMBC</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4</a:t>
            </a:fld>
            <a:endParaRPr lang="en-US"/>
          </a:p>
        </p:txBody>
      </p:sp>
      <p:pic>
        <p:nvPicPr>
          <p:cNvPr id="7" name="Picture 6"/>
          <p:cNvPicPr>
            <a:picLocks noChangeAspect="1"/>
          </p:cNvPicPr>
          <p:nvPr/>
        </p:nvPicPr>
        <p:blipFill>
          <a:blip r:embed="rId2"/>
          <a:stretch>
            <a:fillRect/>
          </a:stretch>
        </p:blipFill>
        <p:spPr>
          <a:xfrm>
            <a:off x="-808" y="0"/>
            <a:ext cx="9144808" cy="6518412"/>
          </a:xfrm>
          <a:prstGeom prst="rect">
            <a:avLst/>
          </a:prstGeom>
        </p:spPr>
      </p:pic>
      <p:grpSp>
        <p:nvGrpSpPr>
          <p:cNvPr id="15" name="Group 14"/>
          <p:cNvGrpSpPr/>
          <p:nvPr/>
        </p:nvGrpSpPr>
        <p:grpSpPr>
          <a:xfrm>
            <a:off x="5281306" y="1417639"/>
            <a:ext cx="3225800" cy="2839085"/>
            <a:chOff x="5339035" y="2562924"/>
            <a:chExt cx="3225800" cy="2048420"/>
          </a:xfrm>
        </p:grpSpPr>
        <p:sp>
          <p:nvSpPr>
            <p:cNvPr id="8" name="TextBox 7"/>
            <p:cNvSpPr txBox="1"/>
            <p:nvPr/>
          </p:nvSpPr>
          <p:spPr>
            <a:xfrm>
              <a:off x="5872345" y="3105833"/>
              <a:ext cx="2198038" cy="266476"/>
            </a:xfrm>
            <a:prstGeom prst="rect">
              <a:avLst/>
            </a:prstGeom>
            <a:solidFill>
              <a:schemeClr val="accent3">
                <a:lumMod val="40000"/>
                <a:lumOff val="60000"/>
              </a:schemeClr>
            </a:solidFill>
            <a:ln w="28575">
              <a:solidFill>
                <a:schemeClr val="accent4">
                  <a:lumMod val="50000"/>
                </a:schemeClr>
              </a:solidFill>
            </a:ln>
          </p:spPr>
          <p:txBody>
            <a:bodyPr wrap="square" rtlCol="0">
              <a:spAutoFit/>
            </a:bodyPr>
            <a:lstStyle/>
            <a:p>
              <a:r>
                <a:rPr lang="en-US" dirty="0" smtClean="0"/>
                <a:t>    hits movie theaters   </a:t>
              </a:r>
              <a:endParaRPr lang="en-US" dirty="0"/>
            </a:p>
          </p:txBody>
        </p:sp>
        <p:cxnSp>
          <p:nvCxnSpPr>
            <p:cNvPr id="10" name="Straight Arrow Connector 9"/>
            <p:cNvCxnSpPr>
              <a:stCxn id="8" idx="2"/>
            </p:cNvCxnSpPr>
            <p:nvPr/>
          </p:nvCxnSpPr>
          <p:spPr>
            <a:xfrm rot="16200000" flipH="1">
              <a:off x="6359022" y="3984650"/>
              <a:ext cx="1239036" cy="14352"/>
            </a:xfrm>
            <a:prstGeom prst="straightConnector1">
              <a:avLst/>
            </a:prstGeom>
            <a:ln w="3175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a:stretch>
              <a:fillRect/>
            </a:stretch>
          </p:blipFill>
          <p:spPr>
            <a:xfrm>
              <a:off x="5339035" y="2562924"/>
              <a:ext cx="3225800" cy="533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Rigidity and Flexibility</a:t>
            </a:r>
            <a:endParaRPr lang="en-US" dirty="0"/>
          </a:p>
        </p:txBody>
      </p:sp>
      <p:sp>
        <p:nvSpPr>
          <p:cNvPr id="3" name="Content Placeholder 2"/>
          <p:cNvSpPr>
            <a:spLocks noGrp="1"/>
          </p:cNvSpPr>
          <p:nvPr>
            <p:ph idx="1"/>
          </p:nvPr>
        </p:nvSpPr>
        <p:spPr/>
        <p:txBody>
          <a:bodyPr/>
          <a:lstStyle/>
          <a:p>
            <a:r>
              <a:rPr lang="en-US" dirty="0" smtClean="0"/>
              <a:t>The gears really have to click for this style of teaching to be successful</a:t>
            </a:r>
          </a:p>
          <a:p>
            <a:r>
              <a:rPr lang="en-US" dirty="0" smtClean="0"/>
              <a:t>And yet you can’t seem to be taking yourself too seriously or you will only make the students anxious</a:t>
            </a:r>
          </a:p>
          <a:p>
            <a:r>
              <a:rPr lang="en-US" dirty="0" smtClean="0"/>
              <a:t>Keep your sense of humor</a:t>
            </a:r>
          </a:p>
          <a:p>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Distance Ed Version!</a:t>
            </a:r>
            <a:endParaRPr lang="en-US" dirty="0"/>
          </a:p>
        </p:txBody>
      </p:sp>
      <p:sp>
        <p:nvSpPr>
          <p:cNvPr id="3" name="Content Placeholder 2"/>
          <p:cNvSpPr>
            <a:spLocks noGrp="1"/>
          </p:cNvSpPr>
          <p:nvPr>
            <p:ph idx="1"/>
          </p:nvPr>
        </p:nvSpPr>
        <p:spPr>
          <a:xfrm>
            <a:off x="457200" y="1600200"/>
            <a:ext cx="8419432" cy="4525963"/>
          </a:xfrm>
        </p:spPr>
        <p:txBody>
          <a:bodyPr>
            <a:normAutofit/>
          </a:bodyPr>
          <a:lstStyle/>
          <a:p>
            <a:r>
              <a:rPr lang="en-US" dirty="0" smtClean="0"/>
              <a:t>20 students, from California to UK</a:t>
            </a:r>
          </a:p>
          <a:p>
            <a:r>
              <a:rPr lang="en-US" dirty="0" smtClean="0"/>
              <a:t>Students in “rooms” of 4</a:t>
            </a:r>
          </a:p>
          <a:p>
            <a:r>
              <a:rPr lang="en-US" dirty="0" smtClean="0"/>
              <a:t>Use tablets to write on virtual whiteboard </a:t>
            </a:r>
          </a:p>
          <a:p>
            <a:r>
              <a:rPr lang="en-US" dirty="0" smtClean="0"/>
              <a:t>Also chat to collaborate</a:t>
            </a:r>
          </a:p>
          <a:p>
            <a:r>
              <a:rPr lang="en-US" dirty="0" err="1" smtClean="0"/>
              <a:t>TFs</a:t>
            </a:r>
            <a:r>
              <a:rPr lang="en-US" dirty="0" smtClean="0"/>
              <a:t> wander among rooms to check in and coax</a:t>
            </a:r>
          </a:p>
          <a:p>
            <a:pPr lvl="1"/>
            <a:r>
              <a:rPr lang="en-US" dirty="0" smtClean="0"/>
              <a:t>One very experienced Extension TF, one freshman</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slide(fromBottom)">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4326"/>
            <a:ext cx="9320050" cy="6583362"/>
          </a:xfrm>
          <a:prstGeom prst="rect">
            <a:avLst/>
          </a:prstGeom>
        </p:spPr>
      </p:pic>
      <p:sp>
        <p:nvSpPr>
          <p:cNvPr id="5" name="Date Placeholder 4"/>
          <p:cNvSpPr>
            <a:spLocks noGrp="1"/>
          </p:cNvSpPr>
          <p:nvPr>
            <p:ph type="dt" sz="half" idx="10"/>
          </p:nvPr>
        </p:nvSpPr>
        <p:spPr/>
        <p:txBody>
          <a:bodyPr/>
          <a:lstStyle/>
          <a:p>
            <a:r>
              <a:rPr lang="en-US" smtClean="0"/>
              <a:t>1 March 2013</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42</a:t>
            </a:fld>
            <a:endParaRPr lang="en-US"/>
          </a:p>
        </p:txBody>
      </p:sp>
      <p:sp>
        <p:nvSpPr>
          <p:cNvPr id="7" name="Footer Placeholder 6"/>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Sum-Up on Goals</a:t>
            </a:r>
            <a:endParaRPr lang="en-US" dirty="0"/>
          </a:p>
        </p:txBody>
      </p:sp>
      <p:sp>
        <p:nvSpPr>
          <p:cNvPr id="3" name="Content Placeholder 2"/>
          <p:cNvSpPr>
            <a:spLocks noGrp="1"/>
          </p:cNvSpPr>
          <p:nvPr>
            <p:ph idx="1"/>
          </p:nvPr>
        </p:nvSpPr>
        <p:spPr>
          <a:xfrm>
            <a:off x="328863" y="1417638"/>
            <a:ext cx="8486274" cy="4763168"/>
          </a:xfrm>
        </p:spPr>
        <p:txBody>
          <a:bodyPr>
            <a:normAutofit/>
          </a:bodyPr>
          <a:lstStyle/>
          <a:p>
            <a:r>
              <a:rPr lang="en-US" dirty="0" smtClean="0"/>
              <a:t>CS 20 aims to teach ways of thinking</a:t>
            </a:r>
          </a:p>
          <a:p>
            <a:r>
              <a:rPr lang="en-US" dirty="0" smtClean="0"/>
              <a:t>CS 20 aims to teach vocabulary and methodology</a:t>
            </a:r>
          </a:p>
          <a:p>
            <a:r>
              <a:rPr lang="en-US" dirty="0" smtClean="0"/>
              <a:t>CS 20 should give the student little to memorize and a lot to remember </a:t>
            </a:r>
          </a:p>
          <a:p>
            <a:r>
              <a:rPr lang="en-US" dirty="0" smtClean="0"/>
              <a:t>“Wait! I remember there is some general way to solve that kind of problem.”</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CS20 is “Inefficient”</a:t>
            </a:r>
            <a:endParaRPr lang="en-US" dirty="0"/>
          </a:p>
        </p:txBody>
      </p:sp>
      <p:sp>
        <p:nvSpPr>
          <p:cNvPr id="3" name="Content Placeholder 2"/>
          <p:cNvSpPr>
            <a:spLocks noGrp="1"/>
          </p:cNvSpPr>
          <p:nvPr>
            <p:ph idx="1"/>
          </p:nvPr>
        </p:nvSpPr>
        <p:spPr/>
        <p:txBody>
          <a:bodyPr/>
          <a:lstStyle/>
          <a:p>
            <a:r>
              <a:rPr lang="en-US" dirty="0" smtClean="0"/>
              <a:t>Not as much material “covered” as in lectures</a:t>
            </a:r>
          </a:p>
          <a:p>
            <a:r>
              <a:rPr lang="en-US" dirty="0" smtClean="0"/>
              <a:t>But if you factor in what students actually learn … </a:t>
            </a:r>
          </a:p>
          <a:p>
            <a:r>
              <a:rPr lang="en-US" dirty="0" smtClean="0"/>
              <a:t>3 hour per week class structure is an anachronism of the lecture era </a:t>
            </a:r>
          </a:p>
          <a:p>
            <a:r>
              <a:rPr lang="en-US" smtClean="0"/>
              <a:t>Scalability?</a:t>
            </a:r>
          </a:p>
          <a:p>
            <a:pPr>
              <a:buNone/>
            </a:pPr>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 No Card Problems!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55759" y="1417638"/>
            <a:ext cx="7432481" cy="4971923"/>
          </a:xfrm>
          <a:prstGeom prst="rect">
            <a:avLst/>
          </a:prstGeom>
        </p:spPr>
      </p:pic>
      <p:sp>
        <p:nvSpPr>
          <p:cNvPr id="5" name="Date Placeholder 4"/>
          <p:cNvSpPr>
            <a:spLocks noGrp="1"/>
          </p:cNvSpPr>
          <p:nvPr>
            <p:ph type="dt" sz="half" idx="10"/>
          </p:nvPr>
        </p:nvSpPr>
        <p:spPr/>
        <p:txBody>
          <a:bodyPr/>
          <a:lstStyle/>
          <a:p>
            <a:r>
              <a:rPr lang="en-US" smtClean="0"/>
              <a:t>1 March 2013</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45</a:t>
            </a:fld>
            <a:endParaRPr lang="en-US"/>
          </a:p>
        </p:txBody>
      </p:sp>
      <p:sp>
        <p:nvSpPr>
          <p:cNvPr id="7" name="Footer Placeholder 6"/>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Comments</a:t>
            </a:r>
            <a:endParaRPr lang="en-US" dirty="0"/>
          </a:p>
        </p:txBody>
      </p:sp>
      <p:sp>
        <p:nvSpPr>
          <p:cNvPr id="3" name="Content Placeholder 2"/>
          <p:cNvSpPr>
            <a:spLocks noGrp="1"/>
          </p:cNvSpPr>
          <p:nvPr>
            <p:ph idx="1"/>
          </p:nvPr>
        </p:nvSpPr>
        <p:spPr/>
        <p:txBody>
          <a:bodyPr/>
          <a:lstStyle/>
          <a:p>
            <a:r>
              <a:rPr lang="en-US" dirty="0" smtClean="0"/>
              <a:t>“I've found this to be the most helpful teaching method at Harvard.” </a:t>
            </a:r>
          </a:p>
          <a:p>
            <a:r>
              <a:rPr lang="en-US" dirty="0" smtClean="0"/>
              <a:t>“In-class problem solving is the best. More courses should be taught this way.”</a:t>
            </a:r>
          </a:p>
          <a:p>
            <a:r>
              <a:rPr lang="en-US" dirty="0" smtClean="0"/>
              <a:t> “Oh my goodness, the in-class problem solving is beautiful! We need more of it.”</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 the Negative Comments </a:t>
            </a:r>
            <a:br>
              <a:rPr lang="en-US" dirty="0" smtClean="0"/>
            </a:br>
            <a:r>
              <a:rPr lang="en-US" dirty="0" smtClean="0"/>
              <a:t>are Positive!</a:t>
            </a:r>
            <a:endParaRPr lang="en-US" dirty="0"/>
          </a:p>
        </p:txBody>
      </p:sp>
      <p:sp>
        <p:nvSpPr>
          <p:cNvPr id="3" name="Content Placeholder 2"/>
          <p:cNvSpPr>
            <a:spLocks noGrp="1"/>
          </p:cNvSpPr>
          <p:nvPr>
            <p:ph idx="1"/>
          </p:nvPr>
        </p:nvSpPr>
        <p:spPr>
          <a:xfrm>
            <a:off x="217714" y="1600200"/>
            <a:ext cx="8926286" cy="5257800"/>
          </a:xfrm>
        </p:spPr>
        <p:txBody>
          <a:bodyPr>
            <a:normAutofit/>
          </a:bodyPr>
          <a:lstStyle/>
          <a:p>
            <a:pPr>
              <a:buNone/>
            </a:pPr>
            <a:r>
              <a:rPr lang="en-US" dirty="0" smtClean="0">
                <a:latin typeface="Courier"/>
                <a:cs typeface="Courier"/>
              </a:rPr>
              <a:t>“The </a:t>
            </a:r>
            <a:r>
              <a:rPr lang="en-US" dirty="0" err="1" smtClean="0">
                <a:latin typeface="Courier"/>
                <a:cs typeface="Courier"/>
              </a:rPr>
              <a:t>TFs</a:t>
            </a:r>
            <a:r>
              <a:rPr lang="en-US" dirty="0" smtClean="0">
                <a:latin typeface="Courier"/>
                <a:cs typeface="Courier"/>
              </a:rPr>
              <a:t> are great. Professor Lewis' teaching is not good. … I find it more useful to … talk to the </a:t>
            </a:r>
            <a:r>
              <a:rPr lang="en-US" dirty="0" err="1" smtClean="0">
                <a:latin typeface="Courier"/>
                <a:cs typeface="Courier"/>
              </a:rPr>
              <a:t>TFs</a:t>
            </a:r>
            <a:r>
              <a:rPr lang="en-US" dirty="0" smtClean="0">
                <a:latin typeface="Courier"/>
                <a:cs typeface="Courier"/>
              </a:rPr>
              <a:t> than listening to his lectures.”</a:t>
            </a:r>
          </a:p>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09073"/>
            <a:ext cx="8229600" cy="6039853"/>
          </a:xfrm>
        </p:spPr>
        <p:txBody>
          <a:bodyPr>
            <a:normAutofit fontScale="92500" lnSpcReduction="10000"/>
          </a:bodyPr>
          <a:lstStyle/>
          <a:p>
            <a:pPr marL="0">
              <a:buNone/>
            </a:pPr>
            <a:r>
              <a:rPr lang="en-US" dirty="0" smtClean="0">
                <a:latin typeface="Courier"/>
                <a:cs typeface="Courier"/>
              </a:rPr>
              <a:t>“You might say the class is a kind of start-up, and that its niche is the ‘class as context for active, engaging, useful, and fun problem solving’ (as opposed to ‘class as context for sitting, listening, and being bored’). No other class here at Harvard is doing quite what CS 20 is doing with the idea of ‘class.’ … I would love to see other classes here taught in a manner similar to this one - if it succeeds, CS 20 can lead other classes in that direction.”</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Nice, but a Hawthorne Effect??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97000" y="1417638"/>
            <a:ext cx="6350000" cy="5029200"/>
          </a:xfrm>
          <a:prstGeom prst="rect">
            <a:avLst/>
          </a:prstGeom>
        </p:spPr>
      </p:pic>
      <p:sp>
        <p:nvSpPr>
          <p:cNvPr id="5" name="Date Placeholder 4"/>
          <p:cNvSpPr>
            <a:spLocks noGrp="1"/>
          </p:cNvSpPr>
          <p:nvPr>
            <p:ph type="dt" sz="half" idx="10"/>
          </p:nvPr>
        </p:nvSpPr>
        <p:spPr/>
        <p:txBody>
          <a:bodyPr/>
          <a:lstStyle/>
          <a:p>
            <a:r>
              <a:rPr lang="en-US" smtClean="0"/>
              <a:t>1 March 2013</a:t>
            </a:r>
            <a:endParaRPr lang="en-US"/>
          </a:p>
        </p:txBody>
      </p:sp>
      <p:sp>
        <p:nvSpPr>
          <p:cNvPr id="6" name="Slide Number Placeholder 5"/>
          <p:cNvSpPr>
            <a:spLocks noGrp="1"/>
          </p:cNvSpPr>
          <p:nvPr>
            <p:ph type="sldNum" sz="quarter" idx="12"/>
          </p:nvPr>
        </p:nvSpPr>
        <p:spPr/>
        <p:txBody>
          <a:bodyPr/>
          <a:lstStyle/>
          <a:p>
            <a:fld id="{FD2B6668-0C1C-AD4D-A285-76E6254F470D}" type="slidenum">
              <a:rPr lang="en-US" smtClean="0"/>
              <a:pPr/>
              <a:t>49</a:t>
            </a:fld>
            <a:endParaRPr lang="en-US"/>
          </a:p>
        </p:txBody>
      </p:sp>
      <p:sp>
        <p:nvSpPr>
          <p:cNvPr id="7" name="Footer Placeholder 6"/>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78"/>
            <a:ext cx="8229600" cy="1143000"/>
          </a:xfrm>
        </p:spPr>
        <p:txBody>
          <a:bodyPr/>
          <a:lstStyle/>
          <a:p>
            <a:r>
              <a:rPr lang="en-US" dirty="0" smtClean="0"/>
              <a:t>CS50 2012</a:t>
            </a:r>
            <a:endParaRPr lang="en-US" dirty="0"/>
          </a:p>
        </p:txBody>
      </p:sp>
      <p:pic>
        <p:nvPicPr>
          <p:cNvPr id="4" name="Content Placeholder 3" descr="851449335_AMiVP-M.jpg"/>
          <p:cNvPicPr>
            <a:picLocks noGrp="1" noChangeAspect="1"/>
          </p:cNvPicPr>
          <p:nvPr>
            <p:ph idx="1"/>
          </p:nvPr>
        </p:nvPicPr>
        <p:blipFill>
          <a:blip r:embed="rId2"/>
          <a:srcRect l="-10610" r="-10610"/>
          <a:stretch>
            <a:fillRect/>
          </a:stretch>
        </p:blipFill>
        <p:spPr/>
      </p:pic>
      <p:pic>
        <p:nvPicPr>
          <p:cNvPr id="5" name="Picture 4" descr="1123801467_igJgr-M.jpg"/>
          <p:cNvPicPr>
            <a:picLocks noChangeAspect="1"/>
          </p:cNvPicPr>
          <p:nvPr/>
        </p:nvPicPr>
        <p:blipFill>
          <a:blip r:embed="rId3"/>
          <a:stretch>
            <a:fillRect/>
          </a:stretch>
        </p:blipFill>
        <p:spPr>
          <a:xfrm>
            <a:off x="200526" y="895684"/>
            <a:ext cx="8943474" cy="5962316"/>
          </a:xfrm>
          <a:prstGeom prst="rect">
            <a:avLst/>
          </a:prstGeom>
        </p:spPr>
      </p:pic>
      <p:sp>
        <p:nvSpPr>
          <p:cNvPr id="6" name="Date Placeholder 5"/>
          <p:cNvSpPr>
            <a:spLocks noGrp="1"/>
          </p:cNvSpPr>
          <p:nvPr>
            <p:ph type="dt" sz="half" idx="10"/>
          </p:nvPr>
        </p:nvSpPr>
        <p:spPr/>
        <p:txBody>
          <a:bodyPr/>
          <a:lstStyle/>
          <a:p>
            <a:r>
              <a:rPr lang="en-US" smtClean="0"/>
              <a:t>1 March 2013</a:t>
            </a:r>
            <a:endParaRPr lang="en-US"/>
          </a:p>
        </p:txBody>
      </p:sp>
      <p:sp>
        <p:nvSpPr>
          <p:cNvPr id="7" name="Slide Number Placeholder 6"/>
          <p:cNvSpPr>
            <a:spLocks noGrp="1"/>
          </p:cNvSpPr>
          <p:nvPr>
            <p:ph type="sldNum" sz="quarter" idx="12"/>
          </p:nvPr>
        </p:nvSpPr>
        <p:spPr/>
        <p:txBody>
          <a:bodyPr/>
          <a:lstStyle/>
          <a:p>
            <a:fld id="{FD2B6668-0C1C-AD4D-A285-76E6254F470D}"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421"/>
            <a:ext cx="8229600" cy="2125579"/>
          </a:xfrm>
        </p:spPr>
        <p:txBody>
          <a:bodyPr>
            <a:normAutofit/>
          </a:bodyPr>
          <a:lstStyle/>
          <a:p>
            <a:r>
              <a:rPr lang="en-US" dirty="0" smtClean="0"/>
              <a:t>FINIS</a:t>
            </a:r>
            <a:br>
              <a:rPr lang="en-US" dirty="0" smtClean="0"/>
            </a:br>
            <a:r>
              <a:rPr lang="en-US" dirty="0" smtClean="0"/>
              <a:t>Thank you!</a:t>
            </a:r>
            <a:endParaRPr lang="en-US" dirty="0"/>
          </a:p>
        </p:txBody>
      </p:sp>
      <p:sp>
        <p:nvSpPr>
          <p:cNvPr id="3" name="Date Placeholder 2"/>
          <p:cNvSpPr>
            <a:spLocks noGrp="1"/>
          </p:cNvSpPr>
          <p:nvPr>
            <p:ph type="dt" sz="half" idx="10"/>
          </p:nvPr>
        </p:nvSpPr>
        <p:spPr/>
        <p:txBody>
          <a:bodyPr/>
          <a:lstStyle/>
          <a:p>
            <a:r>
              <a:rPr lang="en-US" smtClean="0"/>
              <a:t>1 March 2013</a:t>
            </a:r>
            <a:endParaRPr lang="en-US"/>
          </a:p>
        </p:txBody>
      </p:sp>
      <p:sp>
        <p:nvSpPr>
          <p:cNvPr id="4" name="Slide Number Placeholder 3"/>
          <p:cNvSpPr>
            <a:spLocks noGrp="1"/>
          </p:cNvSpPr>
          <p:nvPr>
            <p:ph type="sldNum" sz="quarter" idx="12"/>
          </p:nvPr>
        </p:nvSpPr>
        <p:spPr/>
        <p:txBody>
          <a:bodyPr/>
          <a:lstStyle/>
          <a:p>
            <a:fld id="{FD2B6668-0C1C-AD4D-A285-76E6254F470D}" type="slidenum">
              <a:rPr lang="en-US" smtClean="0"/>
              <a:pPr/>
              <a:t>50</a:t>
            </a:fld>
            <a:endParaRPr lang="en-US"/>
          </a:p>
        </p:txBody>
      </p:sp>
      <p:sp>
        <p:nvSpPr>
          <p:cNvPr id="5" name="Footer Placeholder 4"/>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74638"/>
            <a:ext cx="9144000" cy="5874058"/>
          </a:xfrm>
          <a:prstGeom prst="rect">
            <a:avLst/>
          </a:prstGeom>
        </p:spPr>
      </p:pic>
      <p:sp>
        <p:nvSpPr>
          <p:cNvPr id="6" name="Title 5"/>
          <p:cNvSpPr>
            <a:spLocks noGrp="1"/>
          </p:cNvSpPr>
          <p:nvPr>
            <p:ph type="title"/>
          </p:nvPr>
        </p:nvSpPr>
        <p:spPr/>
        <p:txBody>
          <a:bodyPr/>
          <a:lstStyle/>
          <a:p>
            <a:endParaRPr lang="en-US"/>
          </a:p>
        </p:txBody>
      </p:sp>
      <p:pic>
        <p:nvPicPr>
          <p:cNvPr id="7" name="Picture 6"/>
          <p:cNvPicPr>
            <a:picLocks noChangeAspect="1"/>
          </p:cNvPicPr>
          <p:nvPr/>
        </p:nvPicPr>
        <p:blipFill>
          <a:blip r:embed="rId3"/>
          <a:stretch>
            <a:fillRect/>
          </a:stretch>
        </p:blipFill>
        <p:spPr>
          <a:xfrm>
            <a:off x="0" y="100484"/>
            <a:ext cx="9144000" cy="6657032"/>
          </a:xfrm>
          <a:prstGeom prst="rect">
            <a:avLst/>
          </a:prstGeom>
        </p:spPr>
      </p:pic>
      <p:sp>
        <p:nvSpPr>
          <p:cNvPr id="8" name="Date Placeholder 7"/>
          <p:cNvSpPr>
            <a:spLocks noGrp="1"/>
          </p:cNvSpPr>
          <p:nvPr>
            <p:ph type="dt" sz="half" idx="10"/>
          </p:nvPr>
        </p:nvSpPr>
        <p:spPr/>
        <p:txBody>
          <a:bodyPr/>
          <a:lstStyle/>
          <a:p>
            <a:r>
              <a:rPr lang="en-US" smtClean="0"/>
              <a:t>1 March 2013</a:t>
            </a:r>
            <a:endParaRPr lang="en-US"/>
          </a:p>
        </p:txBody>
      </p:sp>
      <p:sp>
        <p:nvSpPr>
          <p:cNvPr id="9" name="Slide Number Placeholder 8"/>
          <p:cNvSpPr>
            <a:spLocks noGrp="1"/>
          </p:cNvSpPr>
          <p:nvPr>
            <p:ph type="sldNum" sz="quarter" idx="12"/>
          </p:nvPr>
        </p:nvSpPr>
        <p:spPr/>
        <p:txBody>
          <a:bodyPr/>
          <a:lstStyle/>
          <a:p>
            <a:fld id="{FD2B6668-0C1C-AD4D-A285-76E6254F470D}" type="slidenum">
              <a:rPr lang="en-US" smtClean="0"/>
              <a:pPr/>
              <a:t>6</a:t>
            </a:fld>
            <a:endParaRPr lang="en-US"/>
          </a:p>
        </p:txBody>
      </p:sp>
      <p:sp>
        <p:nvSpPr>
          <p:cNvPr id="10" name="Footer Placeholder 9"/>
          <p:cNvSpPr>
            <a:spLocks noGrp="1"/>
          </p:cNvSpPr>
          <p:nvPr>
            <p:ph type="ftr" sz="quarter" idx="11"/>
          </p:nvPr>
        </p:nvSpPr>
        <p:spPr/>
        <p:txBody>
          <a:bodyPr/>
          <a:lstStyle/>
          <a:p>
            <a:r>
              <a:rPr lang="en-US" smtClean="0"/>
              <a:t>UMBC</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Concentrators 2008-2012</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45128" y="1417638"/>
            <a:ext cx="2787071" cy="5440362"/>
          </a:xfrm>
          <a:prstGeom prst="rect">
            <a:avLst/>
          </a:prstGeom>
        </p:spPr>
      </p:pic>
      <p:pic>
        <p:nvPicPr>
          <p:cNvPr id="5" name="Picture 4"/>
          <p:cNvPicPr>
            <a:picLocks noChangeAspect="1"/>
          </p:cNvPicPr>
          <p:nvPr/>
        </p:nvPicPr>
        <p:blipFill>
          <a:blip r:embed="rId3"/>
          <a:stretch>
            <a:fillRect/>
          </a:stretch>
        </p:blipFill>
        <p:spPr>
          <a:xfrm>
            <a:off x="4046184" y="1417638"/>
            <a:ext cx="1198916" cy="5440362"/>
          </a:xfrm>
          <a:prstGeom prst="rect">
            <a:avLst/>
          </a:prstGeom>
        </p:spPr>
      </p:pic>
      <p:grpSp>
        <p:nvGrpSpPr>
          <p:cNvPr id="10" name="Group 9"/>
          <p:cNvGrpSpPr/>
          <p:nvPr/>
        </p:nvGrpSpPr>
        <p:grpSpPr>
          <a:xfrm>
            <a:off x="5066632" y="2994526"/>
            <a:ext cx="4077367" cy="1938992"/>
            <a:chOff x="5066632" y="2994526"/>
            <a:chExt cx="4077367" cy="1938992"/>
          </a:xfrm>
        </p:grpSpPr>
        <p:cxnSp>
          <p:nvCxnSpPr>
            <p:cNvPr id="8" name="Straight Arrow Connector 7"/>
            <p:cNvCxnSpPr/>
            <p:nvPr/>
          </p:nvCxnSpPr>
          <p:spPr>
            <a:xfrm rot="10800000" flipV="1">
              <a:off x="5066632" y="3429000"/>
              <a:ext cx="1644316" cy="44784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10948" y="2994526"/>
              <a:ext cx="2433051" cy="1938992"/>
            </a:xfrm>
            <a:prstGeom prst="rect">
              <a:avLst/>
            </a:prstGeom>
            <a:noFill/>
          </p:spPr>
          <p:txBody>
            <a:bodyPr wrap="square" rtlCol="0">
              <a:spAutoFit/>
            </a:bodyPr>
            <a:lstStyle/>
            <a:p>
              <a:r>
                <a:rPr lang="en-US" sz="2400" dirty="0" smtClean="0"/>
                <a:t>&lt; 40% of those who major in CS came to Harvard expecting to major in CS</a:t>
              </a:r>
              <a:endParaRPr lang="en-US" sz="2400" dirty="0"/>
            </a:p>
          </p:txBody>
        </p:sp>
      </p:grpSp>
      <p:grpSp>
        <p:nvGrpSpPr>
          <p:cNvPr id="17" name="Group 16"/>
          <p:cNvGrpSpPr/>
          <p:nvPr/>
        </p:nvGrpSpPr>
        <p:grpSpPr>
          <a:xfrm>
            <a:off x="783477" y="2986279"/>
            <a:ext cx="2741997" cy="2101814"/>
            <a:chOff x="783477" y="2994526"/>
            <a:chExt cx="2741997" cy="2101814"/>
          </a:xfrm>
        </p:grpSpPr>
        <p:sp>
          <p:nvSpPr>
            <p:cNvPr id="11" name="Oval 10"/>
            <p:cNvSpPr/>
            <p:nvPr/>
          </p:nvSpPr>
          <p:spPr>
            <a:xfrm>
              <a:off x="783477" y="4692262"/>
              <a:ext cx="511322" cy="40407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014152" y="2994526"/>
              <a:ext cx="511322" cy="40407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11" idx="7"/>
            </p:cNvCxnSpPr>
            <p:nvPr/>
          </p:nvCxnSpPr>
          <p:spPr>
            <a:xfrm rot="5400000" flipH="1" flipV="1">
              <a:off x="1382371" y="3119657"/>
              <a:ext cx="1469328" cy="17942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435000" y="3669695"/>
              <a:ext cx="668017" cy="369332"/>
            </a:xfrm>
            <a:prstGeom prst="rect">
              <a:avLst/>
            </a:prstGeom>
            <a:noFill/>
            <a:ln w="22225">
              <a:solidFill>
                <a:srgbClr val="FF0000"/>
              </a:solidFill>
            </a:ln>
          </p:spPr>
          <p:txBody>
            <a:bodyPr wrap="square" rtlCol="0">
              <a:spAutoFit/>
            </a:bodyPr>
            <a:lstStyle/>
            <a:p>
              <a:r>
                <a:rPr lang="en-US" dirty="0" smtClean="0">
                  <a:solidFill>
                    <a:srgbClr val="FF0000"/>
                  </a:solidFill>
                </a:rPr>
                <a:t>2.3x</a:t>
              </a:r>
              <a:endParaRPr lang="en-US" dirty="0">
                <a:solidFill>
                  <a:srgbClr val="FF0000"/>
                </a:solidFill>
              </a:endParaRPr>
            </a:p>
          </p:txBody>
        </p:sp>
      </p:grpSp>
      <p:sp>
        <p:nvSpPr>
          <p:cNvPr id="15" name="Date Placeholder 14"/>
          <p:cNvSpPr>
            <a:spLocks noGrp="1"/>
          </p:cNvSpPr>
          <p:nvPr>
            <p:ph type="dt" sz="half" idx="10"/>
          </p:nvPr>
        </p:nvSpPr>
        <p:spPr/>
        <p:txBody>
          <a:bodyPr/>
          <a:lstStyle/>
          <a:p>
            <a:r>
              <a:rPr lang="en-US" smtClean="0"/>
              <a:t>1 March 2013</a:t>
            </a:r>
            <a:endParaRPr lang="en-US"/>
          </a:p>
        </p:txBody>
      </p:sp>
      <p:sp>
        <p:nvSpPr>
          <p:cNvPr id="18" name="Slide Number Placeholder 17"/>
          <p:cNvSpPr>
            <a:spLocks noGrp="1"/>
          </p:cNvSpPr>
          <p:nvPr>
            <p:ph type="sldNum" sz="quarter" idx="12"/>
          </p:nvPr>
        </p:nvSpPr>
        <p:spPr/>
        <p:txBody>
          <a:bodyPr/>
          <a:lstStyle/>
          <a:p>
            <a:fld id="{FD2B6668-0C1C-AD4D-A285-76E6254F470D}" type="slidenum">
              <a:rPr lang="en-US" smtClean="0"/>
              <a:pPr/>
              <a:t>7</a:t>
            </a:fld>
            <a:endParaRPr lang="en-US"/>
          </a:p>
        </p:txBody>
      </p:sp>
      <p:sp>
        <p:nvSpPr>
          <p:cNvPr id="19" name="Footer Placeholder 18"/>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a Pre-Theory Course</a:t>
            </a:r>
            <a:endParaRPr lang="en-US" dirty="0"/>
          </a:p>
        </p:txBody>
      </p:sp>
      <p:sp>
        <p:nvSpPr>
          <p:cNvPr id="3" name="Content Placeholder 2"/>
          <p:cNvSpPr>
            <a:spLocks noGrp="1"/>
          </p:cNvSpPr>
          <p:nvPr>
            <p:ph idx="1"/>
          </p:nvPr>
        </p:nvSpPr>
        <p:spPr/>
        <p:txBody>
          <a:bodyPr>
            <a:normAutofit/>
          </a:bodyPr>
          <a:lstStyle/>
          <a:p>
            <a:r>
              <a:rPr lang="en-US" dirty="0" smtClean="0"/>
              <a:t>For students who haven’t done formal mathematics</a:t>
            </a:r>
          </a:p>
          <a:p>
            <a:r>
              <a:rPr lang="en-US" dirty="0" smtClean="0"/>
              <a:t>Regular calculus course not formal enough</a:t>
            </a:r>
          </a:p>
          <a:p>
            <a:r>
              <a:rPr lang="en-US" dirty="0" smtClean="0"/>
              <a:t>Not for students doing “honors” calculus</a:t>
            </a:r>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31"/>
            <a:ext cx="8229600" cy="1143000"/>
          </a:xfrm>
        </p:spPr>
        <p:txBody>
          <a:bodyPr/>
          <a:lstStyle/>
          <a:p>
            <a:r>
              <a:rPr lang="en-US" dirty="0" smtClean="0"/>
              <a:t>CS 20 Syllabus</a:t>
            </a:r>
            <a:endParaRPr lang="en-US" dirty="0"/>
          </a:p>
        </p:txBody>
      </p:sp>
      <p:sp>
        <p:nvSpPr>
          <p:cNvPr id="3" name="Content Placeholder 2"/>
          <p:cNvSpPr>
            <a:spLocks noGrp="1"/>
          </p:cNvSpPr>
          <p:nvPr>
            <p:ph idx="1"/>
          </p:nvPr>
        </p:nvSpPr>
        <p:spPr>
          <a:xfrm>
            <a:off x="457200" y="1270086"/>
            <a:ext cx="8229600" cy="5145238"/>
          </a:xfrm>
        </p:spPr>
        <p:txBody>
          <a:bodyPr>
            <a:normAutofit/>
          </a:bodyPr>
          <a:lstStyle/>
          <a:p>
            <a:r>
              <a:rPr lang="en-US" dirty="0" smtClean="0"/>
              <a:t>Logic</a:t>
            </a:r>
          </a:p>
          <a:p>
            <a:r>
              <a:rPr lang="en-US" dirty="0" smtClean="0"/>
              <a:t>Proofs</a:t>
            </a:r>
          </a:p>
          <a:p>
            <a:r>
              <a:rPr lang="en-US" dirty="0" smtClean="0"/>
              <a:t>Graph theory</a:t>
            </a:r>
          </a:p>
          <a:p>
            <a:r>
              <a:rPr lang="en-US" dirty="0" smtClean="0"/>
              <a:t>Probability</a:t>
            </a:r>
          </a:p>
          <a:p>
            <a:r>
              <a:rPr lang="en-US" dirty="0" smtClean="0"/>
              <a:t>Counting </a:t>
            </a:r>
          </a:p>
          <a:p>
            <a:pPr lvl="1"/>
            <a:r>
              <a:rPr lang="en-US" dirty="0" smtClean="0"/>
              <a:t>How many poker hands have 2 pairs?</a:t>
            </a:r>
          </a:p>
          <a:p>
            <a:endParaRPr lang="en-US" dirty="0"/>
          </a:p>
        </p:txBody>
      </p:sp>
      <p:sp>
        <p:nvSpPr>
          <p:cNvPr id="4" name="Date Placeholder 3"/>
          <p:cNvSpPr>
            <a:spLocks noGrp="1"/>
          </p:cNvSpPr>
          <p:nvPr>
            <p:ph type="dt" sz="half" idx="10"/>
          </p:nvPr>
        </p:nvSpPr>
        <p:spPr/>
        <p:txBody>
          <a:bodyPr/>
          <a:lstStyle/>
          <a:p>
            <a:r>
              <a:rPr lang="en-US" smtClean="0"/>
              <a:t>1 March 2013</a:t>
            </a:r>
            <a:endParaRPr lang="en-US"/>
          </a:p>
        </p:txBody>
      </p:sp>
      <p:sp>
        <p:nvSpPr>
          <p:cNvPr id="5" name="Slide Number Placeholder 4"/>
          <p:cNvSpPr>
            <a:spLocks noGrp="1"/>
          </p:cNvSpPr>
          <p:nvPr>
            <p:ph type="sldNum" sz="quarter" idx="12"/>
          </p:nvPr>
        </p:nvSpPr>
        <p:spPr/>
        <p:txBody>
          <a:bodyPr/>
          <a:lstStyle/>
          <a:p>
            <a:fld id="{FD2B6668-0C1C-AD4D-A285-76E6254F470D}"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UMBC</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12455</TotalTime>
  <Words>1783</Words>
  <Application>Microsoft Macintosh PowerPoint</Application>
  <PresentationFormat>On-screen Show (4:3)</PresentationFormat>
  <Paragraphs>349</Paragraphs>
  <Slides>50</Slides>
  <Notes>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Equation</vt:lpstr>
      <vt:lpstr>Reinventing the Classroom: Creating a New Course and a Space to Teach It</vt:lpstr>
      <vt:lpstr>Step 1 in Creating Anything:</vt:lpstr>
      <vt:lpstr>Slide 3</vt:lpstr>
      <vt:lpstr>Slide 4</vt:lpstr>
      <vt:lpstr>CS50 2012</vt:lpstr>
      <vt:lpstr>Slide 6</vt:lpstr>
      <vt:lpstr>Concentrators 2008-2012</vt:lpstr>
      <vt:lpstr>Need a Pre-Theory Course</vt:lpstr>
      <vt:lpstr>CS 20 Syllabus</vt:lpstr>
      <vt:lpstr>Bad News and Good  About the Syllabus</vt:lpstr>
      <vt:lpstr>Six Degrees to Harry Lewis</vt:lpstr>
      <vt:lpstr>Six Degrees to Harry Lewis</vt:lpstr>
      <vt:lpstr>Six Degrees to Harry Lewis</vt:lpstr>
      <vt:lpstr>Six Degrees to Harry Lewis</vt:lpstr>
      <vt:lpstr>Problem 1  Students Don’t Attend Lectures</vt:lpstr>
      <vt:lpstr>Slide 16</vt:lpstr>
      <vt:lpstr>Problem 1  Students Don’t Attend Lectures</vt:lpstr>
      <vt:lpstr>These Solutions Do Not Respond To the Underlying Problem</vt:lpstr>
      <vt:lpstr>Slide 19</vt:lpstr>
      <vt:lpstr>Slide 20</vt:lpstr>
      <vt:lpstr>Plutarch (AD 46-122) on education</vt:lpstr>
      <vt:lpstr>Solution: Flip the Classroom!</vt:lpstr>
      <vt:lpstr>Slide 23</vt:lpstr>
      <vt:lpstr>Problem 2  No Place to Teach!</vt:lpstr>
      <vt:lpstr>Bright, Low-Tech Classroom!</vt:lpstr>
      <vt:lpstr>In-Class Structure</vt:lpstr>
      <vt:lpstr>Typical Class</vt:lpstr>
      <vt:lpstr>First Class: The Pigeonhole Principle</vt:lpstr>
      <vt:lpstr>Now solve the problem!</vt:lpstr>
      <vt:lpstr>Course Structure</vt:lpstr>
      <vt:lpstr>Grading</vt:lpstr>
      <vt:lpstr>Typical Topic Structure</vt:lpstr>
      <vt:lpstr>More Problems!</vt:lpstr>
      <vt:lpstr>Non-Competitive</vt:lpstr>
      <vt:lpstr>Forming Tables</vt:lpstr>
      <vt:lpstr>Piazza Discussion Tool</vt:lpstr>
      <vt:lpstr>Piazza Discussion Tool</vt:lpstr>
      <vt:lpstr>Keys to Success</vt:lpstr>
      <vt:lpstr>Learning Tensions</vt:lpstr>
      <vt:lpstr>Rigidity and Flexibility</vt:lpstr>
      <vt:lpstr>A Distance Ed Version!</vt:lpstr>
      <vt:lpstr>Slide 42</vt:lpstr>
      <vt:lpstr>Sum-Up on Goals</vt:lpstr>
      <vt:lpstr>CS20 is “Inefficient”</vt:lpstr>
      <vt:lpstr>Next Time, No Card Problems!</vt:lpstr>
      <vt:lpstr>Student Comments</vt:lpstr>
      <vt:lpstr>Even the Negative Comments  are Positive!</vt:lpstr>
      <vt:lpstr>Slide 48</vt:lpstr>
      <vt:lpstr>Nice, but a Hawthorne Effect??</vt:lpstr>
      <vt:lpstr>FINIS Thank you!</vt:lpstr>
    </vt:vector>
  </TitlesOfParts>
  <Company>Harvard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CS20@Harvard or My Life in the Inverted Classroom</dc:title>
  <dc:creator>Harry Lewis</dc:creator>
  <cp:lastModifiedBy>Harry Lewis</cp:lastModifiedBy>
  <cp:revision>212</cp:revision>
  <cp:lastPrinted>2012-06-11T19:15:58Z</cp:lastPrinted>
  <dcterms:created xsi:type="dcterms:W3CDTF">2013-03-02T20:01:44Z</dcterms:created>
  <dcterms:modified xsi:type="dcterms:W3CDTF">2013-03-02T20:03:20Z</dcterms:modified>
</cp:coreProperties>
</file>