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4"/>
  </p:notesMasterIdLst>
  <p:sldIdLst>
    <p:sldId id="256" r:id="rId2"/>
    <p:sldId id="257" r:id="rId3"/>
    <p:sldId id="258" r:id="rId4"/>
    <p:sldId id="265" r:id="rId5"/>
    <p:sldId id="266" r:id="rId6"/>
    <p:sldId id="259" r:id="rId7"/>
    <p:sldId id="262" r:id="rId8"/>
    <p:sldId id="260" r:id="rId9"/>
    <p:sldId id="261" r:id="rId10"/>
    <p:sldId id="263" r:id="rId11"/>
    <p:sldId id="264"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985" autoAdjust="0"/>
    <p:restoredTop sz="90093" autoAdjust="0"/>
  </p:normalViewPr>
  <p:slideViewPr>
    <p:cSldViewPr snapToGrid="0">
      <p:cViewPr>
        <p:scale>
          <a:sx n="100" d="100"/>
          <a:sy n="100" d="100"/>
        </p:scale>
        <p:origin x="-416"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286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A0A20-7D58-5C43-B556-A5DE611C9F44}" type="datetimeFigureOut">
              <a:rPr lang="en-US" smtClean="0"/>
              <a:pPr/>
              <a:t>2/14/13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0A6D8-BD5A-5043-A4D4-BEC693F554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in 1927.  Four Women of the Year (Wallis Simpson, Madame Chiang</a:t>
            </a:r>
            <a:r>
              <a:rPr lang="en-US" baseline="0" dirty="0" smtClean="0"/>
              <a:t> Kai-</a:t>
            </a:r>
            <a:r>
              <a:rPr lang="en-US" baseline="0" dirty="0" err="1" smtClean="0"/>
              <a:t>Shek</a:t>
            </a:r>
            <a:r>
              <a:rPr lang="en-US" baseline="0" dirty="0" smtClean="0"/>
              <a:t> (with Chiang Kai-</a:t>
            </a:r>
            <a:r>
              <a:rPr lang="en-US" baseline="0" dirty="0" err="1" smtClean="0"/>
              <a:t>Shek</a:t>
            </a:r>
            <a:r>
              <a:rPr lang="en-US" baseline="0" dirty="0" smtClean="0"/>
              <a:t>), Queen Elizabeth II, and Corazon Aquino) </a:t>
            </a:r>
            <a:r>
              <a:rPr lang="en-US" dirty="0" smtClean="0"/>
              <a:t>before 1999, when it was changed to “Person of the</a:t>
            </a:r>
            <a:r>
              <a:rPr lang="en-US" baseline="0" dirty="0" smtClean="0"/>
              <a:t> Year.”  Since then, four:  three in a group (Cynthia Cooper, Coleen Rowley, and </a:t>
            </a:r>
            <a:r>
              <a:rPr lang="en-US" baseline="0" dirty="0" err="1" smtClean="0"/>
              <a:t>Sherron</a:t>
            </a:r>
            <a:r>
              <a:rPr lang="en-US" baseline="0" dirty="0" smtClean="0"/>
              <a:t> Watkins) and one individual (Melinda Gates).  Plus “American Women” in 1975.  Mostly women who are famous for being married to famous men.  Even the 15 “American Scientists” in 1960 managed to all be men.</a:t>
            </a:r>
            <a:endParaRPr lang="en-US" dirty="0"/>
          </a:p>
        </p:txBody>
      </p:sp>
      <p:sp>
        <p:nvSpPr>
          <p:cNvPr id="4" name="Slide Number Placeholder 3"/>
          <p:cNvSpPr>
            <a:spLocks noGrp="1"/>
          </p:cNvSpPr>
          <p:nvPr>
            <p:ph type="sldNum" sz="quarter" idx="10"/>
          </p:nvPr>
        </p:nvSpPr>
        <p:spPr/>
        <p:txBody>
          <a:bodyPr/>
          <a:lstStyle/>
          <a:p>
            <a:fld id="{BAC0A6D8-BD5A-5043-A4D4-BEC693F5546B}"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14"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15"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10" name="Slide Number Placeholder 5"/>
          <p:cNvSpPr>
            <a:spLocks noGrp="1"/>
          </p:cNvSpPr>
          <p:nvPr>
            <p:ph type="sldNum" sz="quarter" idx="11"/>
          </p:nvPr>
        </p:nvSpPr>
        <p:spPr>
          <a:xfrm>
            <a:off x="4305300" y="6492875"/>
            <a:ext cx="533400" cy="365125"/>
          </a:xfrm>
          <a:prstGeom prst="rect">
            <a:avLst/>
          </a:prstGeo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C9AD966B-F571-514F-A828-FBCD9BD0455E}" type="slidenum">
              <a:rPr lang="en-US" smtClean="0"/>
              <a:pPr/>
              <a:t>‹#›</a:t>
            </a:fld>
            <a:endParaRPr lang="en-US"/>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Slide Number Placeholder 5"/>
          <p:cNvSpPr txBox="1">
            <a:spLocks/>
          </p:cNvSpPr>
          <p:nvPr/>
        </p:nvSpPr>
        <p:spPr>
          <a:xfrm>
            <a:off x="4305300" y="6553200"/>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2F35E53-ED4C-4240-B604-5776088A1946}" type="slidenum">
              <a:rPr lang="en-US" smtClean="0"/>
              <a:pPr>
                <a:defRPr/>
              </a:pPr>
              <a:t>‹#›</a:t>
            </a:fld>
            <a:endParaRPr lang="en-US"/>
          </a:p>
        </p:txBody>
      </p:sp>
      <p:sp>
        <p:nvSpPr>
          <p:cNvPr id="6" name="Date Placeholder 1"/>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7"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Slide Number Placeholder 5"/>
          <p:cNvSpPr txBox="1">
            <a:spLocks/>
          </p:cNvSpPr>
          <p:nvPr/>
        </p:nvSpPr>
        <p:spPr>
          <a:xfrm>
            <a:off x="4305300" y="6492875"/>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B1886140-FE37-504C-AFAD-90FD511C663F}" type="slidenum">
              <a:rPr lang="en-US" smtClean="0"/>
              <a:pPr>
                <a:defRPr/>
              </a:pPr>
              <a:t>‹#›</a:t>
            </a:fld>
            <a:endParaRPr lang="en-US"/>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Slide Number Placeholder 5"/>
          <p:cNvSpPr txBox="1">
            <a:spLocks/>
          </p:cNvSpPr>
          <p:nvPr/>
        </p:nvSpPr>
        <p:spPr>
          <a:xfrm>
            <a:off x="4305300" y="6492875"/>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1981620-6DBF-164E-B9F3-6414E005B1A3}" type="slidenum">
              <a:rPr lang="en-US" smtClean="0"/>
              <a:pPr>
                <a:defRPr/>
              </a:pPr>
              <a:t>‹#›</a:t>
            </a:fld>
            <a:endParaRPr lang="en-US"/>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4"/>
          </p:nvPr>
        </p:nvSpPr>
        <p:spPr/>
        <p:txBody>
          <a:bodyPr/>
          <a:lstStyle>
            <a:lvl1pPr>
              <a:defRPr/>
            </a:lvl1pPr>
          </a:lstStyle>
          <a:p>
            <a:fld id="{8133DBD8-99D2-2D47-9D58-E66067A3613D}" type="datetimeFigureOut">
              <a:rPr lang="en-US" smtClean="0"/>
              <a:pPr/>
              <a:t>2/14/13</a:t>
            </a:fld>
            <a:endParaRPr lang="en-US"/>
          </a:p>
        </p:txBody>
      </p:sp>
      <p:sp>
        <p:nvSpPr>
          <p:cNvPr id="10" name="Footer Placeholder 5"/>
          <p:cNvSpPr>
            <a:spLocks noGrp="1"/>
          </p:cNvSpPr>
          <p:nvPr>
            <p:ph type="ftr" sz="quarter" idx="15"/>
          </p:nvPr>
        </p:nvSpPr>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12"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3"/>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12"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a:xfrm>
            <a:off x="4306888" y="6492875"/>
            <a:ext cx="533400" cy="365125"/>
          </a:xfrm>
          <a:prstGeom prst="rect">
            <a:avLst/>
          </a:prstGeo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C9AD966B-F571-514F-A828-FBCD9BD045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fld id="{8133DBD8-99D2-2D47-9D58-E66067A3613D}" type="datetimeFigureOut">
              <a:rPr lang="en-US" smtClean="0"/>
              <a:pPr/>
              <a:t>2/14/13</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fld id="{8133DBD8-99D2-2D47-9D58-E66067A3613D}" type="datetimeFigureOut">
              <a:rPr lang="en-US" smtClean="0"/>
              <a:pPr/>
              <a:t>2/14/13</a:t>
            </a:fld>
            <a:endParaRPr lang="en-US"/>
          </a:p>
        </p:txBody>
      </p:sp>
      <p:sp>
        <p:nvSpPr>
          <p:cNvPr id="7" name="Footer Placeholder 4"/>
          <p:cNvSpPr>
            <a:spLocks noGrp="1"/>
          </p:cNvSpPr>
          <p:nvPr>
            <p:ph type="ftr" sz="quarter" idx="16"/>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fld id="{8133DBD8-99D2-2D47-9D58-E66067A3613D}" type="datetimeFigureOut">
              <a:rPr lang="en-US" smtClean="0"/>
              <a:pPr/>
              <a:t>2/14/13</a:t>
            </a:fld>
            <a:endParaRPr lang="en-US"/>
          </a:p>
        </p:txBody>
      </p:sp>
      <p:sp>
        <p:nvSpPr>
          <p:cNvPr id="8" name="Footer Placeholder 4"/>
          <p:cNvSpPr>
            <a:spLocks noGrp="1"/>
          </p:cNvSpPr>
          <p:nvPr>
            <p:ph type="ftr" sz="quarter" idx="17"/>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8133DBD8-99D2-2D47-9D58-E66067A3613D}" type="datetimeFigureOut">
              <a:rPr lang="en-US" smtClean="0"/>
              <a:pPr/>
              <a:t>2/14/13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6"/>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1028" name="Text Placeholder 2"/>
          <p:cNvSpPr>
            <a:spLocks noGrp="1"/>
          </p:cNvSpPr>
          <p:nvPr>
            <p:ph type="body" idx="1"/>
          </p:nvPr>
        </p:nvSpPr>
        <p:spPr bwMode="auto">
          <a:xfrm>
            <a:off x="533400" y="2286000"/>
            <a:ext cx="79502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8133DBD8-99D2-2D47-9D58-E66067A3613D}" type="datetimeFigureOut">
              <a:rPr lang="en-US" smtClean="0"/>
              <a:pPr/>
              <a:t>2/14/13</a:t>
            </a:fld>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Slide Number Placeholder 5"/>
          <p:cNvSpPr txBox="1">
            <a:spLocks/>
          </p:cNvSpPr>
          <p:nvPr/>
        </p:nvSpPr>
        <p:spPr>
          <a:xfrm>
            <a:off x="4305300" y="6492875"/>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F2B6577A-4F9B-E441-9FDF-3E589117126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rtl="0" eaLnBrk="1" fontAlgn="base" hangingPunct="1">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 charset="-128"/>
          <a:cs typeface="ＭＳ Ｐゴシック" pitchFamily="-1" charset="-128"/>
        </a:defRPr>
      </a:lvl1pPr>
      <a:lvl2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2pPr>
      <a:lvl3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3pPr>
      <a:lvl4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4pPr>
      <a:lvl5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5pPr>
      <a:lvl6pPr marL="4572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6pPr>
      <a:lvl7pPr marL="9144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7pPr>
      <a:lvl8pPr marL="13716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8pPr>
      <a:lvl9pPr marL="18288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9pPr>
    </p:titleStyle>
    <p:bodyStyle>
      <a:lvl1pPr marL="282575" indent="-282575" algn="l" rtl="0" eaLnBrk="1" fontAlgn="base" hangingPunct="1">
        <a:spcBef>
          <a:spcPts val="1800"/>
        </a:spcBef>
        <a:spcAft>
          <a:spcPct val="0"/>
        </a:spcAft>
        <a:buClr>
          <a:schemeClr val="accent1"/>
        </a:buClr>
        <a:buSzPct val="75000"/>
        <a:buFont typeface="Wingdings" pitchFamily="-65" charset="2"/>
        <a:buChar char="n"/>
        <a:defRPr sz="2000" kern="1200">
          <a:solidFill>
            <a:srgbClr val="262626"/>
          </a:solidFill>
          <a:latin typeface="+mn-lt"/>
          <a:ea typeface="ＭＳ Ｐゴシック" pitchFamily="-1" charset="-128"/>
          <a:cs typeface="ＭＳ Ｐゴシック" pitchFamily="-1" charset="-128"/>
        </a:defRPr>
      </a:lvl1pPr>
      <a:lvl2pPr marL="577850" indent="-2952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2pPr>
      <a:lvl3pPr marL="860425" indent="-2825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3pPr>
      <a:lvl4pPr marL="1143000" indent="-2825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4pPr>
      <a:lvl5pPr marL="1425575" indent="-2825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History of Computing</a:t>
            </a:r>
            <a:endParaRPr lang="en-US" sz="4000" dirty="0"/>
          </a:p>
        </p:txBody>
      </p:sp>
      <p:sp>
        <p:nvSpPr>
          <p:cNvPr id="3" name="Subtitle 2"/>
          <p:cNvSpPr>
            <a:spLocks noGrp="1"/>
          </p:cNvSpPr>
          <p:nvPr>
            <p:ph type="subTitle" idx="1"/>
          </p:nvPr>
        </p:nvSpPr>
        <p:spPr/>
        <p:txBody>
          <a:bodyPr/>
          <a:lstStyle/>
          <a:p>
            <a:r>
              <a:rPr lang="en-US" dirty="0" smtClean="0"/>
              <a:t>CMSC 304, February 14, 2013 – Prof. Marie desJardins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94632" y="1176421"/>
            <a:ext cx="2983847" cy="5078314"/>
          </a:xfrm>
          <a:prstGeom prst="rect">
            <a:avLst/>
          </a:prstGeom>
          <a:noFill/>
        </p:spPr>
        <p:txBody>
          <a:bodyPr wrap="square" rtlCol="0">
            <a:spAutoFit/>
          </a:bodyPr>
          <a:lstStyle/>
          <a:p>
            <a:r>
              <a:rPr lang="en-US" dirty="0" smtClean="0"/>
              <a:t>Initial setting:  I-II-III, MCK</a:t>
            </a:r>
            <a:br>
              <a:rPr lang="en-US" dirty="0" smtClean="0"/>
            </a:br>
            <a:endParaRPr lang="en-US" dirty="0" smtClean="0"/>
          </a:p>
          <a:p>
            <a:r>
              <a:rPr lang="en-US" dirty="0" smtClean="0"/>
              <a:t>Slide right rotor up (MCL)</a:t>
            </a:r>
          </a:p>
          <a:p>
            <a:endParaRPr lang="en-US" dirty="0" smtClean="0"/>
          </a:p>
          <a:p>
            <a:r>
              <a:rPr lang="en-US" dirty="0" smtClean="0"/>
              <a:t>Map:</a:t>
            </a:r>
          </a:p>
          <a:p>
            <a:pPr lvl="1"/>
            <a:r>
              <a:rPr lang="en-US" dirty="0" smtClean="0"/>
              <a:t>Q (Input/Output)</a:t>
            </a:r>
          </a:p>
          <a:p>
            <a:pPr lvl="1"/>
            <a:r>
              <a:rPr lang="en-US" dirty="0" smtClean="0"/>
              <a:t>D (Rotor III right)</a:t>
            </a:r>
          </a:p>
          <a:p>
            <a:pPr lvl="1"/>
            <a:r>
              <a:rPr lang="en-US" dirty="0" smtClean="0"/>
              <a:t>P (Rotor II right)</a:t>
            </a:r>
          </a:p>
          <a:p>
            <a:pPr lvl="1"/>
            <a:r>
              <a:rPr lang="en-US" dirty="0" smtClean="0"/>
              <a:t>J (Rotor I right)</a:t>
            </a:r>
          </a:p>
          <a:p>
            <a:pPr lvl="1"/>
            <a:r>
              <a:rPr lang="en-US" dirty="0" smtClean="0"/>
              <a:t>J (Reflector)</a:t>
            </a:r>
          </a:p>
          <a:p>
            <a:pPr lvl="1"/>
            <a:r>
              <a:rPr lang="en-US" dirty="0" smtClean="0"/>
              <a:t>V (Rotor I left)</a:t>
            </a:r>
          </a:p>
          <a:p>
            <a:pPr lvl="1"/>
            <a:r>
              <a:rPr lang="en-US" dirty="0" smtClean="0"/>
              <a:t>Y (Rotor II left)</a:t>
            </a:r>
          </a:p>
          <a:p>
            <a:pPr lvl="1"/>
            <a:r>
              <a:rPr lang="en-US" dirty="0" smtClean="0"/>
              <a:t>E (Rotor III left)</a:t>
            </a:r>
          </a:p>
          <a:p>
            <a:pPr lvl="1"/>
            <a:r>
              <a:rPr lang="en-US" dirty="0" smtClean="0"/>
              <a:t>E (Input/Output</a:t>
            </a:r>
          </a:p>
          <a:p>
            <a:r>
              <a:rPr lang="en-US" dirty="0" smtClean="0"/>
              <a:t>So Q decodes to E</a:t>
            </a:r>
          </a:p>
          <a:p>
            <a:endParaRPr lang="en-US" dirty="0" smtClean="0"/>
          </a:p>
          <a:p>
            <a:r>
              <a:rPr lang="en-US" dirty="0" smtClean="0"/>
              <a:t>Slide right rotor up (MCM) and continue... </a:t>
            </a:r>
            <a:endParaRPr lang="en-US" dirty="0"/>
          </a:p>
        </p:txBody>
      </p:sp>
      <p:pic>
        <p:nvPicPr>
          <p:cNvPr id="36" name="Picture 35" descr="enigma-example-step1.jpg"/>
          <p:cNvPicPr>
            <a:picLocks noChangeAspect="1"/>
          </p:cNvPicPr>
          <p:nvPr/>
        </p:nvPicPr>
        <p:blipFill>
          <a:blip r:embed="rId2"/>
          <a:stretch>
            <a:fillRect/>
          </a:stretch>
        </p:blipFill>
        <p:spPr>
          <a:xfrm>
            <a:off x="3625850" y="101600"/>
            <a:ext cx="5143500" cy="6858000"/>
          </a:xfrm>
          <a:prstGeom prst="rect">
            <a:avLst/>
          </a:prstGeom>
        </p:spPr>
      </p:pic>
      <p:cxnSp>
        <p:nvCxnSpPr>
          <p:cNvPr id="39" name="Straight Connector 38"/>
          <p:cNvCxnSpPr/>
          <p:nvPr/>
        </p:nvCxnSpPr>
        <p:spPr>
          <a:xfrm rot="10800000">
            <a:off x="7366000" y="5016500"/>
            <a:ext cx="3556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991350" y="5111750"/>
            <a:ext cx="304800"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6502400" y="5308600"/>
            <a:ext cx="3683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V="1">
            <a:off x="5880100" y="4851400"/>
            <a:ext cx="787400" cy="10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flipV="1">
            <a:off x="5727700" y="4495800"/>
            <a:ext cx="3048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4622800" y="5372100"/>
            <a:ext cx="1625600"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4838700" y="6235700"/>
            <a:ext cx="3175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flipH="1" flipV="1">
            <a:off x="3409950" y="5035550"/>
            <a:ext cx="22352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4864100" y="3924300"/>
            <a:ext cx="3556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4400550" y="4933950"/>
            <a:ext cx="2095500" cy="127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664200" y="5981700"/>
            <a:ext cx="368300"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flipH="1" flipV="1">
            <a:off x="6051550" y="5645150"/>
            <a:ext cx="4953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489700" y="5461000"/>
            <a:ext cx="3810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flipH="1" flipV="1">
            <a:off x="5975350" y="4248150"/>
            <a:ext cx="23241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315200" y="3098800"/>
            <a:ext cx="381000" cy="127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the Example</a:t>
            </a:r>
            <a:endParaRPr lang="en-US" dirty="0"/>
          </a:p>
        </p:txBody>
      </p:sp>
      <p:sp>
        <p:nvSpPr>
          <p:cNvPr id="3" name="Content Placeholder 2"/>
          <p:cNvSpPr>
            <a:spLocks noGrp="1"/>
          </p:cNvSpPr>
          <p:nvPr>
            <p:ph sz="half" idx="1"/>
          </p:nvPr>
        </p:nvSpPr>
        <p:spPr/>
        <p:txBody>
          <a:bodyPr/>
          <a:lstStyle/>
          <a:p>
            <a:r>
              <a:rPr lang="en-US" dirty="0" smtClean="0"/>
              <a:t>Initial setting:  I-II-III, MCK</a:t>
            </a:r>
          </a:p>
          <a:p>
            <a:r>
              <a:rPr lang="en-US" dirty="0" smtClean="0"/>
              <a:t>Q </a:t>
            </a:r>
            <a:r>
              <a:rPr lang="en-US" dirty="0" err="1" smtClean="0">
                <a:latin typeface="Wingdings"/>
                <a:ea typeface="Wingdings"/>
                <a:cs typeface="Wingdings"/>
              </a:rPr>
              <a:t></a:t>
            </a:r>
            <a:r>
              <a:rPr lang="en-US" dirty="0" smtClean="0"/>
              <a:t> E (MCL)</a:t>
            </a:r>
          </a:p>
          <a:p>
            <a:r>
              <a:rPr lang="en-US" dirty="0" smtClean="0"/>
              <a:t>M </a:t>
            </a:r>
            <a:r>
              <a:rPr lang="en-US" dirty="0" err="1" smtClean="0">
                <a:latin typeface="Wingdings"/>
                <a:ea typeface="Wingdings"/>
                <a:cs typeface="Wingdings"/>
              </a:rPr>
              <a:t></a:t>
            </a:r>
            <a:r>
              <a:rPr lang="en-US" dirty="0" smtClean="0"/>
              <a:t> N (MCM)</a:t>
            </a:r>
          </a:p>
          <a:p>
            <a:r>
              <a:rPr lang="en-US" dirty="0" smtClean="0"/>
              <a:t>J </a:t>
            </a:r>
            <a:r>
              <a:rPr lang="en-US" dirty="0" err="1" smtClean="0">
                <a:latin typeface="Wingdings"/>
                <a:ea typeface="Wingdings"/>
                <a:cs typeface="Wingdings"/>
              </a:rPr>
              <a:t></a:t>
            </a:r>
            <a:r>
              <a:rPr lang="en-US" dirty="0" smtClean="0"/>
              <a:t> I (MCN)</a:t>
            </a:r>
          </a:p>
          <a:p>
            <a:r>
              <a:rPr lang="en-US" dirty="0" smtClean="0"/>
              <a:t>I </a:t>
            </a:r>
            <a:r>
              <a:rPr lang="en-US" dirty="0" err="1" smtClean="0">
                <a:latin typeface="Wingdings"/>
                <a:ea typeface="Wingdings"/>
                <a:cs typeface="Wingdings"/>
              </a:rPr>
              <a:t></a:t>
            </a:r>
            <a:r>
              <a:rPr lang="en-US" dirty="0" smtClean="0"/>
              <a:t> G (MCO)</a:t>
            </a:r>
          </a:p>
          <a:p>
            <a:r>
              <a:rPr lang="en-US" dirty="0" smtClean="0"/>
              <a:t>D </a:t>
            </a:r>
            <a:r>
              <a:rPr lang="en-US" dirty="0" err="1" smtClean="0">
                <a:latin typeface="Wingdings"/>
                <a:ea typeface="Wingdings"/>
                <a:cs typeface="Wingdings"/>
              </a:rPr>
              <a:t></a:t>
            </a:r>
            <a:r>
              <a:rPr lang="en-US" dirty="0" smtClean="0"/>
              <a:t> M (MCP)</a:t>
            </a:r>
          </a:p>
          <a:p>
            <a:r>
              <a:rPr lang="en-US" dirty="0" smtClean="0"/>
              <a:t>O </a:t>
            </a:r>
            <a:r>
              <a:rPr lang="en-US" dirty="0" err="1" smtClean="0">
                <a:latin typeface="Wingdings"/>
                <a:ea typeface="Wingdings"/>
                <a:cs typeface="Wingdings"/>
              </a:rPr>
              <a:t></a:t>
            </a:r>
            <a:r>
              <a:rPr lang="en-US" dirty="0" smtClean="0"/>
              <a:t> A (MCQ)</a:t>
            </a:r>
            <a:endParaRPr lang="en-US" dirty="0"/>
          </a:p>
        </p:txBody>
      </p:sp>
      <p:sp>
        <p:nvSpPr>
          <p:cNvPr id="4" name="Content Placeholder 3"/>
          <p:cNvSpPr>
            <a:spLocks noGrp="1"/>
          </p:cNvSpPr>
          <p:nvPr>
            <p:ph sz="half" idx="2"/>
          </p:nvPr>
        </p:nvSpPr>
        <p:spPr/>
        <p:txBody>
          <a:bodyPr/>
          <a:lstStyle/>
          <a:p>
            <a:r>
              <a:rPr lang="en-US" dirty="0" smtClean="0"/>
              <a:t>M </a:t>
            </a:r>
            <a:r>
              <a:rPr lang="en-US" dirty="0" err="1" smtClean="0">
                <a:latin typeface="Wingdings"/>
                <a:ea typeface="Wingdings"/>
                <a:cs typeface="Wingdings"/>
              </a:rPr>
              <a:t></a:t>
            </a:r>
            <a:r>
              <a:rPr lang="en-US" dirty="0" smtClean="0"/>
              <a:t> R (MCR)</a:t>
            </a:r>
          </a:p>
          <a:p>
            <a:r>
              <a:rPr lang="en-US" dirty="0" smtClean="0"/>
              <a:t>Z </a:t>
            </a:r>
            <a:r>
              <a:rPr lang="en-US" dirty="0" err="1" smtClean="0">
                <a:latin typeface="Wingdings"/>
                <a:ea typeface="Wingdings"/>
                <a:cs typeface="Wingdings"/>
              </a:rPr>
              <a:t></a:t>
            </a:r>
            <a:r>
              <a:rPr lang="en-US" dirty="0" smtClean="0"/>
              <a:t> E (MCS)</a:t>
            </a:r>
          </a:p>
          <a:p>
            <a:r>
              <a:rPr lang="en-US" dirty="0" smtClean="0"/>
              <a:t>W </a:t>
            </a:r>
            <a:r>
              <a:rPr lang="en-US" dirty="0" err="1" smtClean="0">
                <a:latin typeface="Wingdings"/>
                <a:ea typeface="Wingdings"/>
                <a:cs typeface="Wingdings"/>
              </a:rPr>
              <a:t></a:t>
            </a:r>
            <a:r>
              <a:rPr lang="en-US" dirty="0" smtClean="0"/>
              <a:t> V (MCT)</a:t>
            </a:r>
          </a:p>
          <a:p>
            <a:r>
              <a:rPr lang="en-US" dirty="0" smtClean="0"/>
              <a:t>Z </a:t>
            </a:r>
            <a:r>
              <a:rPr lang="en-US" dirty="0" err="1" smtClean="0">
                <a:latin typeface="Wingdings"/>
                <a:ea typeface="Wingdings"/>
                <a:cs typeface="Wingdings"/>
              </a:rPr>
              <a:t></a:t>
            </a:r>
            <a:r>
              <a:rPr lang="en-US" dirty="0" smtClean="0"/>
              <a:t> E (MCU)</a:t>
            </a:r>
          </a:p>
          <a:p>
            <a:r>
              <a:rPr lang="en-US" dirty="0" smtClean="0"/>
              <a:t>J </a:t>
            </a:r>
            <a:r>
              <a:rPr lang="en-US" dirty="0" err="1" smtClean="0">
                <a:latin typeface="Wingdings"/>
                <a:ea typeface="Wingdings"/>
                <a:cs typeface="Wingdings"/>
              </a:rPr>
              <a:t></a:t>
            </a:r>
            <a:r>
              <a:rPr lang="en-US" dirty="0" smtClean="0"/>
              <a:t> A (MC</a:t>
            </a:r>
            <a:r>
              <a:rPr lang="en-US" dirty="0" smtClean="0">
                <a:latin typeface="Wingdings"/>
                <a:ea typeface="Wingdings"/>
                <a:cs typeface="Wingdings"/>
              </a:rPr>
              <a:t></a:t>
            </a:r>
            <a:r>
              <a:rPr lang="en-US" dirty="0" smtClean="0"/>
              <a:t>V)</a:t>
            </a:r>
          </a:p>
          <a:p>
            <a:r>
              <a:rPr lang="en-US" dirty="0" smtClean="0"/>
              <a:t>F </a:t>
            </a:r>
            <a:r>
              <a:rPr lang="en-US" dirty="0" err="1" smtClean="0">
                <a:latin typeface="Wingdings"/>
                <a:ea typeface="Wingdings"/>
                <a:cs typeface="Wingdings"/>
              </a:rPr>
              <a:t></a:t>
            </a:r>
            <a:r>
              <a:rPr lang="en-US" dirty="0" smtClean="0"/>
              <a:t> L (MDW)</a:t>
            </a:r>
          </a:p>
          <a:p>
            <a:r>
              <a:rPr lang="en-US" dirty="0" smtClean="0"/>
              <a:t>J </a:t>
            </a:r>
            <a:r>
              <a:rPr lang="en-US" dirty="0" err="1" smtClean="0">
                <a:latin typeface="Wingdings"/>
                <a:ea typeface="Wingdings"/>
                <a:cs typeface="Wingdings"/>
              </a:rPr>
              <a:t></a:t>
            </a:r>
            <a:r>
              <a:rPr lang="en-US" dirty="0" smtClean="0"/>
              <a:t> E (MDX)</a:t>
            </a:r>
          </a:p>
          <a:p>
            <a:r>
              <a:rPr lang="en-US" dirty="0" smtClean="0"/>
              <a:t>R </a:t>
            </a:r>
            <a:r>
              <a:rPr lang="en-US" dirty="0" err="1" smtClean="0">
                <a:latin typeface="Wingdings"/>
                <a:ea typeface="Wingdings"/>
                <a:cs typeface="Wingdings"/>
              </a:rPr>
              <a:t></a:t>
            </a:r>
            <a:r>
              <a:rPr lang="en-US" dirty="0" smtClean="0"/>
              <a:t> D (MDY)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Turn...</a:t>
            </a:r>
            <a:endParaRPr lang="en-US" dirty="0"/>
          </a:p>
        </p:txBody>
      </p:sp>
      <p:sp>
        <p:nvSpPr>
          <p:cNvPr id="6" name="Content Placeholder 5"/>
          <p:cNvSpPr>
            <a:spLocks noGrp="1"/>
          </p:cNvSpPr>
          <p:nvPr>
            <p:ph idx="1"/>
          </p:nvPr>
        </p:nvSpPr>
        <p:spPr/>
        <p:txBody>
          <a:bodyPr/>
          <a:lstStyle/>
          <a:p>
            <a:r>
              <a:rPr lang="en-US" dirty="0" smtClean="0"/>
              <a:t>Initial settings:  III-II-I, MDJ</a:t>
            </a:r>
          </a:p>
          <a:p>
            <a:r>
              <a:rPr lang="en-US" dirty="0" smtClean="0"/>
              <a:t>Message:  KFI NIL DRTBP</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 Day </a:t>
            </a:r>
            <a:endParaRPr lang="en-US" dirty="0"/>
          </a:p>
        </p:txBody>
      </p:sp>
      <p:sp>
        <p:nvSpPr>
          <p:cNvPr id="3" name="Content Placeholder 2"/>
          <p:cNvSpPr>
            <a:spLocks noGrp="1"/>
          </p:cNvSpPr>
          <p:nvPr>
            <p:ph idx="1"/>
          </p:nvPr>
        </p:nvSpPr>
        <p:spPr/>
        <p:txBody>
          <a:bodyPr/>
          <a:lstStyle/>
          <a:p>
            <a:pPr>
              <a:spcBef>
                <a:spcPts val="0"/>
              </a:spcBef>
              <a:spcAft>
                <a:spcPts val="600"/>
              </a:spcAft>
            </a:pPr>
            <a:r>
              <a:rPr lang="en-US" dirty="0" smtClean="0"/>
              <a:t>Computer History in 90 Seconds</a:t>
            </a:r>
          </a:p>
          <a:p>
            <a:pPr lvl="1">
              <a:spcBef>
                <a:spcPts val="0"/>
              </a:spcBef>
              <a:spcAft>
                <a:spcPts val="600"/>
              </a:spcAft>
            </a:pPr>
            <a:r>
              <a:rPr lang="en-US" dirty="0" smtClean="0"/>
              <a:t>https://</a:t>
            </a:r>
            <a:r>
              <a:rPr lang="en-US" dirty="0" err="1" smtClean="0"/>
              <a:t>www.youtube.com/watch?v</a:t>
            </a:r>
            <a:r>
              <a:rPr lang="en-US" dirty="0" smtClean="0"/>
              <a:t>=</a:t>
            </a:r>
            <a:r>
              <a:rPr lang="en-US" dirty="0" err="1" smtClean="0"/>
              <a:t>wfU___GMMJw</a:t>
            </a:r>
            <a:endParaRPr lang="en-US" dirty="0" smtClean="0"/>
          </a:p>
          <a:p>
            <a:pPr>
              <a:spcBef>
                <a:spcPts val="0"/>
              </a:spcBef>
              <a:spcAft>
                <a:spcPts val="600"/>
              </a:spcAft>
            </a:pPr>
            <a:r>
              <a:rPr lang="en-US" dirty="0" smtClean="0"/>
              <a:t>Pre-Computing and Today:  Abacus Action</a:t>
            </a:r>
          </a:p>
          <a:p>
            <a:pPr lvl="1">
              <a:spcBef>
                <a:spcPts val="0"/>
              </a:spcBef>
              <a:spcAft>
                <a:spcPts val="600"/>
              </a:spcAft>
            </a:pPr>
            <a:r>
              <a:rPr lang="en-US" dirty="0" smtClean="0"/>
              <a:t>https://</a:t>
            </a:r>
            <a:r>
              <a:rPr lang="en-US" dirty="0" err="1" smtClean="0"/>
              <a:t>www.youtube.com/watch?v</a:t>
            </a:r>
            <a:r>
              <a:rPr lang="en-US" dirty="0" smtClean="0"/>
              <a:t>=</a:t>
            </a:r>
            <a:r>
              <a:rPr lang="en-US" dirty="0" err="1" smtClean="0"/>
              <a:t>wIiDomlEjJw</a:t>
            </a:r>
            <a:endParaRPr lang="en-US" dirty="0" smtClean="0"/>
          </a:p>
          <a:p>
            <a:pPr>
              <a:spcBef>
                <a:spcPts val="0"/>
              </a:spcBef>
              <a:spcAft>
                <a:spcPts val="600"/>
              </a:spcAft>
            </a:pPr>
            <a:r>
              <a:rPr lang="en-US" dirty="0" smtClean="0"/>
              <a:t>World War I:  Breaking the Code clip</a:t>
            </a:r>
          </a:p>
          <a:p>
            <a:pPr lvl="1">
              <a:spcBef>
                <a:spcPts val="0"/>
              </a:spcBef>
              <a:spcAft>
                <a:spcPts val="600"/>
              </a:spcAft>
            </a:pPr>
            <a:r>
              <a:rPr lang="en-US" dirty="0" smtClean="0"/>
              <a:t>http://</a:t>
            </a:r>
            <a:r>
              <a:rPr lang="en-US" dirty="0" err="1" smtClean="0"/>
              <a:t>www.youtube.com/watch?v</a:t>
            </a:r>
            <a:r>
              <a:rPr lang="en-US" dirty="0" smtClean="0"/>
              <a:t>=gV67Sj2jkVg</a:t>
            </a:r>
          </a:p>
          <a:p>
            <a:pPr>
              <a:spcBef>
                <a:spcPts val="0"/>
              </a:spcBef>
              <a:spcAft>
                <a:spcPts val="600"/>
              </a:spcAft>
            </a:pPr>
            <a:r>
              <a:rPr lang="en-US" dirty="0" smtClean="0"/>
              <a:t>World War II:  ENIAC / “Top Secret </a:t>
            </a:r>
            <a:r>
              <a:rPr lang="en-US" dirty="0" err="1" smtClean="0"/>
              <a:t>Rosies</a:t>
            </a:r>
            <a:r>
              <a:rPr lang="en-US" dirty="0" smtClean="0"/>
              <a:t>”</a:t>
            </a:r>
          </a:p>
          <a:p>
            <a:pPr lvl="1">
              <a:spcBef>
                <a:spcPts val="0"/>
              </a:spcBef>
              <a:spcAft>
                <a:spcPts val="600"/>
              </a:spcAft>
            </a:pPr>
            <a:r>
              <a:rPr lang="en-US" dirty="0" smtClean="0"/>
              <a:t>http://vimeo.com/24993772</a:t>
            </a:r>
          </a:p>
          <a:p>
            <a:pPr>
              <a:spcBef>
                <a:spcPts val="0"/>
              </a:spcBef>
              <a:spcAft>
                <a:spcPts val="600"/>
              </a:spcAft>
            </a:pPr>
            <a:r>
              <a:rPr lang="en-US" dirty="0" smtClean="0"/>
              <a:t>Making History Today:  Self-Driving Car</a:t>
            </a:r>
          </a:p>
          <a:p>
            <a:pPr lvl="1">
              <a:spcBef>
                <a:spcPts val="0"/>
              </a:spcBef>
              <a:spcAft>
                <a:spcPts val="600"/>
              </a:spcAft>
            </a:pPr>
            <a:r>
              <a:rPr lang="en-US" dirty="0" smtClean="0"/>
              <a:t>http://www.slate.com/blogs/future_tense/2012/03/29/google_s_self_driving_car_takes_a_blind_man_to_taco_bell_video_.html</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533400" y="2286000"/>
            <a:ext cx="7950200" cy="4572000"/>
          </a:xfrm>
        </p:spPr>
        <p:txBody>
          <a:bodyPr/>
          <a:lstStyle/>
          <a:p>
            <a:r>
              <a:rPr lang="en-US" dirty="0" smtClean="0"/>
              <a:t>Is the advent of the </a:t>
            </a:r>
            <a:r>
              <a:rPr lang="en-US" dirty="0" err="1" smtClean="0"/>
              <a:t>smartphone</a:t>
            </a:r>
            <a:r>
              <a:rPr lang="en-US" dirty="0" smtClean="0"/>
              <a:t> in the ’10s the same kind of revolution as the PC in the ’80s?  What are the similarities and differences?</a:t>
            </a:r>
          </a:p>
          <a:p>
            <a:r>
              <a:rPr lang="en-US" dirty="0" smtClean="0"/>
              <a:t>Quiz:  In 85 years, how many Women of the Year do you suppose there have been?</a:t>
            </a:r>
          </a:p>
          <a:p>
            <a:pPr lvl="1"/>
            <a:r>
              <a:rPr lang="en-US" dirty="0" smtClean="0"/>
              <a:t>(Don’t even get me </a:t>
            </a:r>
            <a:r>
              <a:rPr lang="en-US" b="1" i="1" dirty="0" smtClean="0"/>
              <a:t>started</a:t>
            </a:r>
            <a:r>
              <a:rPr lang="en-US" dirty="0" smtClean="0"/>
              <a:t> about how nobody would ever buy a computer for Susie!!!!!!!!  This article was written when I was in </a:t>
            </a:r>
            <a:r>
              <a:rPr lang="en-US" b="1" i="1" dirty="0" smtClean="0"/>
              <a:t>college</a:t>
            </a:r>
            <a:r>
              <a:rPr lang="en-US" dirty="0" smtClean="0"/>
              <a:t>, for </a:t>
            </a:r>
            <a:r>
              <a:rPr lang="en-US" dirty="0" err="1" smtClean="0"/>
              <a:t>criminy’s</a:t>
            </a:r>
            <a:r>
              <a:rPr lang="en-US" dirty="0" smtClean="0"/>
              <a:t> sake!  It wasn’t exactly the dark ages, though you would think so from that stupid comment...)</a:t>
            </a:r>
          </a:p>
          <a:p>
            <a:r>
              <a:rPr lang="en-US" dirty="0" smtClean="0"/>
              <a:t>“The most visible aspect of the computer revolution, the video game, is its least significant.”  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cont.</a:t>
            </a:r>
            <a:endParaRPr lang="en-US" dirty="0"/>
          </a:p>
        </p:txBody>
      </p:sp>
      <p:sp>
        <p:nvSpPr>
          <p:cNvPr id="3" name="Content Placeholder 2"/>
          <p:cNvSpPr>
            <a:spLocks noGrp="1"/>
          </p:cNvSpPr>
          <p:nvPr>
            <p:ph idx="1"/>
          </p:nvPr>
        </p:nvSpPr>
        <p:spPr/>
        <p:txBody>
          <a:bodyPr/>
          <a:lstStyle/>
          <a:p>
            <a:r>
              <a:rPr lang="en-US" dirty="0" smtClean="0"/>
              <a:t>In 1982, there were 1450 databases in the US.  How many do you think there are now?</a:t>
            </a:r>
          </a:p>
          <a:p>
            <a:r>
              <a:rPr lang="en-US" dirty="0" smtClean="0"/>
              <a:t>“’You cannot rely on being able to find what you want [on the Internet],” says Atari’s Kay.  ‘It’s really more useful to go to a library.’”</a:t>
            </a:r>
          </a:p>
          <a:p>
            <a:pPr lvl="1"/>
            <a:r>
              <a:rPr lang="en-US" dirty="0" smtClean="0"/>
              <a:t>Enter Google, stage left..</a:t>
            </a:r>
          </a:p>
          <a:p>
            <a:r>
              <a:rPr lang="en-US" dirty="0" smtClean="0"/>
              <a:t>How many typos did you find in the Time article?</a:t>
            </a:r>
          </a:p>
          <a:p>
            <a:r>
              <a:rPr lang="en-US" dirty="0" smtClean="0"/>
              <a:t>Will </a:t>
            </a:r>
            <a:r>
              <a:rPr lang="en-US" dirty="0" err="1" smtClean="0"/>
              <a:t>MOOCs</a:t>
            </a:r>
            <a:r>
              <a:rPr lang="en-US" dirty="0" smtClean="0"/>
              <a:t> make the traditional classroom obsolete in the not-too-distant future?</a:t>
            </a:r>
          </a:p>
          <a:p>
            <a:r>
              <a:rPr lang="en-US" dirty="0" smtClean="0"/>
              <a:t>What’s </a:t>
            </a:r>
            <a:r>
              <a:rPr lang="en-US" b="1" i="1" dirty="0" smtClean="0"/>
              <a:t>your </a:t>
            </a:r>
            <a:r>
              <a:rPr lang="en-US" dirty="0" smtClean="0"/>
              <a:t>prediction for the next big technology revolution?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009899" y="3575712"/>
            <a:ext cx="5484813" cy="1340467"/>
          </a:xfrm>
        </p:spPr>
        <p:txBody>
          <a:bodyPr/>
          <a:lstStyle/>
          <a:p>
            <a:r>
              <a:rPr lang="en-US" dirty="0" smtClean="0"/>
              <a:t>And now, for something completely different...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Enigma Machine</a:t>
            </a:r>
            <a:endParaRPr lang="en-US" dirty="0"/>
          </a:p>
        </p:txBody>
      </p:sp>
      <p:sp>
        <p:nvSpPr>
          <p:cNvPr id="3" name="Content Placeholder 2"/>
          <p:cNvSpPr>
            <a:spLocks noGrp="1"/>
          </p:cNvSpPr>
          <p:nvPr>
            <p:ph idx="1"/>
          </p:nvPr>
        </p:nvSpPr>
        <p:spPr/>
        <p:txBody>
          <a:bodyPr/>
          <a:lstStyle/>
          <a:p>
            <a:r>
              <a:rPr lang="en-US" dirty="0" smtClean="0"/>
              <a:t>German rotor-based encoding/decoding machine</a:t>
            </a:r>
          </a:p>
          <a:p>
            <a:r>
              <a:rPr lang="en-US" dirty="0" smtClean="0"/>
              <a:t>Alan Turing and others developed techniques to break the Enigma code</a:t>
            </a:r>
          </a:p>
          <a:p>
            <a:r>
              <a:rPr lang="en-US" dirty="0" smtClean="0"/>
              <a:t>You get to be a </a:t>
            </a:r>
            <a:r>
              <a:rPr lang="en-US" dirty="0" err="1" smtClean="0"/>
              <a:t>codebreaker</a:t>
            </a:r>
            <a:r>
              <a:rPr lang="en-US" dirty="0" smtClean="0"/>
              <a:t> today...</a:t>
            </a:r>
          </a:p>
          <a:p>
            <a:pPr lvl="1"/>
            <a:r>
              <a:rPr lang="en-US" dirty="0" smtClean="0"/>
              <a:t>http://mckoss.com/Crypto/Paper%20Enigma.pdf</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nigma-example.jpg"/>
          <p:cNvPicPr>
            <a:picLocks noChangeAspect="1"/>
          </p:cNvPicPr>
          <p:nvPr/>
        </p:nvPicPr>
        <p:blipFill>
          <a:blip r:embed="rId2"/>
          <a:stretch>
            <a:fillRect/>
          </a:stretch>
        </p:blipFill>
        <p:spPr>
          <a:xfrm>
            <a:off x="3417295" y="0"/>
            <a:ext cx="5143500" cy="6858000"/>
          </a:xfrm>
          <a:prstGeom prst="rect">
            <a:avLst/>
          </a:prstGeom>
        </p:spPr>
      </p:pic>
      <p:sp>
        <p:nvSpPr>
          <p:cNvPr id="5" name="TextBox 4"/>
          <p:cNvSpPr txBox="1"/>
          <p:nvPr/>
        </p:nvSpPr>
        <p:spPr>
          <a:xfrm>
            <a:off x="278732" y="622300"/>
            <a:ext cx="3172663" cy="6136665"/>
          </a:xfrm>
          <a:prstGeom prst="rect">
            <a:avLst/>
          </a:prstGeom>
          <a:noFill/>
        </p:spPr>
        <p:txBody>
          <a:bodyPr wrap="square" rtlCol="0">
            <a:spAutoFit/>
          </a:bodyPr>
          <a:lstStyle/>
          <a:p>
            <a:pPr marL="342900" indent="-342900">
              <a:buFont typeface="+mj-lt"/>
              <a:buAutoNum type="arabicPeriod"/>
            </a:pPr>
            <a:r>
              <a:rPr lang="en-US" sz="1600" dirty="0" smtClean="0"/>
              <a:t>Order the rotors as specified</a:t>
            </a:r>
            <a:br>
              <a:rPr lang="en-US" sz="1600" dirty="0" smtClean="0"/>
            </a:br>
            <a:r>
              <a:rPr lang="en-US" sz="1600" dirty="0" smtClean="0"/>
              <a:t>from left to right.</a:t>
            </a:r>
            <a:br>
              <a:rPr lang="en-US" sz="1600" dirty="0" smtClean="0"/>
            </a:br>
            <a:endParaRPr lang="en-US" sz="1600" dirty="0" smtClean="0"/>
          </a:p>
          <a:p>
            <a:pPr marL="342900" indent="-342900">
              <a:buFont typeface="+mj-lt"/>
              <a:buAutoNum type="arabicPeriod"/>
            </a:pPr>
            <a:r>
              <a:rPr lang="en-US" sz="1600" dirty="0" smtClean="0"/>
              <a:t>Position the rotors vertically </a:t>
            </a:r>
            <a:br>
              <a:rPr lang="en-US" sz="1600" dirty="0" smtClean="0"/>
            </a:br>
            <a:r>
              <a:rPr lang="en-US" sz="1600" dirty="0" smtClean="0"/>
              <a:t>so that the three letters in the</a:t>
            </a:r>
            <a:br>
              <a:rPr lang="en-US" sz="1600" dirty="0" smtClean="0"/>
            </a:br>
            <a:r>
              <a:rPr lang="en-US" sz="1600" dirty="0" smtClean="0"/>
              <a:t>initial code position align </a:t>
            </a:r>
            <a:br>
              <a:rPr lang="en-US" sz="1600" dirty="0" smtClean="0"/>
            </a:br>
            <a:r>
              <a:rPr lang="en-US" sz="1600" dirty="0" smtClean="0"/>
              <a:t>with the As in the left and</a:t>
            </a:r>
            <a:br>
              <a:rPr lang="en-US" sz="1600" dirty="0" smtClean="0"/>
            </a:br>
            <a:r>
              <a:rPr lang="en-US" sz="1600" dirty="0" smtClean="0"/>
              <a:t>right </a:t>
            </a:r>
            <a:r>
              <a:rPr lang="en-US" sz="1600" dirty="0" smtClean="0"/>
              <a:t>columns (“</a:t>
            </a:r>
            <a:r>
              <a:rPr lang="en-US" sz="1600" dirty="0" smtClean="0"/>
              <a:t>Row A”)</a:t>
            </a:r>
            <a:r>
              <a:rPr lang="en-US" sz="1600" dirty="0" smtClean="0"/>
              <a:t>.</a:t>
            </a:r>
            <a:endParaRPr lang="en-US" sz="1600" dirty="0" smtClean="0"/>
          </a:p>
          <a:p>
            <a:pPr marL="342900" indent="-342900">
              <a:buFont typeface="+mj-lt"/>
              <a:buAutoNum type="arabicPeriod"/>
            </a:pPr>
            <a:endParaRPr lang="en-US" sz="1600" dirty="0" smtClean="0"/>
          </a:p>
          <a:p>
            <a:pPr marL="342900" indent="-342900">
              <a:buFont typeface="+mj-lt"/>
              <a:buAutoNum type="arabicPeriod"/>
            </a:pPr>
            <a:r>
              <a:rPr lang="en-US" sz="1600" dirty="0" smtClean="0"/>
              <a:t>Repeat:</a:t>
            </a:r>
          </a:p>
          <a:p>
            <a:pPr marL="800100" lvl="1" indent="-342900">
              <a:buFont typeface="+mj-lt"/>
              <a:buAutoNum type="alphaLcParenR"/>
            </a:pPr>
            <a:r>
              <a:rPr lang="en-US" sz="1600" dirty="0" smtClean="0"/>
              <a:t>Slide up each </a:t>
            </a:r>
            <a:r>
              <a:rPr lang="en-US" sz="1600" dirty="0" smtClean="0"/>
              <a:t>rotor that </a:t>
            </a:r>
            <a:r>
              <a:rPr lang="en-US" sz="1600" dirty="0" smtClean="0"/>
              <a:t/>
            </a:r>
            <a:br>
              <a:rPr lang="en-US" sz="1600" dirty="0" smtClean="0"/>
            </a:br>
            <a:r>
              <a:rPr lang="en-US" sz="1600" dirty="0" smtClean="0"/>
              <a:t>has an arrow in Row A</a:t>
            </a:r>
            <a:br>
              <a:rPr lang="en-US" sz="1600" dirty="0" smtClean="0"/>
            </a:br>
            <a:r>
              <a:rPr lang="en-US" sz="1600" dirty="0" smtClean="0"/>
              <a:t>on</a:t>
            </a:r>
            <a:r>
              <a:rPr lang="en-US" sz="1600" dirty="0" smtClean="0"/>
              <a:t> </a:t>
            </a:r>
            <a:r>
              <a:rPr lang="en-US" sz="1600" i="1" dirty="0" smtClean="0"/>
              <a:t>either</a:t>
            </a:r>
            <a:r>
              <a:rPr lang="en-US" sz="1600" dirty="0" smtClean="0"/>
              <a:t> side.  </a:t>
            </a:r>
            <a:r>
              <a:rPr lang="en-US" sz="1600" dirty="0" smtClean="0"/>
              <a:t>(The</a:t>
            </a:r>
            <a:br>
              <a:rPr lang="en-US" sz="1600" dirty="0" smtClean="0"/>
            </a:br>
            <a:r>
              <a:rPr lang="en-US" sz="1600" dirty="0" smtClean="0"/>
              <a:t>right rotor always slides</a:t>
            </a:r>
            <a:br>
              <a:rPr lang="en-US" sz="1600" dirty="0" smtClean="0"/>
            </a:br>
            <a:r>
              <a:rPr lang="en-US" sz="1600" dirty="0" smtClean="0"/>
              <a:t>up, since there is an </a:t>
            </a:r>
            <a:br>
              <a:rPr lang="en-US" sz="1600" dirty="0" smtClean="0"/>
            </a:br>
            <a:r>
              <a:rPr lang="en-US" sz="1600" dirty="0" smtClean="0"/>
              <a:t>arrow to its right.</a:t>
            </a:r>
            <a:r>
              <a:rPr lang="en-US" sz="1600" dirty="0" smtClean="0"/>
              <a:t>)</a:t>
            </a:r>
          </a:p>
          <a:p>
            <a:pPr marL="800100" lvl="1" indent="-342900">
              <a:buFont typeface="+mj-lt"/>
              <a:buAutoNum type="alphaLcParenR"/>
            </a:pPr>
            <a:r>
              <a:rPr lang="en-US" sz="1600" dirty="0" smtClean="0"/>
              <a:t>Find the next letter to be</a:t>
            </a:r>
            <a:br>
              <a:rPr lang="en-US" sz="1600" dirty="0" smtClean="0"/>
            </a:br>
            <a:r>
              <a:rPr lang="en-US" sz="1600" dirty="0" smtClean="0"/>
              <a:t>encoded/decoded in </a:t>
            </a:r>
            <a:br>
              <a:rPr lang="en-US" sz="1600" dirty="0" smtClean="0"/>
            </a:br>
            <a:r>
              <a:rPr lang="en-US" sz="1600" dirty="0" smtClean="0"/>
              <a:t>the right row.</a:t>
            </a:r>
          </a:p>
          <a:p>
            <a:pPr marL="800100" lvl="1" indent="-342900">
              <a:buFont typeface="+mj-lt"/>
              <a:buAutoNum type="alphaLcParenR"/>
            </a:pPr>
            <a:r>
              <a:rPr lang="en-US" sz="1600" dirty="0" smtClean="0"/>
              <a:t>Map through the rotors</a:t>
            </a:r>
            <a:br>
              <a:rPr lang="en-US" sz="1600" dirty="0" smtClean="0"/>
            </a:br>
            <a:r>
              <a:rPr lang="en-US" sz="1600" dirty="0" smtClean="0"/>
              <a:t>leftwards to the Reflector</a:t>
            </a:r>
            <a:br>
              <a:rPr lang="en-US" sz="1600" dirty="0" smtClean="0"/>
            </a:br>
            <a:r>
              <a:rPr lang="en-US" sz="1600" dirty="0" smtClean="0"/>
              <a:t>column then right again</a:t>
            </a:r>
            <a:br>
              <a:rPr lang="en-US" sz="1600" dirty="0" smtClean="0"/>
            </a:br>
            <a:r>
              <a:rPr lang="en-US" sz="1600" dirty="0" smtClean="0"/>
              <a:t>to the Input/Output</a:t>
            </a:r>
            <a:br>
              <a:rPr lang="en-US" sz="1600" dirty="0" smtClean="0"/>
            </a:br>
            <a:r>
              <a:rPr lang="en-US" sz="1600" dirty="0" smtClean="0"/>
              <a:t>column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nigma-example.jpg"/>
          <p:cNvPicPr>
            <a:picLocks noChangeAspect="1"/>
          </p:cNvPicPr>
          <p:nvPr/>
        </p:nvPicPr>
        <p:blipFill>
          <a:blip r:embed="rId2"/>
          <a:stretch>
            <a:fillRect/>
          </a:stretch>
        </p:blipFill>
        <p:spPr>
          <a:xfrm>
            <a:off x="3417295" y="0"/>
            <a:ext cx="5143500" cy="6858000"/>
          </a:xfrm>
          <a:prstGeom prst="rect">
            <a:avLst/>
          </a:prstGeom>
        </p:spPr>
      </p:pic>
      <p:sp>
        <p:nvSpPr>
          <p:cNvPr id="5" name="TextBox 4"/>
          <p:cNvSpPr txBox="1"/>
          <p:nvPr/>
        </p:nvSpPr>
        <p:spPr>
          <a:xfrm>
            <a:off x="494632" y="1176421"/>
            <a:ext cx="2983847" cy="923330"/>
          </a:xfrm>
          <a:prstGeom prst="rect">
            <a:avLst/>
          </a:prstGeom>
          <a:noFill/>
        </p:spPr>
        <p:txBody>
          <a:bodyPr wrap="none" rtlCol="0">
            <a:spAutoFit/>
          </a:bodyPr>
          <a:lstStyle/>
          <a:p>
            <a:r>
              <a:rPr lang="en-US" dirty="0" smtClean="0"/>
              <a:t>Initial setting:  I-II-III, MCK</a:t>
            </a:r>
          </a:p>
          <a:p>
            <a:r>
              <a:rPr lang="en-US" dirty="0" smtClean="0"/>
              <a:t>Message to decode:</a:t>
            </a:r>
          </a:p>
          <a:p>
            <a:r>
              <a:rPr lang="en-US" dirty="0" smtClean="0"/>
              <a:t>QMJIDO MZWZJFJR</a:t>
            </a:r>
            <a:endParaRPr lang="en-US" dirty="0"/>
          </a:p>
        </p:txBody>
      </p:sp>
      <p:sp>
        <p:nvSpPr>
          <p:cNvPr id="6" name="Rectangle 5"/>
          <p:cNvSpPr/>
          <p:nvPr/>
        </p:nvSpPr>
        <p:spPr>
          <a:xfrm>
            <a:off x="4879474" y="1965159"/>
            <a:ext cx="2098842" cy="206542"/>
          </a:xfrm>
          <a:prstGeom prst="rect">
            <a:avLst/>
          </a:prstGeom>
          <a:gradFill flip="none" rotWithShape="1">
            <a:gsLst>
              <a:gs pos="0">
                <a:schemeClr val="accent1">
                  <a:shade val="51000"/>
                  <a:satMod val="115000"/>
                  <a:alpha val="27000"/>
                </a:schemeClr>
              </a:gs>
              <a:gs pos="100000">
                <a:schemeClr val="accent1">
                  <a:shade val="94000"/>
                  <a:satMod val="135000"/>
                  <a:alpha val="27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94632" y="1176421"/>
            <a:ext cx="2983847" cy="1477328"/>
          </a:xfrm>
          <a:prstGeom prst="rect">
            <a:avLst/>
          </a:prstGeom>
          <a:noFill/>
        </p:spPr>
        <p:txBody>
          <a:bodyPr wrap="none" rtlCol="0">
            <a:spAutoFit/>
          </a:bodyPr>
          <a:lstStyle/>
          <a:p>
            <a:r>
              <a:rPr lang="en-US" dirty="0" smtClean="0"/>
              <a:t>Initial setting:  I-II-III, MCK</a:t>
            </a:r>
            <a:br>
              <a:rPr lang="en-US" dirty="0" smtClean="0"/>
            </a:br>
            <a:r>
              <a:rPr lang="en-US" dirty="0" smtClean="0"/>
              <a:t>Message to decode:</a:t>
            </a:r>
          </a:p>
          <a:p>
            <a:r>
              <a:rPr lang="en-US" dirty="0" smtClean="0"/>
              <a:t>QMJIDO MZWZJFJR</a:t>
            </a:r>
          </a:p>
          <a:p>
            <a:endParaRPr lang="en-US" dirty="0" smtClean="0"/>
          </a:p>
          <a:p>
            <a:r>
              <a:rPr lang="en-US" dirty="0" smtClean="0"/>
              <a:t>Slide right rotor up (MCL)</a:t>
            </a:r>
            <a:endParaRPr lang="en-US" dirty="0"/>
          </a:p>
        </p:txBody>
      </p:sp>
      <p:pic>
        <p:nvPicPr>
          <p:cNvPr id="5" name="Picture 4" descr="enigma-example-step1.jpg"/>
          <p:cNvPicPr>
            <a:picLocks noChangeAspect="1"/>
          </p:cNvPicPr>
          <p:nvPr/>
        </p:nvPicPr>
        <p:blipFill>
          <a:blip r:embed="rId2"/>
          <a:stretch>
            <a:fillRect/>
          </a:stretch>
        </p:blipFill>
        <p:spPr>
          <a:xfrm>
            <a:off x="3625850" y="101600"/>
            <a:ext cx="5143500" cy="6858000"/>
          </a:xfrm>
          <a:prstGeom prst="rect">
            <a:avLst/>
          </a:prstGeom>
        </p:spPr>
      </p:pic>
      <p:sp>
        <p:nvSpPr>
          <p:cNvPr id="4" name="Rectangle 3"/>
          <p:cNvSpPr/>
          <p:nvPr/>
        </p:nvSpPr>
        <p:spPr>
          <a:xfrm>
            <a:off x="5222374" y="2460459"/>
            <a:ext cx="2098842" cy="206542"/>
          </a:xfrm>
          <a:prstGeom prst="rect">
            <a:avLst/>
          </a:prstGeom>
          <a:gradFill flip="none" rotWithShape="1">
            <a:gsLst>
              <a:gs pos="0">
                <a:schemeClr val="accent1">
                  <a:shade val="51000"/>
                  <a:satMod val="115000"/>
                  <a:alpha val="27000"/>
                </a:schemeClr>
              </a:gs>
              <a:gs pos="100000">
                <a:schemeClr val="accent1">
                  <a:shade val="94000"/>
                  <a:satMod val="135000"/>
                  <a:alpha val="27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template">
  <a:themeElements>
    <a:clrScheme name="Custom 2">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0000FF"/>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slide-template.pot</Template>
  <TotalTime>1487</TotalTime>
  <Words>890</Words>
  <Application>Microsoft Macintosh PowerPoint</Application>
  <PresentationFormat>On-screen Show (4:3)</PresentationFormat>
  <Paragraphs>82</Paragraphs>
  <Slides>12</Slides>
  <Notes>1</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slide-template</vt:lpstr>
      <vt:lpstr>History of Computing</vt:lpstr>
      <vt:lpstr>Movie Day </vt:lpstr>
      <vt:lpstr>Discussion Questions</vt:lpstr>
      <vt:lpstr>Discussion Questions cont.</vt:lpstr>
      <vt:lpstr>And now, for something completely different...</vt:lpstr>
      <vt:lpstr>Paper Enigma Machine</vt:lpstr>
      <vt:lpstr>Slide 7</vt:lpstr>
      <vt:lpstr>Slide 8</vt:lpstr>
      <vt:lpstr>Slide 9</vt:lpstr>
      <vt:lpstr>Slide 10</vt:lpstr>
      <vt:lpstr>Decoding the Example</vt:lpstr>
      <vt:lpstr>Your Turn...</vt:lpstr>
    </vt:vector>
  </TitlesOfParts>
  <Company>UMBC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for Ethical Analyais</dc:title>
  <dc:creator>Marie desJardins</dc:creator>
  <cp:lastModifiedBy>Marie desJardins</cp:lastModifiedBy>
  <cp:revision>52</cp:revision>
  <dcterms:created xsi:type="dcterms:W3CDTF">2013-02-14T12:01:08Z</dcterms:created>
  <dcterms:modified xsi:type="dcterms:W3CDTF">2013-02-14T16:59:27Z</dcterms:modified>
</cp:coreProperties>
</file>