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422" r:id="rId2"/>
    <p:sldId id="363" r:id="rId3"/>
    <p:sldId id="473" r:id="rId4"/>
    <p:sldId id="423" r:id="rId5"/>
    <p:sldId id="432" r:id="rId6"/>
    <p:sldId id="424" r:id="rId7"/>
    <p:sldId id="425" r:id="rId8"/>
    <p:sldId id="476" r:id="rId9"/>
    <p:sldId id="472" r:id="rId10"/>
    <p:sldId id="474" r:id="rId11"/>
    <p:sldId id="426" r:id="rId12"/>
    <p:sldId id="427" r:id="rId13"/>
    <p:sldId id="489" r:id="rId14"/>
    <p:sldId id="471" r:id="rId15"/>
    <p:sldId id="485" r:id="rId16"/>
    <p:sldId id="433" r:id="rId17"/>
    <p:sldId id="469" r:id="rId18"/>
    <p:sldId id="461" r:id="rId19"/>
    <p:sldId id="457" r:id="rId20"/>
    <p:sldId id="462" r:id="rId21"/>
    <p:sldId id="435" r:id="rId22"/>
    <p:sldId id="429" r:id="rId23"/>
    <p:sldId id="430" r:id="rId24"/>
    <p:sldId id="488" r:id="rId25"/>
  </p:sldIdLst>
  <p:sldSz cx="9144000" cy="6858000" type="screen4x3"/>
  <p:notesSz cx="9282113" cy="699135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13"/>
    <p:restoredTop sz="91509"/>
  </p:normalViewPr>
  <p:slideViewPr>
    <p:cSldViewPr showGuides="1">
      <p:cViewPr varScale="1">
        <p:scale>
          <a:sx n="142" d="100"/>
          <a:sy n="142" d="100"/>
        </p:scale>
        <p:origin x="768" y="168"/>
      </p:cViewPr>
      <p:guideLst>
        <p:guide orient="horz" pos="2160"/>
        <p:guide pos="2832"/>
      </p:guideLst>
    </p:cSldViewPr>
  </p:slideViewPr>
  <p:outlineViewPr>
    <p:cViewPr>
      <p:scale>
        <a:sx n="33" d="100"/>
        <a:sy n="33" d="100"/>
      </p:scale>
      <p:origin x="0" y="-2816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324ACE-4F32-114B-903E-F881504DEF3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2648374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a:ea typeface="+mn-ea"/>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2843213" y="515938"/>
            <a:ext cx="3519487" cy="26400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14438" y="3328988"/>
            <a:ext cx="6878637" cy="315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defRPr>
            </a:lvl1pPr>
          </a:lstStyle>
          <a:p>
            <a:pPr>
              <a:defRPr/>
            </a:pPr>
            <a:fld id="{EC2C65AA-F82F-6C42-AE3B-1BC3E7162BCB}" type="slidenum">
              <a:rPr lang="en-US" smtClean="0"/>
              <a:pPr>
                <a:defRPr/>
              </a:pPr>
              <a:t>‹#›</a:t>
            </a:fld>
            <a:endParaRPr lang="en-US" dirty="0"/>
          </a:p>
        </p:txBody>
      </p:sp>
    </p:spTree>
    <p:extLst>
      <p:ext uri="{BB962C8B-B14F-4D97-AF65-F5344CB8AC3E}">
        <p14:creationId xmlns:p14="http://schemas.microsoft.com/office/powerpoint/2010/main" val="3151366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381000B-2D11-0C42-9972-8E09E406E96C}" type="slidenum">
              <a:rPr lang="en-US" sz="1200">
                <a:latin typeface="Calibri"/>
              </a:rPr>
              <a:pPr/>
              <a:t>1</a:t>
            </a:fld>
            <a:endParaRPr lang="en-US" sz="1200" dirty="0">
              <a:latin typeface="Calibri"/>
            </a:endParaRPr>
          </a:p>
        </p:txBody>
      </p:sp>
      <p:sp>
        <p:nvSpPr>
          <p:cNvPr id="17410" name="Rectangle 2"/>
          <p:cNvSpPr>
            <a:spLocks noGrp="1" noRot="1" noChangeAspect="1" noChangeArrowheads="1" noTextEdit="1"/>
          </p:cNvSpPr>
          <p:nvPr>
            <p:ph type="sldImg"/>
          </p:nvPr>
        </p:nvSpPr>
        <p:spPr>
          <a:xfrm>
            <a:off x="2843213" y="517525"/>
            <a:ext cx="3519487" cy="2640013"/>
          </a:xfrm>
          <a:ln/>
        </p:spPr>
      </p:sp>
      <p:sp>
        <p:nvSpPr>
          <p:cNvPr id="17411"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perfect results, but we forgot to remove the ground truth nominal attribute!  Select “Classes to cluster evaluation” to identify that class.</a:t>
            </a:r>
          </a:p>
        </p:txBody>
      </p:sp>
      <p:sp>
        <p:nvSpPr>
          <p:cNvPr id="4" name="Slide Number Placeholder 3"/>
          <p:cNvSpPr>
            <a:spLocks noGrp="1"/>
          </p:cNvSpPr>
          <p:nvPr>
            <p:ph type="sldNum" sz="quarter" idx="10"/>
          </p:nvPr>
        </p:nvSpPr>
        <p:spPr/>
        <p:txBody>
          <a:bodyPr/>
          <a:lstStyle/>
          <a:p>
            <a:pPr>
              <a:defRPr/>
            </a:pPr>
            <a:fld id="{EC2C65AA-F82F-6C42-AE3B-1BC3E7162BCB}" type="slidenum">
              <a:rPr lang="en-US" smtClean="0"/>
              <a:pPr>
                <a:defRPr/>
              </a:pPr>
              <a:t>16</a:t>
            </a:fld>
            <a:endParaRPr lang="en-US" dirty="0"/>
          </a:p>
        </p:txBody>
      </p:sp>
    </p:spTree>
    <p:extLst>
      <p:ext uri="{BB962C8B-B14F-4D97-AF65-F5344CB8AC3E}">
        <p14:creationId xmlns:p14="http://schemas.microsoft.com/office/powerpoint/2010/main" val="420744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perfect results, but we forgot to remove the ground truth nominal attribute!  Select “Classes to cluster evaluation” to identify that class.</a:t>
            </a:r>
          </a:p>
        </p:txBody>
      </p:sp>
      <p:sp>
        <p:nvSpPr>
          <p:cNvPr id="4" name="Slide Number Placeholder 3"/>
          <p:cNvSpPr>
            <a:spLocks noGrp="1"/>
          </p:cNvSpPr>
          <p:nvPr>
            <p:ph type="sldNum" sz="quarter" idx="10"/>
          </p:nvPr>
        </p:nvSpPr>
        <p:spPr/>
        <p:txBody>
          <a:bodyPr/>
          <a:lstStyle/>
          <a:p>
            <a:pPr>
              <a:defRPr/>
            </a:pPr>
            <a:fld id="{EC2C65AA-F82F-6C42-AE3B-1BC3E7162BCB}" type="slidenum">
              <a:rPr lang="en-US" smtClean="0"/>
              <a:pPr>
                <a:defRPr/>
              </a:pPr>
              <a:t>17</a:t>
            </a:fld>
            <a:endParaRPr lang="en-US" dirty="0"/>
          </a:p>
        </p:txBody>
      </p:sp>
    </p:spTree>
    <p:extLst>
      <p:ext uri="{BB962C8B-B14F-4D97-AF65-F5344CB8AC3E}">
        <p14:creationId xmlns:p14="http://schemas.microsoft.com/office/powerpoint/2010/main" val="248283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2BB8B02-5F02-F140-8F9D-8D6C6FF29A64}" type="slidenum">
              <a:rPr lang="en-US" sz="1200">
                <a:latin typeface="Calibri"/>
              </a:rPr>
              <a:pPr/>
              <a:t>22</a:t>
            </a:fld>
            <a:endParaRPr lang="en-US" sz="1200" dirty="0">
              <a:latin typeface="Calibri"/>
            </a:endParaRPr>
          </a:p>
        </p:txBody>
      </p:sp>
      <p:sp>
        <p:nvSpPr>
          <p:cNvPr id="30722" name="Rectangle 2"/>
          <p:cNvSpPr>
            <a:spLocks noGrp="1" noRot="1" noChangeAspect="1" noChangeArrowheads="1" noTextEdit="1"/>
          </p:cNvSpPr>
          <p:nvPr>
            <p:ph type="sldImg"/>
          </p:nvPr>
        </p:nvSpPr>
        <p:spPr>
          <a:xfrm>
            <a:off x="2843213" y="517525"/>
            <a:ext cx="3519487" cy="2640013"/>
          </a:xfrm>
          <a:ln/>
        </p:spPr>
      </p:sp>
      <p:sp>
        <p:nvSpPr>
          <p:cNvPr id="30723"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3AD3E5-6484-9848-BC3B-A1679C40F3DE}" type="slidenum">
              <a:rPr lang="en-US" sz="1200">
                <a:latin typeface="Calibri"/>
              </a:rPr>
              <a:pPr/>
              <a:t>23</a:t>
            </a:fld>
            <a:endParaRPr lang="en-US" sz="1200" dirty="0">
              <a:latin typeface="Calibri"/>
            </a:endParaRPr>
          </a:p>
        </p:txBody>
      </p:sp>
      <p:sp>
        <p:nvSpPr>
          <p:cNvPr id="32770" name="Rectangle 2"/>
          <p:cNvSpPr>
            <a:spLocks noGrp="1" noRot="1" noChangeAspect="1" noChangeArrowheads="1" noTextEdit="1"/>
          </p:cNvSpPr>
          <p:nvPr>
            <p:ph type="sldImg"/>
          </p:nvPr>
        </p:nvSpPr>
        <p:spPr>
          <a:xfrm>
            <a:off x="2895600" y="523875"/>
            <a:ext cx="3495675" cy="262255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D68CA65-7B1B-404E-87BC-72E610011F89}" type="slidenum">
              <a:rPr lang="en-US" sz="1200">
                <a:latin typeface="Calibri"/>
              </a:rPr>
              <a:pPr/>
              <a:t>4</a:t>
            </a:fld>
            <a:endParaRPr lang="en-US" sz="1200" dirty="0">
              <a:latin typeface="Calibri"/>
            </a:endParaRPr>
          </a:p>
        </p:txBody>
      </p:sp>
      <p:sp>
        <p:nvSpPr>
          <p:cNvPr id="19458" name="Rectangle 2"/>
          <p:cNvSpPr>
            <a:spLocks noGrp="1" noRot="1" noChangeAspect="1" noChangeArrowheads="1" noTextEdit="1"/>
          </p:cNvSpPr>
          <p:nvPr>
            <p:ph type="sldImg"/>
          </p:nvPr>
        </p:nvSpPr>
        <p:spPr>
          <a:xfrm>
            <a:off x="2843213" y="517525"/>
            <a:ext cx="3519487" cy="2640013"/>
          </a:xfrm>
          <a:ln/>
        </p:spPr>
      </p:sp>
      <p:sp>
        <p:nvSpPr>
          <p:cNvPr id="19459"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C2C65AA-F82F-6C42-AE3B-1BC3E7162BCB}" type="slidenum">
              <a:rPr lang="en-US" smtClean="0"/>
              <a:pPr>
                <a:defRPr/>
              </a:pPr>
              <a:t>5</a:t>
            </a:fld>
            <a:endParaRPr lang="en-US" dirty="0"/>
          </a:p>
        </p:txBody>
      </p:sp>
    </p:spTree>
    <p:extLst>
      <p:ext uri="{BB962C8B-B14F-4D97-AF65-F5344CB8AC3E}">
        <p14:creationId xmlns:p14="http://schemas.microsoft.com/office/powerpoint/2010/main" val="193635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238BDA8-C058-B342-94A9-8C3324467862}" type="slidenum">
              <a:rPr lang="en-US" sz="1200">
                <a:latin typeface="Calibri"/>
              </a:rPr>
              <a:pPr/>
              <a:t>6</a:t>
            </a:fld>
            <a:endParaRPr lang="en-US" sz="1200" dirty="0">
              <a:latin typeface="Calibri"/>
            </a:endParaRPr>
          </a:p>
        </p:txBody>
      </p:sp>
      <p:sp>
        <p:nvSpPr>
          <p:cNvPr id="22530" name="Rectangle 2"/>
          <p:cNvSpPr>
            <a:spLocks noGrp="1" noRot="1" noChangeAspect="1" noChangeArrowheads="1" noTextEdit="1"/>
          </p:cNvSpPr>
          <p:nvPr>
            <p:ph type="sldImg"/>
          </p:nvPr>
        </p:nvSpPr>
        <p:spPr>
          <a:xfrm>
            <a:off x="2843213" y="517525"/>
            <a:ext cx="3519487" cy="2640013"/>
          </a:xfrm>
          <a:ln/>
        </p:spPr>
      </p:sp>
      <p:sp>
        <p:nvSpPr>
          <p:cNvPr id="22531"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5D836FA-2061-6A49-A09F-D7CB1B585482}" type="slidenum">
              <a:rPr lang="en-US" sz="1200">
                <a:latin typeface="Calibri"/>
              </a:rPr>
              <a:pPr/>
              <a:t>7</a:t>
            </a:fld>
            <a:endParaRPr lang="en-US" sz="1200" dirty="0">
              <a:latin typeface="Calibri"/>
            </a:endParaRPr>
          </a:p>
        </p:txBody>
      </p:sp>
      <p:sp>
        <p:nvSpPr>
          <p:cNvPr id="24578" name="Rectangle 2"/>
          <p:cNvSpPr>
            <a:spLocks noGrp="1" noRot="1" noChangeAspect="1" noChangeArrowheads="1" noTextEdit="1"/>
          </p:cNvSpPr>
          <p:nvPr>
            <p:ph type="sldImg"/>
          </p:nvPr>
        </p:nvSpPr>
        <p:spPr>
          <a:xfrm>
            <a:off x="2843213" y="517525"/>
            <a:ext cx="3519487" cy="2640013"/>
          </a:xfrm>
          <a:ln/>
        </p:spPr>
      </p:sp>
      <p:sp>
        <p:nvSpPr>
          <p:cNvPr id="24579"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5D836FA-2061-6A49-A09F-D7CB1B585482}" type="slidenum">
              <a:rPr lang="en-US" sz="1200">
                <a:latin typeface="Calibri"/>
              </a:rPr>
              <a:pPr/>
              <a:t>10</a:t>
            </a:fld>
            <a:endParaRPr lang="en-US" sz="1200" dirty="0">
              <a:latin typeface="Calibri"/>
            </a:endParaRPr>
          </a:p>
        </p:txBody>
      </p:sp>
      <p:sp>
        <p:nvSpPr>
          <p:cNvPr id="24578" name="Rectangle 2"/>
          <p:cNvSpPr>
            <a:spLocks noGrp="1" noRot="1" noChangeAspect="1" noChangeArrowheads="1" noTextEdit="1"/>
          </p:cNvSpPr>
          <p:nvPr>
            <p:ph type="sldImg"/>
          </p:nvPr>
        </p:nvSpPr>
        <p:spPr>
          <a:xfrm>
            <a:off x="2843213" y="517525"/>
            <a:ext cx="3519487" cy="2640013"/>
          </a:xfrm>
          <a:ln/>
        </p:spPr>
      </p:sp>
      <p:sp>
        <p:nvSpPr>
          <p:cNvPr id="24579"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0332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75B6489-50A9-2946-8ED0-E09B1AB271DD}" type="slidenum">
              <a:rPr lang="en-US" sz="1200">
                <a:latin typeface="Calibri"/>
              </a:rPr>
              <a:pPr/>
              <a:t>11</a:t>
            </a:fld>
            <a:endParaRPr lang="en-US" sz="1200" dirty="0">
              <a:latin typeface="Calibri"/>
            </a:endParaRPr>
          </a:p>
        </p:txBody>
      </p:sp>
      <p:sp>
        <p:nvSpPr>
          <p:cNvPr id="26626" name="Rectangle 2"/>
          <p:cNvSpPr>
            <a:spLocks noGrp="1" noRot="1" noChangeAspect="1" noChangeArrowheads="1" noTextEdit="1"/>
          </p:cNvSpPr>
          <p:nvPr>
            <p:ph type="sldImg"/>
          </p:nvPr>
        </p:nvSpPr>
        <p:spPr>
          <a:xfrm>
            <a:off x="2843213" y="517525"/>
            <a:ext cx="3519487" cy="2640013"/>
          </a:xfrm>
          <a:ln/>
        </p:spPr>
      </p:sp>
      <p:sp>
        <p:nvSpPr>
          <p:cNvPr id="26627"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7BA4B10-A69A-C849-B997-A5434C34F8FD}" type="slidenum">
              <a:rPr lang="en-US" sz="1200">
                <a:latin typeface="Calibri"/>
              </a:rPr>
              <a:pPr/>
              <a:t>12</a:t>
            </a:fld>
            <a:endParaRPr lang="en-US" sz="1200" dirty="0">
              <a:latin typeface="Calibri"/>
            </a:endParaRPr>
          </a:p>
        </p:txBody>
      </p:sp>
      <p:sp>
        <p:nvSpPr>
          <p:cNvPr id="28674" name="Rectangle 2"/>
          <p:cNvSpPr>
            <a:spLocks noGrp="1" noRot="1" noChangeAspect="1" noChangeArrowheads="1" noTextEdit="1"/>
          </p:cNvSpPr>
          <p:nvPr>
            <p:ph type="sldImg"/>
          </p:nvPr>
        </p:nvSpPr>
        <p:spPr>
          <a:xfrm>
            <a:off x="2843213" y="517525"/>
            <a:ext cx="3519487" cy="2640013"/>
          </a:xfrm>
          <a:ln/>
        </p:spPr>
      </p:sp>
      <p:sp>
        <p:nvSpPr>
          <p:cNvPr id="28675"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7BA4B10-A69A-C849-B997-A5434C34F8FD}" type="slidenum">
              <a:rPr lang="en-US" sz="1200">
                <a:latin typeface="Calibri"/>
              </a:rPr>
              <a:pPr/>
              <a:t>13</a:t>
            </a:fld>
            <a:endParaRPr lang="en-US" sz="1200" dirty="0">
              <a:latin typeface="Calibri"/>
            </a:endParaRPr>
          </a:p>
        </p:txBody>
      </p:sp>
      <p:sp>
        <p:nvSpPr>
          <p:cNvPr id="28674" name="Rectangle 2"/>
          <p:cNvSpPr>
            <a:spLocks noGrp="1" noRot="1" noChangeAspect="1" noChangeArrowheads="1" noTextEdit="1"/>
          </p:cNvSpPr>
          <p:nvPr>
            <p:ph type="sldImg"/>
          </p:nvPr>
        </p:nvSpPr>
        <p:spPr>
          <a:xfrm>
            <a:off x="2843213" y="517525"/>
            <a:ext cx="3519487" cy="2640013"/>
          </a:xfrm>
          <a:ln/>
        </p:spPr>
      </p:sp>
      <p:sp>
        <p:nvSpPr>
          <p:cNvPr id="28675" name="Rectangle 3"/>
          <p:cNvSpPr>
            <a:spLocks noGrp="1" noChangeArrowheads="1"/>
          </p:cNvSpPr>
          <p:nvPr>
            <p:ph type="body" idx="1"/>
          </p:nvPr>
        </p:nvSpPr>
        <p:spPr>
          <a:xfrm>
            <a:off x="1214438" y="3328988"/>
            <a:ext cx="6880225" cy="315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89080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8FEA6C42-B539-3247-AB8F-C6BAABE26D2D}" type="slidenum">
              <a:rPr lang="en-US"/>
              <a:pPr>
                <a:defRPr/>
              </a:pPr>
              <a:t>‹#›</a:t>
            </a:fld>
            <a:endParaRPr lang="en-US"/>
          </a:p>
        </p:txBody>
      </p:sp>
    </p:spTree>
    <p:extLst>
      <p:ext uri="{BB962C8B-B14F-4D97-AF65-F5344CB8AC3E}">
        <p14:creationId xmlns:p14="http://schemas.microsoft.com/office/powerpoint/2010/main" val="6758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C579E80-CD03-384F-BBF1-A1B232352C5A}" type="slidenum">
              <a:rPr lang="en-US"/>
              <a:pPr>
                <a:defRPr/>
              </a:pPr>
              <a:t>‹#›</a:t>
            </a:fld>
            <a:endParaRPr lang="en-US"/>
          </a:p>
        </p:txBody>
      </p:sp>
    </p:spTree>
    <p:extLst>
      <p:ext uri="{BB962C8B-B14F-4D97-AF65-F5344CB8AC3E}">
        <p14:creationId xmlns:p14="http://schemas.microsoft.com/office/powerpoint/2010/main" val="293444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28FFFBE-A2B4-8745-98BC-87BC2E7CF77D}" type="slidenum">
              <a:rPr lang="en-US"/>
              <a:pPr>
                <a:defRPr/>
              </a:pPr>
              <a:t>‹#›</a:t>
            </a:fld>
            <a:endParaRPr lang="en-US"/>
          </a:p>
        </p:txBody>
      </p:sp>
    </p:spTree>
    <p:extLst>
      <p:ext uri="{BB962C8B-B14F-4D97-AF65-F5344CB8AC3E}">
        <p14:creationId xmlns:p14="http://schemas.microsoft.com/office/powerpoint/2010/main" val="9956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60F5091-9633-314E-BD60-EE6D1324E30A}" type="slidenum">
              <a:rPr lang="en-US"/>
              <a:pPr>
                <a:defRPr/>
              </a:pPr>
              <a:t>‹#›</a:t>
            </a:fld>
            <a:endParaRPr lang="en-US"/>
          </a:p>
        </p:txBody>
      </p:sp>
    </p:spTree>
    <p:extLst>
      <p:ext uri="{BB962C8B-B14F-4D97-AF65-F5344CB8AC3E}">
        <p14:creationId xmlns:p14="http://schemas.microsoft.com/office/powerpoint/2010/main" val="403278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a:xfrm>
            <a:off x="685800" y="19812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2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522D51-0C14-D048-A73D-6881986AEBE7}" type="slidenum">
              <a:rPr lang="en-US"/>
              <a:pPr>
                <a:defRPr/>
              </a:pPr>
              <a:t>‹#›</a:t>
            </a:fld>
            <a:endParaRPr lang="en-US"/>
          </a:p>
        </p:txBody>
      </p:sp>
    </p:spTree>
    <p:extLst>
      <p:ext uri="{BB962C8B-B14F-4D97-AF65-F5344CB8AC3E}">
        <p14:creationId xmlns:p14="http://schemas.microsoft.com/office/powerpoint/2010/main" val="246229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C55BE25-FF17-4E4A-B220-CCA65998CB67}" type="slidenum">
              <a:rPr lang="en-US"/>
              <a:pPr>
                <a:defRPr/>
              </a:pPr>
              <a:t>‹#›</a:t>
            </a:fld>
            <a:endParaRPr lang="en-US"/>
          </a:p>
        </p:txBody>
      </p:sp>
    </p:spTree>
    <p:extLst>
      <p:ext uri="{BB962C8B-B14F-4D97-AF65-F5344CB8AC3E}">
        <p14:creationId xmlns:p14="http://schemas.microsoft.com/office/powerpoint/2010/main" val="113658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1135F1A-1134-CD49-B26E-BAFACE1C966E}" type="slidenum">
              <a:rPr lang="en-US"/>
              <a:pPr>
                <a:defRPr/>
              </a:pPr>
              <a:t>‹#›</a:t>
            </a:fld>
            <a:endParaRPr lang="en-US"/>
          </a:p>
        </p:txBody>
      </p:sp>
    </p:spTree>
    <p:extLst>
      <p:ext uri="{BB962C8B-B14F-4D97-AF65-F5344CB8AC3E}">
        <p14:creationId xmlns:p14="http://schemas.microsoft.com/office/powerpoint/2010/main" val="380896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13F7FD4-8268-9348-A54D-D6029F6E914E}" type="slidenum">
              <a:rPr lang="en-US"/>
              <a:pPr>
                <a:defRPr/>
              </a:pPr>
              <a:t>‹#›</a:t>
            </a:fld>
            <a:endParaRPr lang="en-US"/>
          </a:p>
        </p:txBody>
      </p:sp>
    </p:spTree>
    <p:extLst>
      <p:ext uri="{BB962C8B-B14F-4D97-AF65-F5344CB8AC3E}">
        <p14:creationId xmlns:p14="http://schemas.microsoft.com/office/powerpoint/2010/main" val="368765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2FF8EBC-C417-3E45-9E3B-DC2307D3C11F}" type="slidenum">
              <a:rPr lang="en-US"/>
              <a:pPr>
                <a:defRPr/>
              </a:pPr>
              <a:t>‹#›</a:t>
            </a:fld>
            <a:endParaRPr lang="en-US"/>
          </a:p>
        </p:txBody>
      </p:sp>
    </p:spTree>
    <p:extLst>
      <p:ext uri="{BB962C8B-B14F-4D97-AF65-F5344CB8AC3E}">
        <p14:creationId xmlns:p14="http://schemas.microsoft.com/office/powerpoint/2010/main" val="388018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E3AE4C-B8FC-7E4B-8BBB-087BF793540A}" type="slidenum">
              <a:rPr lang="en-US"/>
              <a:pPr>
                <a:defRPr/>
              </a:pPr>
              <a:t>‹#›</a:t>
            </a:fld>
            <a:endParaRPr lang="en-US"/>
          </a:p>
        </p:txBody>
      </p:sp>
    </p:spTree>
    <p:extLst>
      <p:ext uri="{BB962C8B-B14F-4D97-AF65-F5344CB8AC3E}">
        <p14:creationId xmlns:p14="http://schemas.microsoft.com/office/powerpoint/2010/main" val="261998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F8A9CD-34C3-CC46-AA42-312B92761C0F}" type="slidenum">
              <a:rPr lang="en-US"/>
              <a:pPr>
                <a:defRPr/>
              </a:pPr>
              <a:t>‹#›</a:t>
            </a:fld>
            <a:endParaRPr lang="en-US"/>
          </a:p>
        </p:txBody>
      </p:sp>
    </p:spTree>
    <p:extLst>
      <p:ext uri="{BB962C8B-B14F-4D97-AF65-F5344CB8AC3E}">
        <p14:creationId xmlns:p14="http://schemas.microsoft.com/office/powerpoint/2010/main" val="396801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AE2DD0D-672E-D14A-8AF2-A320CF2C668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en.wikipedia.org/wiki/Voronoi_diagra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it.ly/471kmea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lab.research.google.com/drive/1NpSV7Ww9WDAb8bfsnFej1s_inxAmlh9z#scrollTo=SZYX5g-EXME-" TargetMode="Externa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hyperlink" Target="https://colab.research.google.com/drive/1NpSV7Ww9WDAb8bfsnFej1s_inxAmlh9z"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Yann_LeCun" TargetMode="External"/><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3429000" y="6477000"/>
            <a:ext cx="64008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buClr>
                <a:schemeClr val="hlink"/>
              </a:buClr>
              <a:buSzPct val="70000"/>
              <a:buFont typeface="Wingdings" charset="0"/>
              <a:buNone/>
              <a:defRPr/>
            </a:pPr>
            <a:r>
              <a:rPr lang="en-US" sz="1800" dirty="0">
                <a:latin typeface="Garamond" charset="0"/>
              </a:rPr>
              <a:t>Some material adapted from slides by Andrew Moore, CMU</a:t>
            </a:r>
          </a:p>
        </p:txBody>
      </p:sp>
      <p:sp>
        <p:nvSpPr>
          <p:cNvPr id="2" name="TextBox 1">
            <a:extLst>
              <a:ext uri="{FF2B5EF4-FFF2-40B4-BE49-F238E27FC236}">
                <a16:creationId xmlns:a16="http://schemas.microsoft.com/office/drawing/2014/main" id="{AE2A7822-AA97-0F4D-B3A1-3A8B058585B7}"/>
              </a:ext>
            </a:extLst>
          </p:cNvPr>
          <p:cNvSpPr txBox="1"/>
          <p:nvPr/>
        </p:nvSpPr>
        <p:spPr>
          <a:xfrm>
            <a:off x="8096562" y="228600"/>
            <a:ext cx="723275" cy="461665"/>
          </a:xfrm>
          <a:prstGeom prst="rect">
            <a:avLst/>
          </a:prstGeom>
          <a:noFill/>
        </p:spPr>
        <p:txBody>
          <a:bodyPr wrap="none" rtlCol="0">
            <a:spAutoFit/>
          </a:bodyPr>
          <a:lstStyle/>
          <a:p>
            <a:r>
              <a:rPr lang="en-US" dirty="0"/>
              <a:t>14.6</a:t>
            </a:r>
          </a:p>
        </p:txBody>
      </p:sp>
      <p:pic>
        <p:nvPicPr>
          <p:cNvPr id="4" name="Picture 3" descr="Scatter chart, qr code&#10;&#10;Description automatically generated">
            <a:extLst>
              <a:ext uri="{FF2B5EF4-FFF2-40B4-BE49-F238E27FC236}">
                <a16:creationId xmlns:a16="http://schemas.microsoft.com/office/drawing/2014/main" id="{FEE86E48-0A4A-A44E-9CF7-9FE092A4EB74}"/>
              </a:ext>
            </a:extLst>
          </p:cNvPr>
          <p:cNvPicPr>
            <a:picLocks noChangeAspect="1"/>
          </p:cNvPicPr>
          <p:nvPr/>
        </p:nvPicPr>
        <p:blipFill>
          <a:blip r:embed="rId3"/>
          <a:stretch>
            <a:fillRect/>
          </a:stretch>
        </p:blipFill>
        <p:spPr>
          <a:xfrm>
            <a:off x="152400" y="76200"/>
            <a:ext cx="2654300" cy="1816100"/>
          </a:xfrm>
          <a:prstGeom prst="rect">
            <a:avLst/>
          </a:prstGeom>
        </p:spPr>
      </p:pic>
      <p:sp>
        <p:nvSpPr>
          <p:cNvPr id="8" name="Rectangle 2">
            <a:extLst>
              <a:ext uri="{FF2B5EF4-FFF2-40B4-BE49-F238E27FC236}">
                <a16:creationId xmlns:a16="http://schemas.microsoft.com/office/drawing/2014/main" id="{EF4275EC-ECB0-654A-8D85-506996B7301C}"/>
              </a:ext>
            </a:extLst>
          </p:cNvPr>
          <p:cNvSpPr txBox="1">
            <a:spLocks noChangeArrowheads="1"/>
          </p:cNvSpPr>
          <p:nvPr/>
        </p:nvSpPr>
        <p:spPr bwMode="auto">
          <a:xfrm>
            <a:off x="609600" y="1335732"/>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a:lstStyle>
          <a:p>
            <a:r>
              <a:rPr lang="en-US" sz="7200" kern="0" dirty="0">
                <a:ea typeface="ＭＳ Ｐゴシック" charset="0"/>
                <a:cs typeface="ＭＳ Ｐゴシック" charset="0"/>
              </a:rPr>
              <a:t>Unsupervised Learning: Clustering</a:t>
            </a:r>
            <a:br>
              <a:rPr lang="en-US" sz="7200" kern="0" dirty="0">
                <a:ea typeface="ＭＳ Ｐゴシック" charset="0"/>
                <a:cs typeface="ＭＳ Ｐゴシック" charset="0"/>
              </a:rPr>
            </a:br>
            <a:r>
              <a:rPr lang="en-US" sz="6000" kern="0" dirty="0">
                <a:solidFill>
                  <a:schemeClr val="tx1">
                    <a:lumMod val="50000"/>
                    <a:lumOff val="50000"/>
                  </a:schemeClr>
                </a:solidFill>
                <a:ea typeface="ＭＳ Ｐゴシック" charset="0"/>
                <a:cs typeface="ＭＳ Ｐゴシック" charset="0"/>
              </a:rPr>
              <a:t>Introduction and Simple K-means</a:t>
            </a:r>
            <a:endParaRPr lang="en-US" sz="7200" kern="0" dirty="0">
              <a:solidFill>
                <a:schemeClr val="tx1">
                  <a:lumMod val="50000"/>
                  <a:lumOff val="50000"/>
                </a:schemeClr>
              </a:solidFill>
              <a:ea typeface="ＭＳ Ｐゴシック" charset="0"/>
              <a:cs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5226050" y="1905000"/>
            <a:ext cx="3698875" cy="3792537"/>
          </a:xfrm>
          <a:effectLst>
            <a:outerShdw blurRad="50800" dist="38100" dir="2700000" algn="tl" rotWithShape="0">
              <a:srgbClr val="000000">
                <a:alpha val="43000"/>
              </a:srgbClr>
            </a:outerShdw>
          </a:effectLst>
        </p:spPr>
      </p:pic>
      <p:sp>
        <p:nvSpPr>
          <p:cNvPr id="57347" name="Oval 3"/>
          <p:cNvSpPr>
            <a:spLocks noChangeArrowheads="1"/>
          </p:cNvSpPr>
          <p:nvPr/>
        </p:nvSpPr>
        <p:spPr bwMode="auto">
          <a:xfrm>
            <a:off x="6892925" y="41497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48" name="Oval 4"/>
          <p:cNvSpPr>
            <a:spLocks noChangeArrowheads="1"/>
          </p:cNvSpPr>
          <p:nvPr/>
        </p:nvSpPr>
        <p:spPr bwMode="auto">
          <a:xfrm>
            <a:off x="6802438" y="4468813"/>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49" name="Oval 5"/>
          <p:cNvSpPr>
            <a:spLocks noChangeArrowheads="1"/>
          </p:cNvSpPr>
          <p:nvPr/>
        </p:nvSpPr>
        <p:spPr bwMode="auto">
          <a:xfrm>
            <a:off x="7075488" y="45307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50" name="Oval 6"/>
          <p:cNvSpPr>
            <a:spLocks noChangeArrowheads="1"/>
          </p:cNvSpPr>
          <p:nvPr/>
        </p:nvSpPr>
        <p:spPr bwMode="auto">
          <a:xfrm>
            <a:off x="7434263" y="4043363"/>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51" name="Oval 7"/>
          <p:cNvSpPr>
            <a:spLocks noChangeArrowheads="1"/>
          </p:cNvSpPr>
          <p:nvPr/>
        </p:nvSpPr>
        <p:spPr bwMode="auto">
          <a:xfrm>
            <a:off x="6640513" y="26638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23559" name="Rectangle 8"/>
          <p:cNvSpPr>
            <a:spLocks noGrp="1" noRot="1" noChangeArrowheads="1"/>
          </p:cNvSpPr>
          <p:nvPr>
            <p:ph type="title"/>
          </p:nvPr>
        </p:nvSpPr>
        <p:spPr>
          <a:xfrm>
            <a:off x="457200" y="0"/>
            <a:ext cx="8229600" cy="960438"/>
          </a:xfrm>
        </p:spPr>
        <p:txBody>
          <a:bodyPr/>
          <a:lstStyle/>
          <a:p>
            <a:r>
              <a:rPr lang="en-US" dirty="0">
                <a:ea typeface="ＭＳ Ｐゴシック" charset="0"/>
                <a:cs typeface="ＭＳ Ｐゴシック" charset="0"/>
              </a:rPr>
              <a:t>(1) K-Means Clustering</a:t>
            </a:r>
          </a:p>
        </p:txBody>
      </p:sp>
      <p:sp>
        <p:nvSpPr>
          <p:cNvPr id="57353" name="Rectangle 9"/>
          <p:cNvSpPr>
            <a:spLocks noChangeArrowheads="1"/>
          </p:cNvSpPr>
          <p:nvPr/>
        </p:nvSpPr>
        <p:spPr bwMode="auto">
          <a:xfrm>
            <a:off x="214312" y="1295400"/>
            <a:ext cx="4891088"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90513" indent="-290513">
              <a:buFontTx/>
              <a:buChar char="•"/>
              <a:defRPr/>
            </a:pPr>
            <a:r>
              <a:rPr lang="en-US" sz="3200" dirty="0">
                <a:latin typeface="Calibri" panose="020F0502020204030204" pitchFamily="34" charset="0"/>
                <a:cs typeface="Calibri" panose="020F0502020204030204" pitchFamily="34" charset="0"/>
              </a:rPr>
              <a:t>Randomly choose k cluster center locations, aka </a:t>
            </a:r>
            <a:r>
              <a:rPr lang="en-US" sz="3200" b="1" dirty="0">
                <a:latin typeface="Calibri" panose="020F0502020204030204" pitchFamily="34" charset="0"/>
                <a:cs typeface="Calibri" panose="020F0502020204030204" pitchFamily="34" charset="0"/>
              </a:rPr>
              <a:t>centroids</a:t>
            </a:r>
          </a:p>
          <a:p>
            <a:pPr marL="290513" indent="-290513">
              <a:buFontTx/>
              <a:buChar char="•"/>
              <a:defRPr/>
            </a:pPr>
            <a:r>
              <a:rPr lang="en-US" sz="3200" dirty="0">
                <a:latin typeface="Calibri" panose="020F0502020204030204" pitchFamily="34" charset="0"/>
                <a:cs typeface="Calibri" panose="020F0502020204030204" pitchFamily="34" charset="0"/>
              </a:rPr>
              <a:t>Loop until convergence</a:t>
            </a:r>
          </a:p>
          <a:p>
            <a:pPr marL="522288" lvl="1" indent="-174625">
              <a:buFont typeface=".AppleSystemUIFont"/>
              <a:buChar char="-"/>
              <a:defRPr/>
            </a:pPr>
            <a:r>
              <a:rPr lang="en-US" sz="2800" dirty="0">
                <a:latin typeface="Calibri" panose="020F0502020204030204" pitchFamily="34" charset="0"/>
                <a:cs typeface="Calibri" panose="020F0502020204030204" pitchFamily="34" charset="0"/>
              </a:rPr>
              <a:t>assign a point to cluster of the closest centroid</a:t>
            </a:r>
          </a:p>
          <a:p>
            <a:pPr marL="522288" lvl="1" indent="-174625">
              <a:buFont typeface=".AppleSystemUIFont"/>
              <a:buChar char="-"/>
              <a:defRPr/>
            </a:pPr>
            <a:r>
              <a:rPr lang="en-US" sz="2800" dirty="0">
                <a:latin typeface="Calibri" panose="020F0502020204030204" pitchFamily="34" charset="0"/>
                <a:cs typeface="Calibri" panose="020F0502020204030204" pitchFamily="34" charset="0"/>
              </a:rPr>
              <a:t>re-estimate cluster centroids based on its data assigned</a:t>
            </a:r>
          </a:p>
          <a:p>
            <a:pPr marL="342900" indent="-280988">
              <a:buFontTx/>
              <a:buChar char="•"/>
              <a:defRPr/>
            </a:pPr>
            <a:r>
              <a:rPr lang="en-US" sz="3200" dirty="0">
                <a:latin typeface="Calibri" panose="020F0502020204030204" pitchFamily="34" charset="0"/>
                <a:cs typeface="Calibri" panose="020F0502020204030204" pitchFamily="34" charset="0"/>
              </a:rPr>
              <a:t>Convergence: no point is assigned to a different cluster</a:t>
            </a:r>
          </a:p>
        </p:txBody>
      </p:sp>
      <p:sp>
        <p:nvSpPr>
          <p:cNvPr id="2" name="TextBox 1">
            <a:extLst>
              <a:ext uri="{FF2B5EF4-FFF2-40B4-BE49-F238E27FC236}">
                <a16:creationId xmlns:a16="http://schemas.microsoft.com/office/drawing/2014/main" id="{280AB4DF-F9D0-474A-98BF-33BF50F2DA96}"/>
              </a:ext>
            </a:extLst>
          </p:cNvPr>
          <p:cNvSpPr txBox="1"/>
          <p:nvPr/>
        </p:nvSpPr>
        <p:spPr>
          <a:xfrm>
            <a:off x="5226050" y="1310630"/>
            <a:ext cx="3613149" cy="461665"/>
          </a:xfrm>
          <a:prstGeom prst="rect">
            <a:avLst/>
          </a:prstGeom>
          <a:noFill/>
        </p:spPr>
        <p:txBody>
          <a:bodyPr wrap="square" rtlCol="0">
            <a:spAutoFit/>
          </a:bodyPr>
          <a:lstStyle/>
          <a:p>
            <a:pPr algn="ctr"/>
            <a:r>
              <a:rPr lang="en-US" dirty="0"/>
              <a:t>k = 5</a:t>
            </a:r>
          </a:p>
        </p:txBody>
      </p:sp>
    </p:spTree>
    <p:extLst>
      <p:ext uri="{BB962C8B-B14F-4D97-AF65-F5344CB8AC3E}">
        <p14:creationId xmlns:p14="http://schemas.microsoft.com/office/powerpoint/2010/main" val="150827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5119688" y="1538288"/>
            <a:ext cx="3698875" cy="3792537"/>
          </a:xfrm>
          <a:noFill/>
        </p:spPr>
      </p:pic>
      <p:sp>
        <p:nvSpPr>
          <p:cNvPr id="59395" name="Oval 3"/>
          <p:cNvSpPr>
            <a:spLocks noChangeArrowheads="1"/>
          </p:cNvSpPr>
          <p:nvPr/>
        </p:nvSpPr>
        <p:spPr bwMode="auto">
          <a:xfrm>
            <a:off x="6892925" y="41497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9396" name="Oval 4"/>
          <p:cNvSpPr>
            <a:spLocks noChangeArrowheads="1"/>
          </p:cNvSpPr>
          <p:nvPr/>
        </p:nvSpPr>
        <p:spPr bwMode="auto">
          <a:xfrm>
            <a:off x="6802438" y="4468813"/>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9397" name="Oval 5"/>
          <p:cNvSpPr>
            <a:spLocks noChangeArrowheads="1"/>
          </p:cNvSpPr>
          <p:nvPr/>
        </p:nvSpPr>
        <p:spPr bwMode="auto">
          <a:xfrm>
            <a:off x="7075488" y="45307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9398" name="Oval 6"/>
          <p:cNvSpPr>
            <a:spLocks noChangeArrowheads="1"/>
          </p:cNvSpPr>
          <p:nvPr/>
        </p:nvSpPr>
        <p:spPr bwMode="auto">
          <a:xfrm>
            <a:off x="7434263" y="4043363"/>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9399" name="Oval 7"/>
          <p:cNvSpPr>
            <a:spLocks noChangeArrowheads="1"/>
          </p:cNvSpPr>
          <p:nvPr/>
        </p:nvSpPr>
        <p:spPr bwMode="auto">
          <a:xfrm>
            <a:off x="6640513" y="26638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nvGrpSpPr>
          <p:cNvPr id="3" name="Group 2">
            <a:extLst>
              <a:ext uri="{FF2B5EF4-FFF2-40B4-BE49-F238E27FC236}">
                <a16:creationId xmlns:a16="http://schemas.microsoft.com/office/drawing/2014/main" id="{5D2DC122-8368-AE44-9A05-47509203968F}"/>
              </a:ext>
            </a:extLst>
          </p:cNvPr>
          <p:cNvGrpSpPr/>
          <p:nvPr/>
        </p:nvGrpSpPr>
        <p:grpSpPr>
          <a:xfrm>
            <a:off x="5803900" y="2328863"/>
            <a:ext cx="2914651" cy="2605087"/>
            <a:chOff x="5803900" y="2328863"/>
            <a:chExt cx="2914651" cy="2605087"/>
          </a:xfrm>
        </p:grpSpPr>
        <p:sp>
          <p:nvSpPr>
            <p:cNvPr id="59401" name="Line 9"/>
            <p:cNvSpPr>
              <a:spLocks noChangeShapeType="1"/>
            </p:cNvSpPr>
            <p:nvPr/>
          </p:nvSpPr>
          <p:spPr bwMode="auto">
            <a:xfrm flipV="1">
              <a:off x="7037388" y="4316413"/>
              <a:ext cx="195263" cy="103187"/>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59402" name="Line 10"/>
            <p:cNvSpPr>
              <a:spLocks noChangeShapeType="1"/>
            </p:cNvSpPr>
            <p:nvPr/>
          </p:nvSpPr>
          <p:spPr bwMode="auto">
            <a:xfrm flipH="1" flipV="1">
              <a:off x="7164388" y="3425825"/>
              <a:ext cx="57150" cy="87947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59403" name="Line 11"/>
            <p:cNvSpPr>
              <a:spLocks noChangeShapeType="1"/>
            </p:cNvSpPr>
            <p:nvPr/>
          </p:nvSpPr>
          <p:spPr bwMode="auto">
            <a:xfrm flipH="1">
              <a:off x="5803900" y="3433763"/>
              <a:ext cx="1357313" cy="6032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59404" name="Line 12"/>
            <p:cNvSpPr>
              <a:spLocks noChangeShapeType="1"/>
            </p:cNvSpPr>
            <p:nvPr/>
          </p:nvSpPr>
          <p:spPr bwMode="auto">
            <a:xfrm flipV="1">
              <a:off x="7164388" y="2328863"/>
              <a:ext cx="1554163" cy="110807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59405" name="Line 13"/>
            <p:cNvSpPr>
              <a:spLocks noChangeShapeType="1"/>
            </p:cNvSpPr>
            <p:nvPr/>
          </p:nvSpPr>
          <p:spPr bwMode="auto">
            <a:xfrm>
              <a:off x="7221538" y="4321175"/>
              <a:ext cx="708025" cy="373062"/>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59406" name="Line 14"/>
            <p:cNvSpPr>
              <a:spLocks noChangeShapeType="1"/>
            </p:cNvSpPr>
            <p:nvPr/>
          </p:nvSpPr>
          <p:spPr bwMode="auto">
            <a:xfrm flipH="1">
              <a:off x="6946900" y="4416425"/>
              <a:ext cx="101600" cy="51752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59407" name="Line 15"/>
            <p:cNvSpPr>
              <a:spLocks noChangeShapeType="1"/>
            </p:cNvSpPr>
            <p:nvPr/>
          </p:nvSpPr>
          <p:spPr bwMode="auto">
            <a:xfrm flipH="1" flipV="1">
              <a:off x="5837238" y="4076700"/>
              <a:ext cx="1200150" cy="342900"/>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sp>
        <p:nvSpPr>
          <p:cNvPr id="25608" name="Rectangle 16"/>
          <p:cNvSpPr>
            <a:spLocks noGrp="1" noRot="1" noChangeArrowheads="1"/>
          </p:cNvSpPr>
          <p:nvPr>
            <p:ph type="title"/>
          </p:nvPr>
        </p:nvSpPr>
        <p:spPr>
          <a:xfrm>
            <a:off x="457200" y="0"/>
            <a:ext cx="8229600" cy="960438"/>
          </a:xfrm>
        </p:spPr>
        <p:txBody>
          <a:bodyPr/>
          <a:lstStyle/>
          <a:p>
            <a:r>
              <a:rPr lang="en-US" dirty="0">
                <a:ea typeface="ＭＳ Ｐゴシック" charset="0"/>
                <a:cs typeface="ＭＳ Ｐゴシック" charset="0"/>
              </a:rPr>
              <a:t>K-Means Clustering</a:t>
            </a:r>
          </a:p>
        </p:txBody>
      </p:sp>
      <p:sp>
        <p:nvSpPr>
          <p:cNvPr id="59409" name="Rectangle 17"/>
          <p:cNvSpPr>
            <a:spLocks noChangeArrowheads="1"/>
          </p:cNvSpPr>
          <p:nvPr/>
        </p:nvSpPr>
        <p:spPr bwMode="auto">
          <a:xfrm>
            <a:off x="573088" y="1309688"/>
            <a:ext cx="4297362" cy="4955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90513" indent="-290513">
              <a:defRPr/>
            </a:pPr>
            <a:r>
              <a:rPr lang="en-US" sz="2800" dirty="0">
                <a:latin typeface="Garamond" charset="0"/>
              </a:rPr>
              <a:t>K-Means (k, data )</a:t>
            </a:r>
          </a:p>
          <a:p>
            <a:pPr marL="290513" indent="-290513">
              <a:buFontTx/>
              <a:buChar char="•"/>
              <a:defRPr/>
            </a:pPr>
            <a:r>
              <a:rPr lang="en-US" sz="2800" dirty="0">
                <a:latin typeface="Garamond" charset="0"/>
              </a:rPr>
              <a:t>Randomly choose k cluster center locations (centroids)</a:t>
            </a:r>
          </a:p>
          <a:p>
            <a:pPr marL="290513" indent="-290513">
              <a:buFontTx/>
              <a:buChar char="•"/>
              <a:defRPr/>
            </a:pPr>
            <a:r>
              <a:rPr lang="en-US" sz="2800" b="1" dirty="0">
                <a:latin typeface="Garamond" charset="0"/>
              </a:rPr>
              <a:t>Loop until convergence</a:t>
            </a:r>
          </a:p>
          <a:p>
            <a:pPr marL="573088" lvl="1" indent="-225425">
              <a:buFontTx/>
              <a:buChar char="•"/>
              <a:defRPr/>
            </a:pPr>
            <a:r>
              <a:rPr lang="en-US" b="1" dirty="0">
                <a:latin typeface="Garamond" charset="0"/>
              </a:rPr>
              <a:t>Assign each point to the cluster of closest centroid</a:t>
            </a:r>
          </a:p>
          <a:p>
            <a:pPr marL="573088" lvl="1" indent="-225425">
              <a:buFontTx/>
              <a:buChar char="•"/>
              <a:defRPr/>
            </a:pPr>
            <a:r>
              <a:rPr lang="en-US" dirty="0">
                <a:latin typeface="Garamond" charset="0"/>
              </a:rPr>
              <a:t>Re-estimate cluster centroids based on data assigned to each</a:t>
            </a:r>
          </a:p>
          <a:p>
            <a:pPr marL="342900" indent="-280988">
              <a:buFontTx/>
              <a:buChar char="•"/>
              <a:defRPr/>
            </a:pPr>
            <a:r>
              <a:rPr lang="en-US" sz="2800" dirty="0">
                <a:latin typeface="Garamond" charset="0"/>
              </a:rPr>
              <a:t>Convergence: no point is assigned to a different cluster</a:t>
            </a:r>
          </a:p>
        </p:txBody>
      </p:sp>
      <p:sp>
        <p:nvSpPr>
          <p:cNvPr id="2" name="TextBox 1">
            <a:extLst>
              <a:ext uri="{FF2B5EF4-FFF2-40B4-BE49-F238E27FC236}">
                <a16:creationId xmlns:a16="http://schemas.microsoft.com/office/drawing/2014/main" id="{AE25FEC0-DBFC-B145-BB05-E1B098789C38}"/>
              </a:ext>
            </a:extLst>
          </p:cNvPr>
          <p:cNvSpPr txBox="1"/>
          <p:nvPr/>
        </p:nvSpPr>
        <p:spPr>
          <a:xfrm>
            <a:off x="5119688" y="5299075"/>
            <a:ext cx="3698875" cy="1200329"/>
          </a:xfrm>
          <a:prstGeom prst="rect">
            <a:avLst/>
          </a:prstGeom>
          <a:noFill/>
        </p:spPr>
        <p:txBody>
          <a:bodyPr wrap="square" rtlCol="0">
            <a:spAutoFit/>
          </a:bodyPr>
          <a:lstStyle/>
          <a:p>
            <a:r>
              <a:rPr lang="en-US" dirty="0">
                <a:hlinkClick r:id="rId4"/>
              </a:rPr>
              <a:t>veroni diagram</a:t>
            </a:r>
            <a:r>
              <a:rPr lang="en-US" dirty="0"/>
              <a:t>: add lines for regions of points closest to each centroid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a:grpSpLocks/>
          </p:cNvGrpSpPr>
          <p:nvPr/>
        </p:nvGrpSpPr>
        <p:grpSpPr bwMode="auto">
          <a:xfrm>
            <a:off x="5119688" y="1538288"/>
            <a:ext cx="3698875" cy="3792537"/>
            <a:chOff x="4089" y="1276"/>
            <a:chExt cx="2330" cy="2389"/>
          </a:xfrm>
        </p:grpSpPr>
        <p:grpSp>
          <p:nvGrpSpPr>
            <p:cNvPr id="27652" name="Group 3"/>
            <p:cNvGrpSpPr>
              <a:grpSpLocks/>
            </p:cNvGrpSpPr>
            <p:nvPr/>
          </p:nvGrpSpPr>
          <p:grpSpPr bwMode="auto">
            <a:xfrm>
              <a:off x="4089" y="1276"/>
              <a:ext cx="2330" cy="2389"/>
              <a:chOff x="4089" y="1276"/>
              <a:chExt cx="2330" cy="2389"/>
            </a:xfrm>
          </p:grpSpPr>
          <p:pic>
            <p:nvPicPr>
              <p:cNvPr id="6144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9" y="1276"/>
                <a:ext cx="2330" cy="2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1445" name="Oval 5"/>
              <p:cNvSpPr>
                <a:spLocks noChangeArrowheads="1"/>
              </p:cNvSpPr>
              <p:nvPr/>
            </p:nvSpPr>
            <p:spPr bwMode="auto">
              <a:xfrm>
                <a:off x="5206" y="2921"/>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6" name="Oval 6"/>
              <p:cNvSpPr>
                <a:spLocks noChangeArrowheads="1"/>
              </p:cNvSpPr>
              <p:nvPr/>
            </p:nvSpPr>
            <p:spPr bwMode="auto">
              <a:xfrm>
                <a:off x="5149" y="3122"/>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7" name="Oval 7"/>
              <p:cNvSpPr>
                <a:spLocks noChangeArrowheads="1"/>
              </p:cNvSpPr>
              <p:nvPr/>
            </p:nvSpPr>
            <p:spPr bwMode="auto">
              <a:xfrm>
                <a:off x="5321" y="3161"/>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8" name="Oval 8"/>
              <p:cNvSpPr>
                <a:spLocks noChangeArrowheads="1"/>
              </p:cNvSpPr>
              <p:nvPr/>
            </p:nvSpPr>
            <p:spPr bwMode="auto">
              <a:xfrm>
                <a:off x="5547" y="2854"/>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9" name="Oval 9"/>
              <p:cNvSpPr>
                <a:spLocks noChangeArrowheads="1"/>
              </p:cNvSpPr>
              <p:nvPr/>
            </p:nvSpPr>
            <p:spPr bwMode="auto">
              <a:xfrm>
                <a:off x="5047" y="1985"/>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0" name="Line 10"/>
              <p:cNvSpPr>
                <a:spLocks noChangeShapeType="1"/>
              </p:cNvSpPr>
              <p:nvPr/>
            </p:nvSpPr>
            <p:spPr bwMode="auto">
              <a:xfrm flipH="1" flipV="1">
                <a:off x="5043" y="2907"/>
                <a:ext cx="205" cy="4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1" name="Line 11"/>
              <p:cNvSpPr>
                <a:spLocks noChangeShapeType="1"/>
              </p:cNvSpPr>
              <p:nvPr/>
            </p:nvSpPr>
            <p:spPr bwMode="auto">
              <a:xfrm flipH="1" flipV="1">
                <a:off x="5024" y="3101"/>
                <a:ext cx="171" cy="6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2" name="Line 12"/>
              <p:cNvSpPr>
                <a:spLocks noChangeShapeType="1"/>
              </p:cNvSpPr>
              <p:nvPr/>
            </p:nvSpPr>
            <p:spPr bwMode="auto">
              <a:xfrm flipV="1">
                <a:off x="5387" y="3157"/>
                <a:ext cx="46" cy="43"/>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3" name="Line 13"/>
              <p:cNvSpPr>
                <a:spLocks noChangeShapeType="1"/>
              </p:cNvSpPr>
              <p:nvPr/>
            </p:nvSpPr>
            <p:spPr bwMode="auto">
              <a:xfrm flipV="1">
                <a:off x="5603" y="2463"/>
                <a:ext cx="161" cy="429"/>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4" name="Line 14"/>
              <p:cNvSpPr>
                <a:spLocks noChangeShapeType="1"/>
              </p:cNvSpPr>
              <p:nvPr/>
            </p:nvSpPr>
            <p:spPr bwMode="auto">
              <a:xfrm flipV="1">
                <a:off x="5104" y="1938"/>
                <a:ext cx="162" cy="81"/>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5" name="Oval 15"/>
              <p:cNvSpPr>
                <a:spLocks noChangeArrowheads="1"/>
              </p:cNvSpPr>
              <p:nvPr/>
            </p:nvSpPr>
            <p:spPr bwMode="auto">
              <a:xfrm>
                <a:off x="4919" y="3032"/>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6" name="Oval 16"/>
              <p:cNvSpPr>
                <a:spLocks noChangeArrowheads="1"/>
              </p:cNvSpPr>
              <p:nvPr/>
            </p:nvSpPr>
            <p:spPr bwMode="auto">
              <a:xfrm>
                <a:off x="4934" y="2845"/>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7" name="Oval 17"/>
              <p:cNvSpPr>
                <a:spLocks noChangeArrowheads="1"/>
              </p:cNvSpPr>
              <p:nvPr/>
            </p:nvSpPr>
            <p:spPr bwMode="auto">
              <a:xfrm>
                <a:off x="5385" y="3103"/>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8" name="Oval 18"/>
              <p:cNvSpPr>
                <a:spLocks noChangeArrowheads="1"/>
              </p:cNvSpPr>
              <p:nvPr/>
            </p:nvSpPr>
            <p:spPr bwMode="auto">
              <a:xfrm>
                <a:off x="5279" y="1861"/>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9" name="Oval 19"/>
              <p:cNvSpPr>
                <a:spLocks noChangeArrowheads="1"/>
              </p:cNvSpPr>
              <p:nvPr/>
            </p:nvSpPr>
            <p:spPr bwMode="auto">
              <a:xfrm>
                <a:off x="5745" y="2356"/>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grpSp>
          <p:nvGrpSpPr>
            <p:cNvPr id="27653" name="Group 20"/>
            <p:cNvGrpSpPr>
              <a:grpSpLocks/>
            </p:cNvGrpSpPr>
            <p:nvPr/>
          </p:nvGrpSpPr>
          <p:grpSpPr bwMode="auto">
            <a:xfrm>
              <a:off x="4520" y="1774"/>
              <a:ext cx="1836" cy="1641"/>
              <a:chOff x="1505" y="1750"/>
              <a:chExt cx="1836" cy="1641"/>
            </a:xfrm>
          </p:grpSpPr>
          <p:sp>
            <p:nvSpPr>
              <p:cNvPr id="61461" name="Line 21"/>
              <p:cNvSpPr>
                <a:spLocks noChangeShapeType="1"/>
              </p:cNvSpPr>
              <p:nvPr/>
            </p:nvSpPr>
            <p:spPr bwMode="auto">
              <a:xfrm flipV="1">
                <a:off x="2282" y="3002"/>
                <a:ext cx="123" cy="6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2" name="Line 22"/>
              <p:cNvSpPr>
                <a:spLocks noChangeShapeType="1"/>
              </p:cNvSpPr>
              <p:nvPr/>
            </p:nvSpPr>
            <p:spPr bwMode="auto">
              <a:xfrm flipH="1" flipV="1">
                <a:off x="2362" y="2441"/>
                <a:ext cx="36" cy="554"/>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3" name="Line 23"/>
              <p:cNvSpPr>
                <a:spLocks noChangeShapeType="1"/>
              </p:cNvSpPr>
              <p:nvPr/>
            </p:nvSpPr>
            <p:spPr bwMode="auto">
              <a:xfrm flipH="1">
                <a:off x="1505" y="2446"/>
                <a:ext cx="855" cy="38"/>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4" name="Line 24"/>
              <p:cNvSpPr>
                <a:spLocks noChangeShapeType="1"/>
              </p:cNvSpPr>
              <p:nvPr/>
            </p:nvSpPr>
            <p:spPr bwMode="auto">
              <a:xfrm flipV="1">
                <a:off x="2362" y="1750"/>
                <a:ext cx="979" cy="698"/>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5" name="Line 25"/>
              <p:cNvSpPr>
                <a:spLocks noChangeShapeType="1"/>
              </p:cNvSpPr>
              <p:nvPr/>
            </p:nvSpPr>
            <p:spPr bwMode="auto">
              <a:xfrm>
                <a:off x="2398" y="3005"/>
                <a:ext cx="446" cy="23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6" name="Line 26"/>
              <p:cNvSpPr>
                <a:spLocks noChangeShapeType="1"/>
              </p:cNvSpPr>
              <p:nvPr/>
            </p:nvSpPr>
            <p:spPr bwMode="auto">
              <a:xfrm flipH="1">
                <a:off x="2225" y="3065"/>
                <a:ext cx="64" cy="326"/>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7" name="Line 27"/>
              <p:cNvSpPr>
                <a:spLocks noChangeShapeType="1"/>
              </p:cNvSpPr>
              <p:nvPr/>
            </p:nvSpPr>
            <p:spPr bwMode="auto">
              <a:xfrm flipH="1" flipV="1">
                <a:off x="1526" y="2851"/>
                <a:ext cx="756" cy="216"/>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grpSp>
      <p:sp>
        <p:nvSpPr>
          <p:cNvPr id="27650" name="Rectangle 28"/>
          <p:cNvSpPr>
            <a:spLocks noGrp="1" noRot="1" noChangeArrowheads="1"/>
          </p:cNvSpPr>
          <p:nvPr>
            <p:ph type="title"/>
          </p:nvPr>
        </p:nvSpPr>
        <p:spPr>
          <a:xfrm>
            <a:off x="457200" y="0"/>
            <a:ext cx="8229600" cy="960438"/>
          </a:xfrm>
        </p:spPr>
        <p:txBody>
          <a:bodyPr/>
          <a:lstStyle/>
          <a:p>
            <a:r>
              <a:rPr lang="en-US" dirty="0">
                <a:ea typeface="ＭＳ Ｐゴシック" charset="0"/>
                <a:cs typeface="ＭＳ Ｐゴシック" charset="0"/>
              </a:rPr>
              <a:t>K-Means Clustering</a:t>
            </a:r>
          </a:p>
        </p:txBody>
      </p:sp>
      <p:sp>
        <p:nvSpPr>
          <p:cNvPr id="30" name="Rectangle 17">
            <a:extLst>
              <a:ext uri="{FF2B5EF4-FFF2-40B4-BE49-F238E27FC236}">
                <a16:creationId xmlns:a16="http://schemas.microsoft.com/office/drawing/2014/main" id="{C7528CC2-B49D-F24B-9A0F-47495B080239}"/>
              </a:ext>
            </a:extLst>
          </p:cNvPr>
          <p:cNvSpPr>
            <a:spLocks noChangeArrowheads="1"/>
          </p:cNvSpPr>
          <p:nvPr/>
        </p:nvSpPr>
        <p:spPr bwMode="auto">
          <a:xfrm>
            <a:off x="573088" y="1309688"/>
            <a:ext cx="4297362" cy="4955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90513" indent="-290513">
              <a:defRPr/>
            </a:pPr>
            <a:r>
              <a:rPr lang="en-US" sz="2800" dirty="0">
                <a:latin typeface="Garamond" charset="0"/>
              </a:rPr>
              <a:t>K-Means (k, data )</a:t>
            </a:r>
          </a:p>
          <a:p>
            <a:pPr marL="290513" indent="-290513">
              <a:buFontTx/>
              <a:buChar char="•"/>
              <a:defRPr/>
            </a:pPr>
            <a:r>
              <a:rPr lang="en-US" sz="2800" dirty="0">
                <a:latin typeface="Garamond" charset="0"/>
              </a:rPr>
              <a:t>Randomly choose k cluster center locations (centroids)</a:t>
            </a:r>
          </a:p>
          <a:p>
            <a:pPr marL="290513" indent="-290513">
              <a:buFontTx/>
              <a:buChar char="•"/>
              <a:defRPr/>
            </a:pPr>
            <a:r>
              <a:rPr lang="en-US" sz="2800" b="1" dirty="0">
                <a:latin typeface="Garamond" charset="0"/>
              </a:rPr>
              <a:t>Loop until convergence</a:t>
            </a:r>
          </a:p>
          <a:p>
            <a:pPr marL="573088" lvl="1" indent="-225425">
              <a:buFontTx/>
              <a:buChar char="•"/>
              <a:defRPr/>
            </a:pPr>
            <a:r>
              <a:rPr lang="en-US" dirty="0">
                <a:latin typeface="Garamond" charset="0"/>
              </a:rPr>
              <a:t>Assign each point to the cluster of closest centroid</a:t>
            </a:r>
          </a:p>
          <a:p>
            <a:pPr marL="573088" lvl="1" indent="-225425">
              <a:buFontTx/>
              <a:buChar char="•"/>
              <a:defRPr/>
            </a:pPr>
            <a:r>
              <a:rPr lang="en-US" b="1" dirty="0">
                <a:latin typeface="Garamond" charset="0"/>
              </a:rPr>
              <a:t>Re-estimate cluster centroids based on data assigned to each</a:t>
            </a:r>
          </a:p>
          <a:p>
            <a:pPr marL="342900" indent="-280988">
              <a:buFontTx/>
              <a:buChar char="•"/>
              <a:defRPr/>
            </a:pPr>
            <a:r>
              <a:rPr lang="en-US" sz="2800" dirty="0">
                <a:latin typeface="Garamond" charset="0"/>
              </a:rPr>
              <a:t>Convergence: no point is assigned to a different cluster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a:grpSpLocks/>
          </p:cNvGrpSpPr>
          <p:nvPr/>
        </p:nvGrpSpPr>
        <p:grpSpPr bwMode="auto">
          <a:xfrm>
            <a:off x="5119688" y="1538288"/>
            <a:ext cx="3698875" cy="3792537"/>
            <a:chOff x="4089" y="1276"/>
            <a:chExt cx="2330" cy="2389"/>
          </a:xfrm>
        </p:grpSpPr>
        <p:grpSp>
          <p:nvGrpSpPr>
            <p:cNvPr id="27652" name="Group 3"/>
            <p:cNvGrpSpPr>
              <a:grpSpLocks/>
            </p:cNvGrpSpPr>
            <p:nvPr/>
          </p:nvGrpSpPr>
          <p:grpSpPr bwMode="auto">
            <a:xfrm>
              <a:off x="4089" y="1276"/>
              <a:ext cx="2330" cy="2389"/>
              <a:chOff x="4089" y="1276"/>
              <a:chExt cx="2330" cy="2389"/>
            </a:xfrm>
          </p:grpSpPr>
          <p:pic>
            <p:nvPicPr>
              <p:cNvPr id="6144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9" y="1276"/>
                <a:ext cx="2330" cy="2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1445" name="Oval 5"/>
              <p:cNvSpPr>
                <a:spLocks noChangeArrowheads="1"/>
              </p:cNvSpPr>
              <p:nvPr/>
            </p:nvSpPr>
            <p:spPr bwMode="auto">
              <a:xfrm>
                <a:off x="5206" y="2921"/>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6" name="Oval 6"/>
              <p:cNvSpPr>
                <a:spLocks noChangeArrowheads="1"/>
              </p:cNvSpPr>
              <p:nvPr/>
            </p:nvSpPr>
            <p:spPr bwMode="auto">
              <a:xfrm>
                <a:off x="5149" y="3122"/>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7" name="Oval 7"/>
              <p:cNvSpPr>
                <a:spLocks noChangeArrowheads="1"/>
              </p:cNvSpPr>
              <p:nvPr/>
            </p:nvSpPr>
            <p:spPr bwMode="auto">
              <a:xfrm>
                <a:off x="5321" y="3161"/>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8" name="Oval 8"/>
              <p:cNvSpPr>
                <a:spLocks noChangeArrowheads="1"/>
              </p:cNvSpPr>
              <p:nvPr/>
            </p:nvSpPr>
            <p:spPr bwMode="auto">
              <a:xfrm>
                <a:off x="5547" y="2854"/>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49" name="Oval 9"/>
              <p:cNvSpPr>
                <a:spLocks noChangeArrowheads="1"/>
              </p:cNvSpPr>
              <p:nvPr/>
            </p:nvSpPr>
            <p:spPr bwMode="auto">
              <a:xfrm>
                <a:off x="5047" y="1985"/>
                <a:ext cx="96" cy="96"/>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0" name="Line 10"/>
              <p:cNvSpPr>
                <a:spLocks noChangeShapeType="1"/>
              </p:cNvSpPr>
              <p:nvPr/>
            </p:nvSpPr>
            <p:spPr bwMode="auto">
              <a:xfrm flipH="1" flipV="1">
                <a:off x="5043" y="2907"/>
                <a:ext cx="205" cy="4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1" name="Line 11"/>
              <p:cNvSpPr>
                <a:spLocks noChangeShapeType="1"/>
              </p:cNvSpPr>
              <p:nvPr/>
            </p:nvSpPr>
            <p:spPr bwMode="auto">
              <a:xfrm flipH="1" flipV="1">
                <a:off x="5024" y="3101"/>
                <a:ext cx="171" cy="6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2" name="Line 12"/>
              <p:cNvSpPr>
                <a:spLocks noChangeShapeType="1"/>
              </p:cNvSpPr>
              <p:nvPr/>
            </p:nvSpPr>
            <p:spPr bwMode="auto">
              <a:xfrm flipV="1">
                <a:off x="5387" y="3157"/>
                <a:ext cx="46" cy="43"/>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3" name="Line 13"/>
              <p:cNvSpPr>
                <a:spLocks noChangeShapeType="1"/>
              </p:cNvSpPr>
              <p:nvPr/>
            </p:nvSpPr>
            <p:spPr bwMode="auto">
              <a:xfrm flipV="1">
                <a:off x="5603" y="2463"/>
                <a:ext cx="161" cy="429"/>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4" name="Line 14"/>
              <p:cNvSpPr>
                <a:spLocks noChangeShapeType="1"/>
              </p:cNvSpPr>
              <p:nvPr/>
            </p:nvSpPr>
            <p:spPr bwMode="auto">
              <a:xfrm flipV="1">
                <a:off x="5104" y="1938"/>
                <a:ext cx="162" cy="81"/>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55" name="Oval 15"/>
              <p:cNvSpPr>
                <a:spLocks noChangeArrowheads="1"/>
              </p:cNvSpPr>
              <p:nvPr/>
            </p:nvSpPr>
            <p:spPr bwMode="auto">
              <a:xfrm>
                <a:off x="4919" y="3032"/>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6" name="Oval 16"/>
              <p:cNvSpPr>
                <a:spLocks noChangeArrowheads="1"/>
              </p:cNvSpPr>
              <p:nvPr/>
            </p:nvSpPr>
            <p:spPr bwMode="auto">
              <a:xfrm>
                <a:off x="4934" y="2845"/>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7" name="Oval 17"/>
              <p:cNvSpPr>
                <a:spLocks noChangeArrowheads="1"/>
              </p:cNvSpPr>
              <p:nvPr/>
            </p:nvSpPr>
            <p:spPr bwMode="auto">
              <a:xfrm>
                <a:off x="5385" y="3103"/>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8" name="Oval 18"/>
              <p:cNvSpPr>
                <a:spLocks noChangeArrowheads="1"/>
              </p:cNvSpPr>
              <p:nvPr/>
            </p:nvSpPr>
            <p:spPr bwMode="auto">
              <a:xfrm>
                <a:off x="5279" y="1861"/>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1459" name="Oval 19"/>
              <p:cNvSpPr>
                <a:spLocks noChangeArrowheads="1"/>
              </p:cNvSpPr>
              <p:nvPr/>
            </p:nvSpPr>
            <p:spPr bwMode="auto">
              <a:xfrm>
                <a:off x="5745" y="2356"/>
                <a:ext cx="96" cy="96"/>
              </a:xfrm>
              <a:prstGeom prst="ellipse">
                <a:avLst/>
              </a:prstGeom>
              <a:noFill/>
              <a:ln w="12700">
                <a:solidFill>
                  <a:schemeClr val="bg2"/>
                </a:solidFill>
                <a:prstDash val="dash"/>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grpSp>
          <p:nvGrpSpPr>
            <p:cNvPr id="27653" name="Group 20"/>
            <p:cNvGrpSpPr>
              <a:grpSpLocks/>
            </p:cNvGrpSpPr>
            <p:nvPr/>
          </p:nvGrpSpPr>
          <p:grpSpPr bwMode="auto">
            <a:xfrm>
              <a:off x="4520" y="1774"/>
              <a:ext cx="1836" cy="1641"/>
              <a:chOff x="1505" y="1750"/>
              <a:chExt cx="1836" cy="1641"/>
            </a:xfrm>
          </p:grpSpPr>
          <p:sp>
            <p:nvSpPr>
              <p:cNvPr id="61461" name="Line 21"/>
              <p:cNvSpPr>
                <a:spLocks noChangeShapeType="1"/>
              </p:cNvSpPr>
              <p:nvPr/>
            </p:nvSpPr>
            <p:spPr bwMode="auto">
              <a:xfrm flipV="1">
                <a:off x="2282" y="3002"/>
                <a:ext cx="123" cy="6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2" name="Line 22"/>
              <p:cNvSpPr>
                <a:spLocks noChangeShapeType="1"/>
              </p:cNvSpPr>
              <p:nvPr/>
            </p:nvSpPr>
            <p:spPr bwMode="auto">
              <a:xfrm flipH="1" flipV="1">
                <a:off x="2362" y="2441"/>
                <a:ext cx="36" cy="554"/>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3" name="Line 23"/>
              <p:cNvSpPr>
                <a:spLocks noChangeShapeType="1"/>
              </p:cNvSpPr>
              <p:nvPr/>
            </p:nvSpPr>
            <p:spPr bwMode="auto">
              <a:xfrm flipH="1">
                <a:off x="1505" y="2446"/>
                <a:ext cx="855" cy="38"/>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4" name="Line 24"/>
              <p:cNvSpPr>
                <a:spLocks noChangeShapeType="1"/>
              </p:cNvSpPr>
              <p:nvPr/>
            </p:nvSpPr>
            <p:spPr bwMode="auto">
              <a:xfrm flipV="1">
                <a:off x="2362" y="1750"/>
                <a:ext cx="979" cy="698"/>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5" name="Line 25"/>
              <p:cNvSpPr>
                <a:spLocks noChangeShapeType="1"/>
              </p:cNvSpPr>
              <p:nvPr/>
            </p:nvSpPr>
            <p:spPr bwMode="auto">
              <a:xfrm>
                <a:off x="2398" y="3005"/>
                <a:ext cx="446" cy="235"/>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6" name="Line 26"/>
              <p:cNvSpPr>
                <a:spLocks noChangeShapeType="1"/>
              </p:cNvSpPr>
              <p:nvPr/>
            </p:nvSpPr>
            <p:spPr bwMode="auto">
              <a:xfrm flipH="1">
                <a:off x="2225" y="3065"/>
                <a:ext cx="64" cy="326"/>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1467" name="Line 27"/>
              <p:cNvSpPr>
                <a:spLocks noChangeShapeType="1"/>
              </p:cNvSpPr>
              <p:nvPr/>
            </p:nvSpPr>
            <p:spPr bwMode="auto">
              <a:xfrm flipH="1" flipV="1">
                <a:off x="1526" y="2851"/>
                <a:ext cx="756" cy="216"/>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grpSp>
      <p:sp>
        <p:nvSpPr>
          <p:cNvPr id="27650" name="Rectangle 28"/>
          <p:cNvSpPr>
            <a:spLocks noGrp="1" noRot="1" noChangeArrowheads="1"/>
          </p:cNvSpPr>
          <p:nvPr>
            <p:ph type="title"/>
          </p:nvPr>
        </p:nvSpPr>
        <p:spPr>
          <a:xfrm>
            <a:off x="457200" y="0"/>
            <a:ext cx="8229600" cy="960438"/>
          </a:xfrm>
        </p:spPr>
        <p:txBody>
          <a:bodyPr/>
          <a:lstStyle/>
          <a:p>
            <a:r>
              <a:rPr lang="en-US" dirty="0">
                <a:ea typeface="ＭＳ Ｐゴシック" charset="0"/>
                <a:cs typeface="ＭＳ Ｐゴシック" charset="0"/>
              </a:rPr>
              <a:t>K-Means Clustering</a:t>
            </a:r>
          </a:p>
        </p:txBody>
      </p:sp>
      <p:sp>
        <p:nvSpPr>
          <p:cNvPr id="30" name="Rectangle 17">
            <a:extLst>
              <a:ext uri="{FF2B5EF4-FFF2-40B4-BE49-F238E27FC236}">
                <a16:creationId xmlns:a16="http://schemas.microsoft.com/office/drawing/2014/main" id="{C7528CC2-B49D-F24B-9A0F-47495B080239}"/>
              </a:ext>
            </a:extLst>
          </p:cNvPr>
          <p:cNvSpPr>
            <a:spLocks noChangeArrowheads="1"/>
          </p:cNvSpPr>
          <p:nvPr/>
        </p:nvSpPr>
        <p:spPr bwMode="auto">
          <a:xfrm>
            <a:off x="573088" y="1309688"/>
            <a:ext cx="4297362" cy="4955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90513" indent="-290513">
              <a:defRPr/>
            </a:pPr>
            <a:r>
              <a:rPr lang="en-US" sz="2800" dirty="0">
                <a:latin typeface="Garamond" charset="0"/>
              </a:rPr>
              <a:t>K-Means (k, data )</a:t>
            </a:r>
          </a:p>
          <a:p>
            <a:pPr marL="290513" indent="-290513">
              <a:buFontTx/>
              <a:buChar char="•"/>
              <a:defRPr/>
            </a:pPr>
            <a:r>
              <a:rPr lang="en-US" sz="2800" dirty="0">
                <a:latin typeface="Garamond" charset="0"/>
              </a:rPr>
              <a:t>Randomly choose k cluster center locations (centroids)</a:t>
            </a:r>
          </a:p>
          <a:p>
            <a:pPr marL="290513" indent="-290513">
              <a:buFontTx/>
              <a:buChar char="•"/>
              <a:defRPr/>
            </a:pPr>
            <a:r>
              <a:rPr lang="en-US" sz="2800" dirty="0">
                <a:latin typeface="Garamond" charset="0"/>
              </a:rPr>
              <a:t>Loop until convergence</a:t>
            </a:r>
          </a:p>
          <a:p>
            <a:pPr marL="573088" lvl="1" indent="-225425">
              <a:buFontTx/>
              <a:buChar char="•"/>
              <a:defRPr/>
            </a:pPr>
            <a:r>
              <a:rPr lang="en-US" dirty="0">
                <a:latin typeface="Garamond" charset="0"/>
              </a:rPr>
              <a:t>Assign each point to the cluster of closest centroid</a:t>
            </a:r>
          </a:p>
          <a:p>
            <a:pPr marL="573088" lvl="1" indent="-225425">
              <a:buFontTx/>
              <a:buChar char="•"/>
              <a:defRPr/>
            </a:pPr>
            <a:r>
              <a:rPr lang="en-US" dirty="0">
                <a:latin typeface="Garamond" charset="0"/>
              </a:rPr>
              <a:t>Re-estimate cluster centroids based on data assigned to each</a:t>
            </a:r>
          </a:p>
          <a:p>
            <a:pPr marL="342900" indent="-280988">
              <a:buFontTx/>
              <a:buChar char="•"/>
              <a:defRPr/>
            </a:pPr>
            <a:r>
              <a:rPr lang="en-US" sz="2800" b="1" dirty="0">
                <a:latin typeface="Garamond" charset="0"/>
              </a:rPr>
              <a:t>Convergence: no point is assigned to a different cluster</a:t>
            </a:r>
          </a:p>
        </p:txBody>
      </p:sp>
    </p:spTree>
    <p:extLst>
      <p:ext uri="{BB962C8B-B14F-4D97-AF65-F5344CB8AC3E}">
        <p14:creationId xmlns:p14="http://schemas.microsoft.com/office/powerpoint/2010/main" val="272704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582A-35DA-0247-BA73-248241186DE6}"/>
              </a:ext>
            </a:extLst>
          </p:cNvPr>
          <p:cNvSpPr>
            <a:spLocks noGrp="1"/>
          </p:cNvSpPr>
          <p:nvPr>
            <p:ph type="title"/>
          </p:nvPr>
        </p:nvSpPr>
        <p:spPr>
          <a:xfrm>
            <a:off x="685800" y="152400"/>
            <a:ext cx="7772400" cy="1600200"/>
          </a:xfrm>
        </p:spPr>
        <p:txBody>
          <a:bodyPr/>
          <a:lstStyle/>
          <a:p>
            <a:r>
              <a:rPr lang="en-US" dirty="0"/>
              <a:t>Visualizing k-means: </a:t>
            </a:r>
            <a:r>
              <a:rPr lang="en-US" dirty="0">
                <a:hlinkClick r:id="rId2"/>
              </a:rPr>
              <a:t>http://bit.ly/471kmean</a:t>
            </a:r>
            <a:endParaRPr lang="en-US" dirty="0"/>
          </a:p>
        </p:txBody>
      </p:sp>
      <p:pic>
        <p:nvPicPr>
          <p:cNvPr id="5" name="Picture 4" descr="A screenshot of a cell phone&#10;&#10;Description automatically generated">
            <a:hlinkClick r:id="rId2"/>
            <a:extLst>
              <a:ext uri="{FF2B5EF4-FFF2-40B4-BE49-F238E27FC236}">
                <a16:creationId xmlns:a16="http://schemas.microsoft.com/office/drawing/2014/main" id="{260BE599-DBE8-D547-BD89-71242F177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76400"/>
            <a:ext cx="9144000" cy="5353078"/>
          </a:xfrm>
          <a:prstGeom prst="rect">
            <a:avLst/>
          </a:prstGeom>
        </p:spPr>
      </p:pic>
    </p:spTree>
    <p:extLst>
      <p:ext uri="{BB962C8B-B14F-4D97-AF65-F5344CB8AC3E}">
        <p14:creationId xmlns:p14="http://schemas.microsoft.com/office/powerpoint/2010/main" val="19777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F021-FC86-8540-A05B-C6D1DB0B414C}"/>
              </a:ext>
            </a:extLst>
          </p:cNvPr>
          <p:cNvSpPr>
            <a:spLocks noGrp="1"/>
          </p:cNvSpPr>
          <p:nvPr>
            <p:ph type="title"/>
          </p:nvPr>
        </p:nvSpPr>
        <p:spPr>
          <a:xfrm>
            <a:off x="685800" y="304800"/>
            <a:ext cx="7772400" cy="1143000"/>
          </a:xfrm>
        </p:spPr>
        <p:txBody>
          <a:bodyPr/>
          <a:lstStyle/>
          <a:p>
            <a:r>
              <a:rPr lang="en-US" dirty="0"/>
              <a:t>Clustering the Iris Data</a:t>
            </a:r>
          </a:p>
        </p:txBody>
      </p:sp>
      <p:sp>
        <p:nvSpPr>
          <p:cNvPr id="3" name="Content Placeholder 2">
            <a:extLst>
              <a:ext uri="{FF2B5EF4-FFF2-40B4-BE49-F238E27FC236}">
                <a16:creationId xmlns:a16="http://schemas.microsoft.com/office/drawing/2014/main" id="{E49068AB-6325-234D-9955-77CA22A0BA95}"/>
              </a:ext>
            </a:extLst>
          </p:cNvPr>
          <p:cNvSpPr>
            <a:spLocks noGrp="1"/>
          </p:cNvSpPr>
          <p:nvPr>
            <p:ph idx="1"/>
          </p:nvPr>
        </p:nvSpPr>
        <p:spPr>
          <a:xfrm>
            <a:off x="685800" y="1752600"/>
            <a:ext cx="7772400" cy="4800600"/>
          </a:xfrm>
        </p:spPr>
        <p:txBody>
          <a:bodyPr/>
          <a:lstStyle/>
          <a:p>
            <a:r>
              <a:rPr lang="en-US" sz="3200" dirty="0"/>
              <a:t>Let’s try using unsupervised clustering on the Iris Data</a:t>
            </a:r>
          </a:p>
        </p:txBody>
      </p:sp>
    </p:spTree>
    <p:extLst>
      <p:ext uri="{BB962C8B-B14F-4D97-AF65-F5344CB8AC3E}">
        <p14:creationId xmlns:p14="http://schemas.microsoft.com/office/powerpoint/2010/main" val="175157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464AFF-3A04-1241-805B-9997C4D6C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882" y="-304800"/>
            <a:ext cx="10023764" cy="7764888"/>
          </a:xfrm>
          <a:prstGeom prst="rect">
            <a:avLst/>
          </a:prstGeom>
        </p:spPr>
      </p:pic>
      <p:sp>
        <p:nvSpPr>
          <p:cNvPr id="4" name="Rectangle 3">
            <a:extLst>
              <a:ext uri="{FF2B5EF4-FFF2-40B4-BE49-F238E27FC236}">
                <a16:creationId xmlns:a16="http://schemas.microsoft.com/office/drawing/2014/main" id="{71712202-1687-C347-924D-F2DC1E10FD49}"/>
              </a:ext>
            </a:extLst>
          </p:cNvPr>
          <p:cNvSpPr/>
          <p:nvPr/>
        </p:nvSpPr>
        <p:spPr bwMode="auto">
          <a:xfrm>
            <a:off x="3048000" y="5181600"/>
            <a:ext cx="15240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 name="Rectangle 4">
            <a:extLst>
              <a:ext uri="{FF2B5EF4-FFF2-40B4-BE49-F238E27FC236}">
                <a16:creationId xmlns:a16="http://schemas.microsoft.com/office/drawing/2014/main" id="{27D30917-0D5A-8347-95B9-B828F5D06F3B}"/>
              </a:ext>
            </a:extLst>
          </p:cNvPr>
          <p:cNvSpPr/>
          <p:nvPr/>
        </p:nvSpPr>
        <p:spPr bwMode="auto">
          <a:xfrm>
            <a:off x="1066800" y="152400"/>
            <a:ext cx="9906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Rectangle 5">
            <a:extLst>
              <a:ext uri="{FF2B5EF4-FFF2-40B4-BE49-F238E27FC236}">
                <a16:creationId xmlns:a16="http://schemas.microsoft.com/office/drawing/2014/main" id="{135E87F3-3F52-C748-A140-998F39E8EC3B}"/>
              </a:ext>
            </a:extLst>
          </p:cNvPr>
          <p:cNvSpPr/>
          <p:nvPr/>
        </p:nvSpPr>
        <p:spPr bwMode="auto">
          <a:xfrm>
            <a:off x="685800" y="609600"/>
            <a:ext cx="15240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8032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464AFF-3A04-1241-805B-9997C4D6C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882" y="-228600"/>
            <a:ext cx="10023764" cy="7764888"/>
          </a:xfrm>
          <a:prstGeom prst="rect">
            <a:avLst/>
          </a:prstGeom>
        </p:spPr>
      </p:pic>
      <p:sp>
        <p:nvSpPr>
          <p:cNvPr id="2" name="TextBox 1">
            <a:extLst>
              <a:ext uri="{FF2B5EF4-FFF2-40B4-BE49-F238E27FC236}">
                <a16:creationId xmlns:a16="http://schemas.microsoft.com/office/drawing/2014/main" id="{A05F2F3F-8161-7745-B0EF-853ED48F7580}"/>
              </a:ext>
            </a:extLst>
          </p:cNvPr>
          <p:cNvSpPr txBox="1"/>
          <p:nvPr/>
        </p:nvSpPr>
        <p:spPr>
          <a:xfrm>
            <a:off x="6248400" y="4800600"/>
            <a:ext cx="2667000" cy="1938992"/>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spAutoFit/>
          </a:bodyPr>
          <a:lstStyle/>
          <a:p>
            <a:r>
              <a:rPr lang="en-US" sz="2000" b="1" dirty="0">
                <a:solidFill>
                  <a:schemeClr val="bg1"/>
                </a:solidFill>
              </a:rPr>
              <a:t>Perfect results, </a:t>
            </a:r>
            <a:r>
              <a:rPr lang="en-US" sz="2000" dirty="0">
                <a:solidFill>
                  <a:schemeClr val="bg1"/>
                </a:solidFill>
              </a:rPr>
              <a:t>but we forgot to remove ground truth nominal attribute!  Select “Classes to cluster evaluation” to identify that class.</a:t>
            </a:r>
          </a:p>
        </p:txBody>
      </p:sp>
      <p:sp>
        <p:nvSpPr>
          <p:cNvPr id="4" name="Rectangle 3">
            <a:extLst>
              <a:ext uri="{FF2B5EF4-FFF2-40B4-BE49-F238E27FC236}">
                <a16:creationId xmlns:a16="http://schemas.microsoft.com/office/drawing/2014/main" id="{84874892-FC52-AC4C-B0E4-1874A5D8AF79}"/>
              </a:ext>
            </a:extLst>
          </p:cNvPr>
          <p:cNvSpPr/>
          <p:nvPr/>
        </p:nvSpPr>
        <p:spPr bwMode="auto">
          <a:xfrm>
            <a:off x="3048000" y="1752600"/>
            <a:ext cx="29718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 name="Rounded Rectangular Callout 4">
            <a:extLst>
              <a:ext uri="{FF2B5EF4-FFF2-40B4-BE49-F238E27FC236}">
                <a16:creationId xmlns:a16="http://schemas.microsoft.com/office/drawing/2014/main" id="{9CD66143-3394-FE46-A87D-3A2F3B9FF8FC}"/>
              </a:ext>
            </a:extLst>
          </p:cNvPr>
          <p:cNvSpPr/>
          <p:nvPr/>
        </p:nvSpPr>
        <p:spPr bwMode="auto">
          <a:xfrm>
            <a:off x="1219200" y="4800600"/>
            <a:ext cx="2514600" cy="1752600"/>
          </a:xfrm>
          <a:prstGeom prst="wedgeRoundRectCallout">
            <a:avLst>
              <a:gd name="adj1" fmla="val 153266"/>
              <a:gd name="adj2" fmla="val -37988"/>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Getting results that are too good is usually a red flag</a:t>
            </a:r>
            <a:endParaRPr kumimoji="0" lang="en-US"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428910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506E01-7B29-6B42-A3C8-9C23345721C4}"/>
              </a:ext>
            </a:extLst>
          </p:cNvPr>
          <p:cNvSpPr>
            <a:spLocks noGrp="1"/>
          </p:cNvSpPr>
          <p:nvPr>
            <p:ph type="sldNum" sz="quarter" idx="10"/>
          </p:nvPr>
        </p:nvSpPr>
        <p:spPr/>
        <p:txBody>
          <a:bodyPr/>
          <a:lstStyle/>
          <a:p>
            <a:pPr>
              <a:defRPr/>
            </a:pPr>
            <a:fld id="{D2FF8EBC-C417-3E45-9E3B-DC2307D3C11F}" type="slidenum">
              <a:rPr lang="en-US" smtClean="0"/>
              <a:pPr>
                <a:defRPr/>
              </a:pPr>
              <a:t>18</a:t>
            </a:fld>
            <a:endParaRPr lang="en-US"/>
          </a:p>
        </p:txBody>
      </p:sp>
      <p:pic>
        <p:nvPicPr>
          <p:cNvPr id="5" name="Picture 4">
            <a:extLst>
              <a:ext uri="{FF2B5EF4-FFF2-40B4-BE49-F238E27FC236}">
                <a16:creationId xmlns:a16="http://schemas.microsoft.com/office/drawing/2014/main" id="{C3148920-5C1B-D645-B3FB-90924926EF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6240" y="-228600"/>
            <a:ext cx="9935095" cy="7696200"/>
          </a:xfrm>
          <a:prstGeom prst="rect">
            <a:avLst/>
          </a:prstGeom>
        </p:spPr>
      </p:pic>
      <p:sp>
        <p:nvSpPr>
          <p:cNvPr id="4" name="Rectangle 3">
            <a:extLst>
              <a:ext uri="{FF2B5EF4-FFF2-40B4-BE49-F238E27FC236}">
                <a16:creationId xmlns:a16="http://schemas.microsoft.com/office/drawing/2014/main" id="{615C3995-4B5D-694B-BA34-AE3DA895EB25}"/>
              </a:ext>
            </a:extLst>
          </p:cNvPr>
          <p:cNvSpPr/>
          <p:nvPr/>
        </p:nvSpPr>
        <p:spPr bwMode="auto">
          <a:xfrm>
            <a:off x="3048000" y="3886200"/>
            <a:ext cx="4038600" cy="1905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31079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CD17-EB67-854B-A62A-FA6E21250624}"/>
              </a:ext>
            </a:extLst>
          </p:cNvPr>
          <p:cNvSpPr>
            <a:spLocks noGrp="1"/>
          </p:cNvSpPr>
          <p:nvPr>
            <p:ph type="title"/>
          </p:nvPr>
        </p:nvSpPr>
        <p:spPr>
          <a:xfrm>
            <a:off x="685800" y="304800"/>
            <a:ext cx="7772400" cy="1143000"/>
          </a:xfrm>
        </p:spPr>
        <p:txBody>
          <a:bodyPr/>
          <a:lstStyle/>
          <a:p>
            <a:r>
              <a:rPr lang="en-US" dirty="0" err="1"/>
              <a:t>Scikit</a:t>
            </a:r>
            <a:r>
              <a:rPr lang="en-US" dirty="0"/>
              <a:t>-learn clustering</a:t>
            </a:r>
          </a:p>
        </p:txBody>
      </p:sp>
      <p:sp>
        <p:nvSpPr>
          <p:cNvPr id="4" name="Slide Number Placeholder 3">
            <a:extLst>
              <a:ext uri="{FF2B5EF4-FFF2-40B4-BE49-F238E27FC236}">
                <a16:creationId xmlns:a16="http://schemas.microsoft.com/office/drawing/2014/main" id="{85A555F2-1D0F-C042-B721-8A84720B1AD9}"/>
              </a:ext>
            </a:extLst>
          </p:cNvPr>
          <p:cNvSpPr>
            <a:spLocks noGrp="1"/>
          </p:cNvSpPr>
          <p:nvPr>
            <p:ph type="sldNum" sz="quarter" idx="4294967295"/>
          </p:nvPr>
        </p:nvSpPr>
        <p:spPr>
          <a:xfrm>
            <a:off x="7239000" y="6553200"/>
            <a:ext cx="1905000" cy="304800"/>
          </a:xfrm>
        </p:spPr>
        <p:txBody>
          <a:bodyPr/>
          <a:lstStyle/>
          <a:p>
            <a:pPr>
              <a:defRPr/>
            </a:pPr>
            <a:fld id="{9D0EFEF1-0F92-3342-A727-9E307F2594E5}" type="slidenum">
              <a:rPr lang="en-US" smtClean="0"/>
              <a:pPr>
                <a:defRPr/>
              </a:pPr>
              <a:t>19</a:t>
            </a:fld>
            <a:endParaRPr lang="en-US"/>
          </a:p>
        </p:txBody>
      </p:sp>
      <p:pic>
        <p:nvPicPr>
          <p:cNvPr id="12" name="Content Placeholder 11" descr="A screenshot of a cell phone&#10;&#10;Description automatically generated">
            <a:extLst>
              <a:ext uri="{FF2B5EF4-FFF2-40B4-BE49-F238E27FC236}">
                <a16:creationId xmlns:a16="http://schemas.microsoft.com/office/drawing/2014/main" id="{8626D006-CD84-D84F-AB27-38905625ABF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81000" y="-304800"/>
            <a:ext cx="9829800" cy="7582133"/>
          </a:xfrm>
        </p:spPr>
      </p:pic>
    </p:spTree>
    <p:extLst>
      <p:ext uri="{BB962C8B-B14F-4D97-AF65-F5344CB8AC3E}">
        <p14:creationId xmlns:p14="http://schemas.microsoft.com/office/powerpoint/2010/main" val="295489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49E6B14D-B186-5B47-BE4F-10AE97CAAC56}"/>
              </a:ext>
            </a:extLst>
          </p:cNvPr>
          <p:cNvPicPr>
            <a:picLocks noChangeAspect="1"/>
          </p:cNvPicPr>
          <p:nvPr/>
        </p:nvPicPr>
        <p:blipFill>
          <a:blip r:embed="rId2"/>
          <a:stretch>
            <a:fillRect/>
          </a:stretch>
        </p:blipFill>
        <p:spPr bwMode="auto">
          <a:xfrm>
            <a:off x="18836" y="157162"/>
            <a:ext cx="9157328" cy="654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4" name="Content Placeholder 6">
            <a:extLst>
              <a:ext uri="{FF2B5EF4-FFF2-40B4-BE49-F238E27FC236}">
                <a16:creationId xmlns:a16="http://schemas.microsoft.com/office/drawing/2014/main" id="{02E8F5B6-D113-6C4A-8547-D6B7D360F7FA}"/>
              </a:ext>
            </a:extLst>
          </p:cNvPr>
          <p:cNvPicPr>
            <a:picLocks noChangeAspect="1"/>
          </p:cNvPicPr>
          <p:nvPr/>
        </p:nvPicPr>
        <p:blipFill>
          <a:blip r:embed="rId2"/>
          <a:stretch>
            <a:fillRect/>
          </a:stretch>
        </p:blipFill>
        <p:spPr bwMode="auto">
          <a:xfrm>
            <a:off x="0" y="157162"/>
            <a:ext cx="9157328" cy="654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Rectangle 1">
            <a:extLst>
              <a:ext uri="{FF2B5EF4-FFF2-40B4-BE49-F238E27FC236}">
                <a16:creationId xmlns:a16="http://schemas.microsoft.com/office/drawing/2014/main" id="{63893008-9EA8-DB47-820D-0730CE53C476}"/>
              </a:ext>
            </a:extLst>
          </p:cNvPr>
          <p:cNvSpPr/>
          <p:nvPr/>
        </p:nvSpPr>
        <p:spPr bwMode="auto">
          <a:xfrm>
            <a:off x="18836" y="1524000"/>
            <a:ext cx="3791164" cy="2438400"/>
          </a:xfrm>
          <a:prstGeom prst="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106795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D9E6-FEFD-C344-8388-F8DD79447097}"/>
              </a:ext>
            </a:extLst>
          </p:cNvPr>
          <p:cNvSpPr>
            <a:spLocks noGrp="1"/>
          </p:cNvSpPr>
          <p:nvPr>
            <p:ph type="title"/>
          </p:nvPr>
        </p:nvSpPr>
        <p:spPr/>
        <p:txBody>
          <a:bodyPr/>
          <a:lstStyle/>
          <a:p>
            <a:endParaRPr lang="en-US" dirty="0"/>
          </a:p>
        </p:txBody>
      </p:sp>
      <p:pic>
        <p:nvPicPr>
          <p:cNvPr id="7" name="Content Placeholder 6" descr="A screenshot of a social media post&#10;&#10;Description automatically generated">
            <a:hlinkClick r:id="rId2"/>
            <a:extLst>
              <a:ext uri="{FF2B5EF4-FFF2-40B4-BE49-F238E27FC236}">
                <a16:creationId xmlns:a16="http://schemas.microsoft.com/office/drawing/2014/main" id="{018343F3-3DE3-5342-B328-5973FEBFAB8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04800" y="-228600"/>
            <a:ext cx="9753600" cy="7523357"/>
          </a:xfrm>
        </p:spPr>
      </p:pic>
      <p:pic>
        <p:nvPicPr>
          <p:cNvPr id="8" name="Picture 7">
            <a:hlinkClick r:id="rId4"/>
            <a:extLst>
              <a:ext uri="{FF2B5EF4-FFF2-40B4-BE49-F238E27FC236}">
                <a16:creationId xmlns:a16="http://schemas.microsoft.com/office/drawing/2014/main" id="{3085D803-C04D-1D4F-93B4-CE20AADDCC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3400" y="6045200"/>
            <a:ext cx="406400" cy="406400"/>
          </a:xfrm>
          <a:prstGeom prst="rect">
            <a:avLst/>
          </a:prstGeom>
        </p:spPr>
      </p:pic>
    </p:spTree>
    <p:extLst>
      <p:ext uri="{BB962C8B-B14F-4D97-AF65-F5344CB8AC3E}">
        <p14:creationId xmlns:p14="http://schemas.microsoft.com/office/powerpoint/2010/main" val="329351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ri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0"/>
            <a:ext cx="7614715" cy="6858000"/>
          </a:xfrm>
          <a:prstGeom prst="rect">
            <a:avLst/>
          </a:prstGeom>
        </p:spPr>
      </p:pic>
    </p:spTree>
    <p:extLst>
      <p:ext uri="{BB962C8B-B14F-4D97-AF65-F5344CB8AC3E}">
        <p14:creationId xmlns:p14="http://schemas.microsoft.com/office/powerpoint/2010/main" val="417128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a:xfrm>
            <a:off x="457200" y="152400"/>
            <a:ext cx="8229600" cy="1121661"/>
          </a:xfrm>
        </p:spPr>
        <p:txBody>
          <a:bodyPr/>
          <a:lstStyle/>
          <a:p>
            <a:r>
              <a:rPr lang="en-US" dirty="0">
                <a:ea typeface="ＭＳ Ｐゴシック" charset="0"/>
                <a:cs typeface="ＭＳ Ｐゴシック" charset="0"/>
              </a:rPr>
              <a:t>Problems with K-Means</a:t>
            </a:r>
          </a:p>
        </p:txBody>
      </p:sp>
      <p:sp>
        <p:nvSpPr>
          <p:cNvPr id="29698" name="Rectangle 3"/>
          <p:cNvSpPr>
            <a:spLocks noGrp="1" noChangeArrowheads="1"/>
          </p:cNvSpPr>
          <p:nvPr>
            <p:ph type="body" idx="1"/>
          </p:nvPr>
        </p:nvSpPr>
        <p:spPr>
          <a:xfrm>
            <a:off x="304800" y="1274762"/>
            <a:ext cx="8686800" cy="5430837"/>
          </a:xfrm>
        </p:spPr>
        <p:txBody>
          <a:bodyPr/>
          <a:lstStyle/>
          <a:p>
            <a:r>
              <a:rPr lang="en-US" sz="3200" dirty="0">
                <a:ea typeface="ＭＳ Ｐゴシック" charset="0"/>
                <a:cs typeface="ＭＳ Ｐゴシック" charset="0"/>
              </a:rPr>
              <a:t>Only works for numeric data (typically reals)</a:t>
            </a:r>
          </a:p>
          <a:p>
            <a:r>
              <a:rPr lang="en-US" sz="3200" b="1" i="1" dirty="0">
                <a:ea typeface="ＭＳ Ｐゴシック" charset="0"/>
                <a:cs typeface="ＭＳ Ｐゴシック" charset="0"/>
              </a:rPr>
              <a:t>Very</a:t>
            </a:r>
            <a:r>
              <a:rPr lang="en-US" sz="3200" dirty="0">
                <a:ea typeface="ＭＳ Ｐゴシック" charset="0"/>
                <a:cs typeface="ＭＳ Ｐゴシック" charset="0"/>
              </a:rPr>
              <a:t> sensitive to the initial points</a:t>
            </a:r>
          </a:p>
          <a:p>
            <a:pPr lvl="1"/>
            <a:r>
              <a:rPr lang="en-US" sz="2800" b="1" dirty="0">
                <a:ea typeface="ＭＳ Ｐゴシック" charset="0"/>
              </a:rPr>
              <a:t>fix: </a:t>
            </a:r>
            <a:r>
              <a:rPr lang="en-US" sz="2800" dirty="0">
                <a:ea typeface="ＭＳ Ｐゴシック" charset="0"/>
              </a:rPr>
              <a:t>Do many runs, each with different initial centroids</a:t>
            </a:r>
          </a:p>
          <a:p>
            <a:pPr lvl="1"/>
            <a:r>
              <a:rPr lang="en-US" sz="2800" b="1" dirty="0">
                <a:ea typeface="ＭＳ Ｐゴシック" charset="0"/>
              </a:rPr>
              <a:t>fix: </a:t>
            </a:r>
            <a:r>
              <a:rPr lang="en-US" sz="2800" dirty="0">
                <a:ea typeface="ＭＳ Ｐゴシック" charset="0"/>
              </a:rPr>
              <a:t>Seed centroids with non-random method, e.g., </a:t>
            </a:r>
            <a:r>
              <a:rPr lang="en-US" sz="2800" b="1" dirty="0">
                <a:ea typeface="ＭＳ Ｐゴシック" charset="0"/>
              </a:rPr>
              <a:t>farthest-first</a:t>
            </a:r>
            <a:r>
              <a:rPr lang="en-US" sz="2800" dirty="0">
                <a:ea typeface="ＭＳ Ｐゴシック" charset="0"/>
              </a:rPr>
              <a:t> sampling</a:t>
            </a:r>
          </a:p>
          <a:p>
            <a:r>
              <a:rPr lang="en-US" sz="3200" dirty="0">
                <a:ea typeface="ＭＳ Ｐゴシック" charset="0"/>
              </a:rPr>
              <a:t>Sensitive to outliers</a:t>
            </a:r>
            <a:endParaRPr lang="en-US" sz="2800" b="1" dirty="0">
              <a:ea typeface="ＭＳ Ｐゴシック" charset="0"/>
            </a:endParaRPr>
          </a:p>
          <a:p>
            <a:pPr lvl="1"/>
            <a:r>
              <a:rPr lang="en-US" sz="2800" b="1" dirty="0">
                <a:ea typeface="ＭＳ Ｐゴシック" charset="0"/>
              </a:rPr>
              <a:t>fix: </a:t>
            </a:r>
            <a:r>
              <a:rPr lang="en-US" sz="2800" dirty="0">
                <a:ea typeface="ＭＳ Ｐゴシック" charset="0"/>
              </a:rPr>
              <a:t>identify and remove outliers</a:t>
            </a:r>
            <a:endParaRPr lang="en-US" sz="3200" dirty="0">
              <a:ea typeface="ＭＳ Ｐゴシック" charset="0"/>
            </a:endParaRPr>
          </a:p>
          <a:p>
            <a:r>
              <a:rPr lang="en-US" sz="3200" b="1" dirty="0">
                <a:ea typeface="ＭＳ Ｐゴシック" charset="0"/>
                <a:cs typeface="ＭＳ Ｐゴシック" charset="0"/>
              </a:rPr>
              <a:t>Must manually choose k</a:t>
            </a:r>
          </a:p>
          <a:p>
            <a:pPr lvl="1"/>
            <a:r>
              <a:rPr lang="en-US" sz="2800" b="1" dirty="0">
                <a:ea typeface="ＭＳ Ｐゴシック" charset="0"/>
              </a:rPr>
              <a:t>E.g.: find three </a:t>
            </a:r>
          </a:p>
          <a:p>
            <a:pPr lvl="1"/>
            <a:r>
              <a:rPr lang="en-US" sz="2800" dirty="0">
                <a:ea typeface="ＭＳ Ｐゴシック" charset="0"/>
              </a:rPr>
              <a:t>Learn optimal k using some performance measure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p:nvPr>
        </p:nvSpPr>
        <p:spPr>
          <a:xfrm>
            <a:off x="457200" y="274638"/>
            <a:ext cx="8229600" cy="831850"/>
          </a:xfrm>
        </p:spPr>
        <p:txBody>
          <a:bodyPr/>
          <a:lstStyle/>
          <a:p>
            <a:r>
              <a:rPr lang="en-US" dirty="0">
                <a:ea typeface="ＭＳ Ｐゴシック" charset="0"/>
                <a:cs typeface="ＭＳ Ｐゴシック" charset="0"/>
              </a:rPr>
              <a:t>Problems with K-Means</a:t>
            </a:r>
          </a:p>
        </p:txBody>
      </p:sp>
      <p:sp>
        <p:nvSpPr>
          <p:cNvPr id="67587" name="Rectangle 3"/>
          <p:cNvSpPr>
            <a:spLocks noGrp="1" noChangeArrowheads="1"/>
          </p:cNvSpPr>
          <p:nvPr>
            <p:ph type="body" idx="1"/>
          </p:nvPr>
        </p:nvSpPr>
        <p:spPr>
          <a:xfrm>
            <a:off x="457200" y="1295400"/>
            <a:ext cx="8229600" cy="5330825"/>
          </a:xfrm>
        </p:spPr>
        <p:txBody>
          <a:bodyPr/>
          <a:lstStyle/>
          <a:p>
            <a:pPr>
              <a:lnSpc>
                <a:spcPct val="90000"/>
              </a:lnSpc>
            </a:pPr>
            <a:r>
              <a:rPr lang="en-US" sz="2800" dirty="0">
                <a:ea typeface="ＭＳ Ｐゴシック" charset="0"/>
                <a:cs typeface="ＭＳ Ｐゴシック" charset="0"/>
              </a:rPr>
              <a:t>How do you tell it which clustering you want?</a:t>
            </a:r>
          </a:p>
          <a:p>
            <a:pPr>
              <a:lnSpc>
                <a:spcPct val="90000"/>
              </a:lnSpc>
            </a:pPr>
            <a:endParaRPr lang="en-US" sz="2800" dirty="0">
              <a:ea typeface="ＭＳ Ｐゴシック" charset="0"/>
              <a:cs typeface="ＭＳ Ｐゴシック" charset="0"/>
            </a:endParaRPr>
          </a:p>
          <a:p>
            <a:pPr>
              <a:lnSpc>
                <a:spcPct val="90000"/>
              </a:lnSpc>
            </a:pPr>
            <a:endParaRPr lang="en-US" sz="2800" dirty="0">
              <a:ea typeface="ＭＳ Ｐゴシック" charset="0"/>
              <a:cs typeface="ＭＳ Ｐゴシック" charset="0"/>
            </a:endParaRPr>
          </a:p>
          <a:p>
            <a:pPr>
              <a:lnSpc>
                <a:spcPct val="90000"/>
              </a:lnSpc>
            </a:pPr>
            <a:endParaRPr lang="en-US" sz="4800" dirty="0">
              <a:ea typeface="ＭＳ Ｐゴシック" charset="0"/>
              <a:cs typeface="ＭＳ Ｐゴシック" charset="0"/>
            </a:endParaRPr>
          </a:p>
          <a:p>
            <a:pPr>
              <a:lnSpc>
                <a:spcPct val="90000"/>
              </a:lnSpc>
            </a:pPr>
            <a:r>
              <a:rPr lang="en-US" sz="2800" dirty="0">
                <a:ea typeface="ＭＳ Ｐゴシック" charset="0"/>
              </a:rPr>
              <a:t>Constrained clustering technique provides hints</a:t>
            </a:r>
          </a:p>
        </p:txBody>
      </p:sp>
      <p:grpSp>
        <p:nvGrpSpPr>
          <p:cNvPr id="31747" name="Group 4"/>
          <p:cNvGrpSpPr>
            <a:grpSpLocks/>
          </p:cNvGrpSpPr>
          <p:nvPr/>
        </p:nvGrpSpPr>
        <p:grpSpPr bwMode="auto">
          <a:xfrm>
            <a:off x="3679825" y="2057400"/>
            <a:ext cx="1619250" cy="1246188"/>
            <a:chOff x="2318" y="1359"/>
            <a:chExt cx="1020" cy="785"/>
          </a:xfrm>
          <a:effectLst>
            <a:glow rad="63500">
              <a:schemeClr val="accent2">
                <a:satMod val="175000"/>
                <a:alpha val="40000"/>
              </a:schemeClr>
            </a:glow>
            <a:outerShdw blurRad="50800" dist="38100" dir="2700000" algn="tl" rotWithShape="0">
              <a:prstClr val="black">
                <a:alpha val="40000"/>
              </a:prstClr>
            </a:outerShdw>
          </a:effectLst>
        </p:grpSpPr>
        <p:grpSp>
          <p:nvGrpSpPr>
            <p:cNvPr id="31864" name="Group 5"/>
            <p:cNvGrpSpPr>
              <a:grpSpLocks/>
            </p:cNvGrpSpPr>
            <p:nvPr/>
          </p:nvGrpSpPr>
          <p:grpSpPr bwMode="auto">
            <a:xfrm>
              <a:off x="2389" y="1446"/>
              <a:ext cx="843" cy="632"/>
              <a:chOff x="912" y="2352"/>
              <a:chExt cx="1536" cy="1392"/>
            </a:xfrm>
          </p:grpSpPr>
          <p:sp>
            <p:nvSpPr>
              <p:cNvPr id="67590" name="Oval 6"/>
              <p:cNvSpPr>
                <a:spLocks noChangeArrowheads="1"/>
              </p:cNvSpPr>
              <p:nvPr/>
            </p:nvSpPr>
            <p:spPr bwMode="auto">
              <a:xfrm>
                <a:off x="912" y="2352"/>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1" name="Oval 7"/>
              <p:cNvSpPr>
                <a:spLocks noChangeArrowheads="1"/>
              </p:cNvSpPr>
              <p:nvPr/>
            </p:nvSpPr>
            <p:spPr bwMode="auto">
              <a:xfrm>
                <a:off x="959" y="2689"/>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2" name="Oval 8"/>
              <p:cNvSpPr>
                <a:spLocks noChangeArrowheads="1"/>
              </p:cNvSpPr>
              <p:nvPr/>
            </p:nvSpPr>
            <p:spPr bwMode="auto">
              <a:xfrm>
                <a:off x="1488" y="2400"/>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3" name="Oval 9"/>
              <p:cNvSpPr>
                <a:spLocks noChangeArrowheads="1"/>
              </p:cNvSpPr>
              <p:nvPr/>
            </p:nvSpPr>
            <p:spPr bwMode="auto">
              <a:xfrm>
                <a:off x="1296" y="2592"/>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4" name="Oval 10"/>
              <p:cNvSpPr>
                <a:spLocks noChangeArrowheads="1"/>
              </p:cNvSpPr>
              <p:nvPr/>
            </p:nvSpPr>
            <p:spPr bwMode="auto">
              <a:xfrm>
                <a:off x="1920" y="2689"/>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5" name="Oval 11"/>
              <p:cNvSpPr>
                <a:spLocks noChangeArrowheads="1"/>
              </p:cNvSpPr>
              <p:nvPr/>
            </p:nvSpPr>
            <p:spPr bwMode="auto">
              <a:xfrm>
                <a:off x="1391" y="2832"/>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6" name="Oval 12"/>
              <p:cNvSpPr>
                <a:spLocks noChangeArrowheads="1"/>
              </p:cNvSpPr>
              <p:nvPr/>
            </p:nvSpPr>
            <p:spPr bwMode="auto">
              <a:xfrm>
                <a:off x="2304" y="2689"/>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7" name="Oval 13"/>
              <p:cNvSpPr>
                <a:spLocks noChangeArrowheads="1"/>
              </p:cNvSpPr>
              <p:nvPr/>
            </p:nvSpPr>
            <p:spPr bwMode="auto">
              <a:xfrm>
                <a:off x="959" y="3264"/>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8" name="Oval 14"/>
              <p:cNvSpPr>
                <a:spLocks noChangeArrowheads="1"/>
              </p:cNvSpPr>
              <p:nvPr/>
            </p:nvSpPr>
            <p:spPr bwMode="auto">
              <a:xfrm>
                <a:off x="1488" y="3121"/>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599" name="Oval 15"/>
              <p:cNvSpPr>
                <a:spLocks noChangeArrowheads="1"/>
              </p:cNvSpPr>
              <p:nvPr/>
            </p:nvSpPr>
            <p:spPr bwMode="auto">
              <a:xfrm>
                <a:off x="1488" y="3504"/>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00" name="Oval 16"/>
              <p:cNvSpPr>
                <a:spLocks noChangeArrowheads="1"/>
              </p:cNvSpPr>
              <p:nvPr/>
            </p:nvSpPr>
            <p:spPr bwMode="auto">
              <a:xfrm>
                <a:off x="1920" y="3121"/>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01" name="Oval 17"/>
              <p:cNvSpPr>
                <a:spLocks noChangeArrowheads="1"/>
              </p:cNvSpPr>
              <p:nvPr/>
            </p:nvSpPr>
            <p:spPr bwMode="auto">
              <a:xfrm>
                <a:off x="2304" y="3264"/>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02" name="Oval 18"/>
              <p:cNvSpPr>
                <a:spLocks noChangeArrowheads="1"/>
              </p:cNvSpPr>
              <p:nvPr/>
            </p:nvSpPr>
            <p:spPr bwMode="auto">
              <a:xfrm>
                <a:off x="1969" y="3601"/>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03" name="Oval 19"/>
              <p:cNvSpPr>
                <a:spLocks noChangeArrowheads="1"/>
              </p:cNvSpPr>
              <p:nvPr/>
            </p:nvSpPr>
            <p:spPr bwMode="auto">
              <a:xfrm>
                <a:off x="2304" y="2352"/>
                <a:ext cx="144" cy="143"/>
              </a:xfrm>
              <a:prstGeom prst="ellipse">
                <a:avLst/>
              </a:prstGeom>
              <a:solidFill>
                <a:schemeClr val="tx2"/>
              </a:solidFill>
              <a:ln w="19050">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604" name="Rectangle 20"/>
            <p:cNvSpPr>
              <a:spLocks noChangeArrowheads="1"/>
            </p:cNvSpPr>
            <p:nvPr/>
          </p:nvSpPr>
          <p:spPr bwMode="auto">
            <a:xfrm>
              <a:off x="2318" y="1359"/>
              <a:ext cx="1020" cy="785"/>
            </a:xfrm>
            <a:prstGeom prst="rect">
              <a:avLst/>
            </a:prstGeom>
            <a:noFill/>
            <a:ln w="190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grpSp>
        <p:nvGrpSpPr>
          <p:cNvPr id="31748" name="Group 21"/>
          <p:cNvGrpSpPr>
            <a:grpSpLocks/>
          </p:cNvGrpSpPr>
          <p:nvPr/>
        </p:nvGrpSpPr>
        <p:grpSpPr bwMode="auto">
          <a:xfrm>
            <a:off x="5969000" y="2057400"/>
            <a:ext cx="1617663" cy="1246188"/>
            <a:chOff x="4176" y="2928"/>
            <a:chExt cx="1392" cy="1296"/>
          </a:xfrm>
        </p:grpSpPr>
        <p:grpSp>
          <p:nvGrpSpPr>
            <p:cNvPr id="31848" name="Group 22"/>
            <p:cNvGrpSpPr>
              <a:grpSpLocks/>
            </p:cNvGrpSpPr>
            <p:nvPr/>
          </p:nvGrpSpPr>
          <p:grpSpPr bwMode="auto">
            <a:xfrm>
              <a:off x="4272" y="3072"/>
              <a:ext cx="1152" cy="1044"/>
              <a:chOff x="4272" y="3072"/>
              <a:chExt cx="1152" cy="1044"/>
            </a:xfrm>
          </p:grpSpPr>
          <p:sp>
            <p:nvSpPr>
              <p:cNvPr id="67607" name="Oval 23"/>
              <p:cNvSpPr>
                <a:spLocks noChangeArrowheads="1"/>
              </p:cNvSpPr>
              <p:nvPr/>
            </p:nvSpPr>
            <p:spPr bwMode="auto">
              <a:xfrm>
                <a:off x="4272" y="3072"/>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08" name="Oval 24"/>
              <p:cNvSpPr>
                <a:spLocks noChangeArrowheads="1"/>
              </p:cNvSpPr>
              <p:nvPr/>
            </p:nvSpPr>
            <p:spPr bwMode="auto">
              <a:xfrm>
                <a:off x="4307" y="3324"/>
                <a:ext cx="109"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09" name="Oval 25"/>
              <p:cNvSpPr>
                <a:spLocks noChangeArrowheads="1"/>
              </p:cNvSpPr>
              <p:nvPr/>
            </p:nvSpPr>
            <p:spPr bwMode="auto">
              <a:xfrm>
                <a:off x="4705" y="3108"/>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0" name="Oval 26"/>
              <p:cNvSpPr>
                <a:spLocks noChangeArrowheads="1"/>
              </p:cNvSpPr>
              <p:nvPr/>
            </p:nvSpPr>
            <p:spPr bwMode="auto">
              <a:xfrm>
                <a:off x="4560" y="3252"/>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1" name="Oval 27"/>
              <p:cNvSpPr>
                <a:spLocks noChangeArrowheads="1"/>
              </p:cNvSpPr>
              <p:nvPr/>
            </p:nvSpPr>
            <p:spPr bwMode="auto">
              <a:xfrm>
                <a:off x="5028" y="3324"/>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2" name="Oval 28"/>
              <p:cNvSpPr>
                <a:spLocks noChangeArrowheads="1"/>
              </p:cNvSpPr>
              <p:nvPr/>
            </p:nvSpPr>
            <p:spPr bwMode="auto">
              <a:xfrm>
                <a:off x="4632" y="3432"/>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3" name="Oval 29"/>
              <p:cNvSpPr>
                <a:spLocks noChangeArrowheads="1"/>
              </p:cNvSpPr>
              <p:nvPr/>
            </p:nvSpPr>
            <p:spPr bwMode="auto">
              <a:xfrm>
                <a:off x="5318" y="3324"/>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4" name="Oval 30"/>
              <p:cNvSpPr>
                <a:spLocks noChangeArrowheads="1"/>
              </p:cNvSpPr>
              <p:nvPr/>
            </p:nvSpPr>
            <p:spPr bwMode="auto">
              <a:xfrm>
                <a:off x="4307" y="3757"/>
                <a:ext cx="109"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5" name="Oval 31"/>
              <p:cNvSpPr>
                <a:spLocks noChangeArrowheads="1"/>
              </p:cNvSpPr>
              <p:nvPr/>
            </p:nvSpPr>
            <p:spPr bwMode="auto">
              <a:xfrm>
                <a:off x="4705" y="3648"/>
                <a:ext cx="108"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6" name="Oval 32"/>
              <p:cNvSpPr>
                <a:spLocks noChangeArrowheads="1"/>
              </p:cNvSpPr>
              <p:nvPr/>
            </p:nvSpPr>
            <p:spPr bwMode="auto">
              <a:xfrm>
                <a:off x="4705" y="3937"/>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7" name="Oval 33"/>
              <p:cNvSpPr>
                <a:spLocks noChangeArrowheads="1"/>
              </p:cNvSpPr>
              <p:nvPr/>
            </p:nvSpPr>
            <p:spPr bwMode="auto">
              <a:xfrm>
                <a:off x="5028" y="3648"/>
                <a:ext cx="108"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8" name="Oval 34"/>
              <p:cNvSpPr>
                <a:spLocks noChangeArrowheads="1"/>
              </p:cNvSpPr>
              <p:nvPr/>
            </p:nvSpPr>
            <p:spPr bwMode="auto">
              <a:xfrm>
                <a:off x="5318" y="3757"/>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19" name="Oval 35"/>
              <p:cNvSpPr>
                <a:spLocks noChangeArrowheads="1"/>
              </p:cNvSpPr>
              <p:nvPr/>
            </p:nvSpPr>
            <p:spPr bwMode="auto">
              <a:xfrm>
                <a:off x="5064" y="4009"/>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20" name="Oval 36"/>
              <p:cNvSpPr>
                <a:spLocks noChangeArrowheads="1"/>
              </p:cNvSpPr>
              <p:nvPr/>
            </p:nvSpPr>
            <p:spPr bwMode="auto">
              <a:xfrm>
                <a:off x="5318" y="3072"/>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621" name="Rectangle 37"/>
            <p:cNvSpPr>
              <a:spLocks noChangeArrowheads="1"/>
            </p:cNvSpPr>
            <p:nvPr/>
          </p:nvSpPr>
          <p:spPr bwMode="auto">
            <a:xfrm>
              <a:off x="4176" y="2928"/>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grpSp>
        <p:nvGrpSpPr>
          <p:cNvPr id="31749" name="Group 38"/>
          <p:cNvGrpSpPr>
            <a:grpSpLocks/>
          </p:cNvGrpSpPr>
          <p:nvPr/>
        </p:nvGrpSpPr>
        <p:grpSpPr bwMode="auto">
          <a:xfrm>
            <a:off x="1392238" y="2057400"/>
            <a:ext cx="1617662" cy="1246188"/>
            <a:chOff x="4176" y="1680"/>
            <a:chExt cx="1392" cy="1296"/>
          </a:xfrm>
        </p:grpSpPr>
        <p:grpSp>
          <p:nvGrpSpPr>
            <p:cNvPr id="31832" name="Group 39"/>
            <p:cNvGrpSpPr>
              <a:grpSpLocks/>
            </p:cNvGrpSpPr>
            <p:nvPr/>
          </p:nvGrpSpPr>
          <p:grpSpPr bwMode="auto">
            <a:xfrm>
              <a:off x="4272" y="1824"/>
              <a:ext cx="1152" cy="1044"/>
              <a:chOff x="432" y="3072"/>
              <a:chExt cx="1152" cy="1044"/>
            </a:xfrm>
          </p:grpSpPr>
          <p:sp>
            <p:nvSpPr>
              <p:cNvPr id="67624" name="Oval 40"/>
              <p:cNvSpPr>
                <a:spLocks noChangeArrowheads="1"/>
              </p:cNvSpPr>
              <p:nvPr/>
            </p:nvSpPr>
            <p:spPr bwMode="auto">
              <a:xfrm>
                <a:off x="432" y="3072"/>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25" name="Oval 41"/>
              <p:cNvSpPr>
                <a:spLocks noChangeArrowheads="1"/>
              </p:cNvSpPr>
              <p:nvPr/>
            </p:nvSpPr>
            <p:spPr bwMode="auto">
              <a:xfrm>
                <a:off x="467" y="3324"/>
                <a:ext cx="109"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26" name="Oval 42"/>
              <p:cNvSpPr>
                <a:spLocks noChangeArrowheads="1"/>
              </p:cNvSpPr>
              <p:nvPr/>
            </p:nvSpPr>
            <p:spPr bwMode="auto">
              <a:xfrm>
                <a:off x="865" y="3108"/>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27" name="Oval 43"/>
              <p:cNvSpPr>
                <a:spLocks noChangeArrowheads="1"/>
              </p:cNvSpPr>
              <p:nvPr/>
            </p:nvSpPr>
            <p:spPr bwMode="auto">
              <a:xfrm>
                <a:off x="720" y="3252"/>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28" name="Oval 44"/>
              <p:cNvSpPr>
                <a:spLocks noChangeArrowheads="1"/>
              </p:cNvSpPr>
              <p:nvPr/>
            </p:nvSpPr>
            <p:spPr bwMode="auto">
              <a:xfrm>
                <a:off x="1188" y="3324"/>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29" name="Oval 45"/>
              <p:cNvSpPr>
                <a:spLocks noChangeArrowheads="1"/>
              </p:cNvSpPr>
              <p:nvPr/>
            </p:nvSpPr>
            <p:spPr bwMode="auto">
              <a:xfrm>
                <a:off x="792" y="3432"/>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0" name="Oval 46"/>
              <p:cNvSpPr>
                <a:spLocks noChangeArrowheads="1"/>
              </p:cNvSpPr>
              <p:nvPr/>
            </p:nvSpPr>
            <p:spPr bwMode="auto">
              <a:xfrm>
                <a:off x="1478" y="3324"/>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1" name="Oval 47"/>
              <p:cNvSpPr>
                <a:spLocks noChangeArrowheads="1"/>
              </p:cNvSpPr>
              <p:nvPr/>
            </p:nvSpPr>
            <p:spPr bwMode="auto">
              <a:xfrm>
                <a:off x="467" y="3757"/>
                <a:ext cx="109"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2" name="Oval 48"/>
              <p:cNvSpPr>
                <a:spLocks noChangeArrowheads="1"/>
              </p:cNvSpPr>
              <p:nvPr/>
            </p:nvSpPr>
            <p:spPr bwMode="auto">
              <a:xfrm>
                <a:off x="865" y="3648"/>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3" name="Oval 49"/>
              <p:cNvSpPr>
                <a:spLocks noChangeArrowheads="1"/>
              </p:cNvSpPr>
              <p:nvPr/>
            </p:nvSpPr>
            <p:spPr bwMode="auto">
              <a:xfrm>
                <a:off x="865" y="3937"/>
                <a:ext cx="108"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4" name="Oval 50"/>
              <p:cNvSpPr>
                <a:spLocks noChangeArrowheads="1"/>
              </p:cNvSpPr>
              <p:nvPr/>
            </p:nvSpPr>
            <p:spPr bwMode="auto">
              <a:xfrm>
                <a:off x="1188" y="3648"/>
                <a:ext cx="108"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5" name="Oval 51"/>
              <p:cNvSpPr>
                <a:spLocks noChangeArrowheads="1"/>
              </p:cNvSpPr>
              <p:nvPr/>
            </p:nvSpPr>
            <p:spPr bwMode="auto">
              <a:xfrm>
                <a:off x="1478" y="3757"/>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6" name="Oval 52"/>
              <p:cNvSpPr>
                <a:spLocks noChangeArrowheads="1"/>
              </p:cNvSpPr>
              <p:nvPr/>
            </p:nvSpPr>
            <p:spPr bwMode="auto">
              <a:xfrm>
                <a:off x="1224" y="4009"/>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37" name="Oval 53"/>
              <p:cNvSpPr>
                <a:spLocks noChangeArrowheads="1"/>
              </p:cNvSpPr>
              <p:nvPr/>
            </p:nvSpPr>
            <p:spPr bwMode="auto">
              <a:xfrm>
                <a:off x="1478" y="3072"/>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638" name="Rectangle 54"/>
            <p:cNvSpPr>
              <a:spLocks noChangeArrowheads="1"/>
            </p:cNvSpPr>
            <p:nvPr/>
          </p:nvSpPr>
          <p:spPr bwMode="auto">
            <a:xfrm>
              <a:off x="4176" y="1680"/>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639" name="Line 55"/>
          <p:cNvSpPr>
            <a:spLocks noChangeShapeType="1"/>
          </p:cNvSpPr>
          <p:nvPr/>
        </p:nvSpPr>
        <p:spPr bwMode="auto">
          <a:xfrm flipH="1" flipV="1">
            <a:off x="3082925" y="2679700"/>
            <a:ext cx="568325" cy="15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nvGrpSpPr>
          <p:cNvPr id="31751" name="Group 56"/>
          <p:cNvGrpSpPr>
            <a:grpSpLocks/>
          </p:cNvGrpSpPr>
          <p:nvPr/>
        </p:nvGrpSpPr>
        <p:grpSpPr bwMode="auto">
          <a:xfrm>
            <a:off x="464102" y="2045916"/>
            <a:ext cx="736600" cy="887412"/>
            <a:chOff x="2687" y="2231"/>
            <a:chExt cx="352" cy="494"/>
          </a:xfrm>
        </p:grpSpPr>
        <p:sp>
          <p:nvSpPr>
            <p:cNvPr id="31820" name="AutoShape 57"/>
            <p:cNvSpPr>
              <a:spLocks noChangeAspect="1" noChangeArrowheads="1" noTextEdit="1"/>
            </p:cNvSpPr>
            <p:nvPr/>
          </p:nvSpPr>
          <p:spPr bwMode="auto">
            <a:xfrm>
              <a:off x="2687" y="2231"/>
              <a:ext cx="352" cy="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31821" name="Freeform 58"/>
            <p:cNvSpPr>
              <a:spLocks/>
            </p:cNvSpPr>
            <p:nvPr/>
          </p:nvSpPr>
          <p:spPr bwMode="auto">
            <a:xfrm>
              <a:off x="2687" y="2436"/>
              <a:ext cx="315" cy="260"/>
            </a:xfrm>
            <a:custGeom>
              <a:avLst/>
              <a:gdLst>
                <a:gd name="T0" fmla="*/ 8 w 1289"/>
                <a:gd name="T1" fmla="*/ 0 h 1291"/>
                <a:gd name="T2" fmla="*/ 7 w 1289"/>
                <a:gd name="T3" fmla="*/ 0 h 1291"/>
                <a:gd name="T4" fmla="*/ 5 w 1289"/>
                <a:gd name="T5" fmla="*/ 1 h 1291"/>
                <a:gd name="T6" fmla="*/ 3 w 1289"/>
                <a:gd name="T7" fmla="*/ 1 h 1291"/>
                <a:gd name="T8" fmla="*/ 2 w 1289"/>
                <a:gd name="T9" fmla="*/ 2 h 1291"/>
                <a:gd name="T10" fmla="*/ 1 w 1289"/>
                <a:gd name="T11" fmla="*/ 3 h 1291"/>
                <a:gd name="T12" fmla="*/ 0 w 1289"/>
                <a:gd name="T13" fmla="*/ 4 h 1291"/>
                <a:gd name="T14" fmla="*/ 0 w 1289"/>
                <a:gd name="T15" fmla="*/ 5 h 1291"/>
                <a:gd name="T16" fmla="*/ 0 w 1289"/>
                <a:gd name="T17" fmla="*/ 6 h 1291"/>
                <a:gd name="T18" fmla="*/ 0 w 1289"/>
                <a:gd name="T19" fmla="*/ 7 h 1291"/>
                <a:gd name="T20" fmla="*/ 1 w 1289"/>
                <a:gd name="T21" fmla="*/ 8 h 1291"/>
                <a:gd name="T22" fmla="*/ 2 w 1289"/>
                <a:gd name="T23" fmla="*/ 9 h 1291"/>
                <a:gd name="T24" fmla="*/ 3 w 1289"/>
                <a:gd name="T25" fmla="*/ 9 h 1291"/>
                <a:gd name="T26" fmla="*/ 5 w 1289"/>
                <a:gd name="T27" fmla="*/ 10 h 1291"/>
                <a:gd name="T28" fmla="*/ 7 w 1289"/>
                <a:gd name="T29" fmla="*/ 10 h 1291"/>
                <a:gd name="T30" fmla="*/ 8 w 1289"/>
                <a:gd name="T31" fmla="*/ 10 h 1291"/>
                <a:gd name="T32" fmla="*/ 11 w 1289"/>
                <a:gd name="T33" fmla="*/ 10 h 1291"/>
                <a:gd name="T34" fmla="*/ 12 w 1289"/>
                <a:gd name="T35" fmla="*/ 10 h 1291"/>
                <a:gd name="T36" fmla="*/ 14 w 1289"/>
                <a:gd name="T37" fmla="*/ 10 h 1291"/>
                <a:gd name="T38" fmla="*/ 15 w 1289"/>
                <a:gd name="T39" fmla="*/ 9 h 1291"/>
                <a:gd name="T40" fmla="*/ 17 w 1289"/>
                <a:gd name="T41" fmla="*/ 9 h 1291"/>
                <a:gd name="T42" fmla="*/ 18 w 1289"/>
                <a:gd name="T43" fmla="*/ 8 h 1291"/>
                <a:gd name="T44" fmla="*/ 18 w 1289"/>
                <a:gd name="T45" fmla="*/ 7 h 1291"/>
                <a:gd name="T46" fmla="*/ 19 w 1289"/>
                <a:gd name="T47" fmla="*/ 6 h 1291"/>
                <a:gd name="T48" fmla="*/ 19 w 1289"/>
                <a:gd name="T49" fmla="*/ 5 h 1291"/>
                <a:gd name="T50" fmla="*/ 18 w 1289"/>
                <a:gd name="T51" fmla="*/ 4 h 1291"/>
                <a:gd name="T52" fmla="*/ 18 w 1289"/>
                <a:gd name="T53" fmla="*/ 3 h 1291"/>
                <a:gd name="T54" fmla="*/ 17 w 1289"/>
                <a:gd name="T55" fmla="*/ 2 h 1291"/>
                <a:gd name="T56" fmla="*/ 15 w 1289"/>
                <a:gd name="T57" fmla="*/ 1 h 1291"/>
                <a:gd name="T58" fmla="*/ 14 w 1289"/>
                <a:gd name="T59" fmla="*/ 1 h 1291"/>
                <a:gd name="T60" fmla="*/ 12 w 1289"/>
                <a:gd name="T61" fmla="*/ 0 h 1291"/>
                <a:gd name="T62" fmla="*/ 11 w 1289"/>
                <a:gd name="T63" fmla="*/ 0 h 1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89" h="1291">
                  <a:moveTo>
                    <a:pt x="644" y="0"/>
                  </a:moveTo>
                  <a:lnTo>
                    <a:pt x="578" y="4"/>
                  </a:lnTo>
                  <a:lnTo>
                    <a:pt x="514" y="14"/>
                  </a:lnTo>
                  <a:lnTo>
                    <a:pt x="452" y="30"/>
                  </a:lnTo>
                  <a:lnTo>
                    <a:pt x="393" y="51"/>
                  </a:lnTo>
                  <a:lnTo>
                    <a:pt x="337" y="79"/>
                  </a:lnTo>
                  <a:lnTo>
                    <a:pt x="284" y="111"/>
                  </a:lnTo>
                  <a:lnTo>
                    <a:pt x="234" y="147"/>
                  </a:lnTo>
                  <a:lnTo>
                    <a:pt x="189" y="189"/>
                  </a:lnTo>
                  <a:lnTo>
                    <a:pt x="147" y="235"/>
                  </a:lnTo>
                  <a:lnTo>
                    <a:pt x="110" y="284"/>
                  </a:lnTo>
                  <a:lnTo>
                    <a:pt x="77" y="338"/>
                  </a:lnTo>
                  <a:lnTo>
                    <a:pt x="50" y="395"/>
                  </a:lnTo>
                  <a:lnTo>
                    <a:pt x="29" y="453"/>
                  </a:lnTo>
                  <a:lnTo>
                    <a:pt x="13" y="516"/>
                  </a:lnTo>
                  <a:lnTo>
                    <a:pt x="4" y="579"/>
                  </a:lnTo>
                  <a:lnTo>
                    <a:pt x="0" y="646"/>
                  </a:lnTo>
                  <a:lnTo>
                    <a:pt x="4" y="712"/>
                  </a:lnTo>
                  <a:lnTo>
                    <a:pt x="13" y="775"/>
                  </a:lnTo>
                  <a:lnTo>
                    <a:pt x="29" y="838"/>
                  </a:lnTo>
                  <a:lnTo>
                    <a:pt x="50" y="896"/>
                  </a:lnTo>
                  <a:lnTo>
                    <a:pt x="77" y="953"/>
                  </a:lnTo>
                  <a:lnTo>
                    <a:pt x="110" y="1007"/>
                  </a:lnTo>
                  <a:lnTo>
                    <a:pt x="147" y="1056"/>
                  </a:lnTo>
                  <a:lnTo>
                    <a:pt x="189" y="1102"/>
                  </a:lnTo>
                  <a:lnTo>
                    <a:pt x="234" y="1144"/>
                  </a:lnTo>
                  <a:lnTo>
                    <a:pt x="284" y="1180"/>
                  </a:lnTo>
                  <a:lnTo>
                    <a:pt x="337" y="1212"/>
                  </a:lnTo>
                  <a:lnTo>
                    <a:pt x="393" y="1240"/>
                  </a:lnTo>
                  <a:lnTo>
                    <a:pt x="452" y="1261"/>
                  </a:lnTo>
                  <a:lnTo>
                    <a:pt x="514" y="1277"/>
                  </a:lnTo>
                  <a:lnTo>
                    <a:pt x="578" y="1287"/>
                  </a:lnTo>
                  <a:lnTo>
                    <a:pt x="644" y="1291"/>
                  </a:lnTo>
                  <a:lnTo>
                    <a:pt x="710" y="1287"/>
                  </a:lnTo>
                  <a:lnTo>
                    <a:pt x="774" y="1277"/>
                  </a:lnTo>
                  <a:lnTo>
                    <a:pt x="836" y="1261"/>
                  </a:lnTo>
                  <a:lnTo>
                    <a:pt x="895" y="1240"/>
                  </a:lnTo>
                  <a:lnTo>
                    <a:pt x="951" y="1212"/>
                  </a:lnTo>
                  <a:lnTo>
                    <a:pt x="1005" y="1180"/>
                  </a:lnTo>
                  <a:lnTo>
                    <a:pt x="1054" y="1144"/>
                  </a:lnTo>
                  <a:lnTo>
                    <a:pt x="1101" y="1102"/>
                  </a:lnTo>
                  <a:lnTo>
                    <a:pt x="1142" y="1056"/>
                  </a:lnTo>
                  <a:lnTo>
                    <a:pt x="1179" y="1007"/>
                  </a:lnTo>
                  <a:lnTo>
                    <a:pt x="1211" y="953"/>
                  </a:lnTo>
                  <a:lnTo>
                    <a:pt x="1239" y="896"/>
                  </a:lnTo>
                  <a:lnTo>
                    <a:pt x="1260" y="838"/>
                  </a:lnTo>
                  <a:lnTo>
                    <a:pt x="1276" y="775"/>
                  </a:lnTo>
                  <a:lnTo>
                    <a:pt x="1286" y="712"/>
                  </a:lnTo>
                  <a:lnTo>
                    <a:pt x="1289" y="646"/>
                  </a:lnTo>
                  <a:lnTo>
                    <a:pt x="1286" y="579"/>
                  </a:lnTo>
                  <a:lnTo>
                    <a:pt x="1276" y="516"/>
                  </a:lnTo>
                  <a:lnTo>
                    <a:pt x="1260" y="453"/>
                  </a:lnTo>
                  <a:lnTo>
                    <a:pt x="1239" y="395"/>
                  </a:lnTo>
                  <a:lnTo>
                    <a:pt x="1211" y="338"/>
                  </a:lnTo>
                  <a:lnTo>
                    <a:pt x="1179" y="284"/>
                  </a:lnTo>
                  <a:lnTo>
                    <a:pt x="1142" y="235"/>
                  </a:lnTo>
                  <a:lnTo>
                    <a:pt x="1101" y="189"/>
                  </a:lnTo>
                  <a:lnTo>
                    <a:pt x="1054" y="147"/>
                  </a:lnTo>
                  <a:lnTo>
                    <a:pt x="1005" y="111"/>
                  </a:lnTo>
                  <a:lnTo>
                    <a:pt x="951" y="79"/>
                  </a:lnTo>
                  <a:lnTo>
                    <a:pt x="895" y="51"/>
                  </a:lnTo>
                  <a:lnTo>
                    <a:pt x="836" y="30"/>
                  </a:lnTo>
                  <a:lnTo>
                    <a:pt x="774" y="14"/>
                  </a:lnTo>
                  <a:lnTo>
                    <a:pt x="710" y="4"/>
                  </a:lnTo>
                  <a:lnTo>
                    <a:pt x="644" y="0"/>
                  </a:lnTo>
                  <a:close/>
                </a:path>
              </a:pathLst>
            </a:custGeom>
            <a:solidFill>
              <a:srgbClr val="BF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2" name="Freeform 59"/>
            <p:cNvSpPr>
              <a:spLocks/>
            </p:cNvSpPr>
            <p:nvPr/>
          </p:nvSpPr>
          <p:spPr bwMode="auto">
            <a:xfrm>
              <a:off x="2764" y="2306"/>
              <a:ext cx="145" cy="107"/>
            </a:xfrm>
            <a:custGeom>
              <a:avLst/>
              <a:gdLst>
                <a:gd name="T0" fmla="*/ 4 w 593"/>
                <a:gd name="T1" fmla="*/ 1 h 528"/>
                <a:gd name="T2" fmla="*/ 4 w 593"/>
                <a:gd name="T3" fmla="*/ 1 h 528"/>
                <a:gd name="T4" fmla="*/ 3 w 593"/>
                <a:gd name="T5" fmla="*/ 1 h 528"/>
                <a:gd name="T6" fmla="*/ 3 w 593"/>
                <a:gd name="T7" fmla="*/ 2 h 528"/>
                <a:gd name="T8" fmla="*/ 3 w 593"/>
                <a:gd name="T9" fmla="*/ 2 h 528"/>
                <a:gd name="T10" fmla="*/ 2 w 593"/>
                <a:gd name="T11" fmla="*/ 2 h 528"/>
                <a:gd name="T12" fmla="*/ 2 w 593"/>
                <a:gd name="T13" fmla="*/ 2 h 528"/>
                <a:gd name="T14" fmla="*/ 2 w 593"/>
                <a:gd name="T15" fmla="*/ 2 h 528"/>
                <a:gd name="T16" fmla="*/ 1 w 593"/>
                <a:gd name="T17" fmla="*/ 2 h 528"/>
                <a:gd name="T18" fmla="*/ 1 w 593"/>
                <a:gd name="T19" fmla="*/ 2 h 528"/>
                <a:gd name="T20" fmla="*/ 0 w 593"/>
                <a:gd name="T21" fmla="*/ 2 h 528"/>
                <a:gd name="T22" fmla="*/ 0 w 593"/>
                <a:gd name="T23" fmla="*/ 2 h 528"/>
                <a:gd name="T24" fmla="*/ 0 w 593"/>
                <a:gd name="T25" fmla="*/ 1 h 528"/>
                <a:gd name="T26" fmla="*/ 0 w 593"/>
                <a:gd name="T27" fmla="*/ 1 h 528"/>
                <a:gd name="T28" fmla="*/ 0 w 593"/>
                <a:gd name="T29" fmla="*/ 1 h 528"/>
                <a:gd name="T30" fmla="*/ 1 w 593"/>
                <a:gd name="T31" fmla="*/ 1 h 528"/>
                <a:gd name="T32" fmla="*/ 1 w 593"/>
                <a:gd name="T33" fmla="*/ 0 h 528"/>
                <a:gd name="T34" fmla="*/ 2 w 593"/>
                <a:gd name="T35" fmla="*/ 0 h 528"/>
                <a:gd name="T36" fmla="*/ 3 w 593"/>
                <a:gd name="T37" fmla="*/ 0 h 528"/>
                <a:gd name="T38" fmla="*/ 4 w 593"/>
                <a:gd name="T39" fmla="*/ 0 h 528"/>
                <a:gd name="T40" fmla="*/ 5 w 593"/>
                <a:gd name="T41" fmla="*/ 0 h 528"/>
                <a:gd name="T42" fmla="*/ 6 w 593"/>
                <a:gd name="T43" fmla="*/ 0 h 528"/>
                <a:gd name="T44" fmla="*/ 7 w 593"/>
                <a:gd name="T45" fmla="*/ 0 h 528"/>
                <a:gd name="T46" fmla="*/ 7 w 593"/>
                <a:gd name="T47" fmla="*/ 0 h 528"/>
                <a:gd name="T48" fmla="*/ 8 w 593"/>
                <a:gd name="T49" fmla="*/ 1 h 528"/>
                <a:gd name="T50" fmla="*/ 8 w 593"/>
                <a:gd name="T51" fmla="*/ 1 h 528"/>
                <a:gd name="T52" fmla="*/ 9 w 593"/>
                <a:gd name="T53" fmla="*/ 1 h 528"/>
                <a:gd name="T54" fmla="*/ 9 w 593"/>
                <a:gd name="T55" fmla="*/ 2 h 528"/>
                <a:gd name="T56" fmla="*/ 9 w 593"/>
                <a:gd name="T57" fmla="*/ 2 h 528"/>
                <a:gd name="T58" fmla="*/ 8 w 593"/>
                <a:gd name="T59" fmla="*/ 3 h 528"/>
                <a:gd name="T60" fmla="*/ 8 w 593"/>
                <a:gd name="T61" fmla="*/ 3 h 528"/>
                <a:gd name="T62" fmla="*/ 8 w 593"/>
                <a:gd name="T63" fmla="*/ 3 h 528"/>
                <a:gd name="T64" fmla="*/ 7 w 593"/>
                <a:gd name="T65" fmla="*/ 3 h 528"/>
                <a:gd name="T66" fmla="*/ 6 w 593"/>
                <a:gd name="T67" fmla="*/ 3 h 528"/>
                <a:gd name="T68" fmla="*/ 6 w 593"/>
                <a:gd name="T69" fmla="*/ 4 h 528"/>
                <a:gd name="T70" fmla="*/ 5 w 593"/>
                <a:gd name="T71" fmla="*/ 4 h 528"/>
                <a:gd name="T72" fmla="*/ 5 w 593"/>
                <a:gd name="T73" fmla="*/ 4 h 528"/>
                <a:gd name="T74" fmla="*/ 5 w 593"/>
                <a:gd name="T75" fmla="*/ 4 h 528"/>
                <a:gd name="T76" fmla="*/ 5 w 593"/>
                <a:gd name="T77" fmla="*/ 4 h 528"/>
                <a:gd name="T78" fmla="*/ 4 w 593"/>
                <a:gd name="T79" fmla="*/ 4 h 528"/>
                <a:gd name="T80" fmla="*/ 4 w 593"/>
                <a:gd name="T81" fmla="*/ 4 h 528"/>
                <a:gd name="T82" fmla="*/ 3 w 593"/>
                <a:gd name="T83" fmla="*/ 4 h 528"/>
                <a:gd name="T84" fmla="*/ 3 w 593"/>
                <a:gd name="T85" fmla="*/ 4 h 528"/>
                <a:gd name="T86" fmla="*/ 3 w 593"/>
                <a:gd name="T87" fmla="*/ 4 h 528"/>
                <a:gd name="T88" fmla="*/ 3 w 593"/>
                <a:gd name="T89" fmla="*/ 3 h 528"/>
                <a:gd name="T90" fmla="*/ 3 w 593"/>
                <a:gd name="T91" fmla="*/ 3 h 528"/>
                <a:gd name="T92" fmla="*/ 3 w 593"/>
                <a:gd name="T93" fmla="*/ 3 h 528"/>
                <a:gd name="T94" fmla="*/ 4 w 593"/>
                <a:gd name="T95" fmla="*/ 3 h 528"/>
                <a:gd name="T96" fmla="*/ 4 w 593"/>
                <a:gd name="T97" fmla="*/ 2 h 528"/>
                <a:gd name="T98" fmla="*/ 5 w 593"/>
                <a:gd name="T99" fmla="*/ 2 h 528"/>
                <a:gd name="T100" fmla="*/ 5 w 593"/>
                <a:gd name="T101" fmla="*/ 2 h 528"/>
                <a:gd name="T102" fmla="*/ 5 w 593"/>
                <a:gd name="T103" fmla="*/ 2 h 528"/>
                <a:gd name="T104" fmla="*/ 5 w 593"/>
                <a:gd name="T105" fmla="*/ 2 h 528"/>
                <a:gd name="T106" fmla="*/ 5 w 593"/>
                <a:gd name="T107" fmla="*/ 1 h 528"/>
                <a:gd name="T108" fmla="*/ 5 w 593"/>
                <a:gd name="T109" fmla="*/ 1 h 528"/>
                <a:gd name="T110" fmla="*/ 4 w 593"/>
                <a:gd name="T111" fmla="*/ 1 h 5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3" h="528">
                  <a:moveTo>
                    <a:pt x="289" y="162"/>
                  </a:moveTo>
                  <a:lnTo>
                    <a:pt x="277" y="162"/>
                  </a:lnTo>
                  <a:lnTo>
                    <a:pt x="264" y="164"/>
                  </a:lnTo>
                  <a:lnTo>
                    <a:pt x="252" y="168"/>
                  </a:lnTo>
                  <a:lnTo>
                    <a:pt x="240" y="173"/>
                  </a:lnTo>
                  <a:lnTo>
                    <a:pt x="228" y="180"/>
                  </a:lnTo>
                  <a:lnTo>
                    <a:pt x="215" y="190"/>
                  </a:lnTo>
                  <a:lnTo>
                    <a:pt x="203" y="202"/>
                  </a:lnTo>
                  <a:lnTo>
                    <a:pt x="192" y="217"/>
                  </a:lnTo>
                  <a:lnTo>
                    <a:pt x="180" y="234"/>
                  </a:lnTo>
                  <a:lnTo>
                    <a:pt x="169" y="247"/>
                  </a:lnTo>
                  <a:lnTo>
                    <a:pt x="158" y="258"/>
                  </a:lnTo>
                  <a:lnTo>
                    <a:pt x="148" y="266"/>
                  </a:lnTo>
                  <a:lnTo>
                    <a:pt x="137" y="271"/>
                  </a:lnTo>
                  <a:lnTo>
                    <a:pt x="126" y="273"/>
                  </a:lnTo>
                  <a:lnTo>
                    <a:pt x="114" y="275"/>
                  </a:lnTo>
                  <a:lnTo>
                    <a:pt x="99" y="275"/>
                  </a:lnTo>
                  <a:lnTo>
                    <a:pt x="78" y="274"/>
                  </a:lnTo>
                  <a:lnTo>
                    <a:pt x="60" y="269"/>
                  </a:lnTo>
                  <a:lnTo>
                    <a:pt x="43" y="263"/>
                  </a:lnTo>
                  <a:lnTo>
                    <a:pt x="28" y="253"/>
                  </a:lnTo>
                  <a:lnTo>
                    <a:pt x="16" y="241"/>
                  </a:lnTo>
                  <a:lnTo>
                    <a:pt x="7" y="225"/>
                  </a:lnTo>
                  <a:lnTo>
                    <a:pt x="2" y="208"/>
                  </a:lnTo>
                  <a:lnTo>
                    <a:pt x="0" y="187"/>
                  </a:lnTo>
                  <a:lnTo>
                    <a:pt x="1" y="174"/>
                  </a:lnTo>
                  <a:lnTo>
                    <a:pt x="5" y="159"/>
                  </a:lnTo>
                  <a:lnTo>
                    <a:pt x="10" y="143"/>
                  </a:lnTo>
                  <a:lnTo>
                    <a:pt x="17" y="129"/>
                  </a:lnTo>
                  <a:lnTo>
                    <a:pt x="27" y="113"/>
                  </a:lnTo>
                  <a:lnTo>
                    <a:pt x="39" y="97"/>
                  </a:lnTo>
                  <a:lnTo>
                    <a:pt x="54" y="82"/>
                  </a:lnTo>
                  <a:lnTo>
                    <a:pt x="71" y="67"/>
                  </a:lnTo>
                  <a:lnTo>
                    <a:pt x="89" y="53"/>
                  </a:lnTo>
                  <a:lnTo>
                    <a:pt x="111" y="40"/>
                  </a:lnTo>
                  <a:lnTo>
                    <a:pt x="135" y="29"/>
                  </a:lnTo>
                  <a:lnTo>
                    <a:pt x="162" y="20"/>
                  </a:lnTo>
                  <a:lnTo>
                    <a:pt x="190" y="11"/>
                  </a:lnTo>
                  <a:lnTo>
                    <a:pt x="220" y="5"/>
                  </a:lnTo>
                  <a:lnTo>
                    <a:pt x="255" y="1"/>
                  </a:lnTo>
                  <a:lnTo>
                    <a:pt x="290" y="0"/>
                  </a:lnTo>
                  <a:lnTo>
                    <a:pt x="327" y="1"/>
                  </a:lnTo>
                  <a:lnTo>
                    <a:pt x="361" y="5"/>
                  </a:lnTo>
                  <a:lnTo>
                    <a:pt x="393" y="10"/>
                  </a:lnTo>
                  <a:lnTo>
                    <a:pt x="424" y="18"/>
                  </a:lnTo>
                  <a:lnTo>
                    <a:pt x="451" y="28"/>
                  </a:lnTo>
                  <a:lnTo>
                    <a:pt x="475" y="39"/>
                  </a:lnTo>
                  <a:lnTo>
                    <a:pt x="497" y="52"/>
                  </a:lnTo>
                  <a:lnTo>
                    <a:pt x="518" y="66"/>
                  </a:lnTo>
                  <a:lnTo>
                    <a:pt x="535" y="82"/>
                  </a:lnTo>
                  <a:lnTo>
                    <a:pt x="551" y="99"/>
                  </a:lnTo>
                  <a:lnTo>
                    <a:pt x="563" y="118"/>
                  </a:lnTo>
                  <a:lnTo>
                    <a:pt x="574" y="136"/>
                  </a:lnTo>
                  <a:lnTo>
                    <a:pt x="582" y="156"/>
                  </a:lnTo>
                  <a:lnTo>
                    <a:pt x="588" y="176"/>
                  </a:lnTo>
                  <a:lnTo>
                    <a:pt x="591" y="197"/>
                  </a:lnTo>
                  <a:lnTo>
                    <a:pt x="593" y="218"/>
                  </a:lnTo>
                  <a:lnTo>
                    <a:pt x="590" y="250"/>
                  </a:lnTo>
                  <a:lnTo>
                    <a:pt x="584" y="278"/>
                  </a:lnTo>
                  <a:lnTo>
                    <a:pt x="574" y="304"/>
                  </a:lnTo>
                  <a:lnTo>
                    <a:pt x="562" y="324"/>
                  </a:lnTo>
                  <a:lnTo>
                    <a:pt x="546" y="344"/>
                  </a:lnTo>
                  <a:lnTo>
                    <a:pt x="529" y="360"/>
                  </a:lnTo>
                  <a:lnTo>
                    <a:pt x="511" y="375"/>
                  </a:lnTo>
                  <a:lnTo>
                    <a:pt x="491" y="387"/>
                  </a:lnTo>
                  <a:lnTo>
                    <a:pt x="470" y="399"/>
                  </a:lnTo>
                  <a:lnTo>
                    <a:pt x="451" y="409"/>
                  </a:lnTo>
                  <a:lnTo>
                    <a:pt x="431" y="420"/>
                  </a:lnTo>
                  <a:lnTo>
                    <a:pt x="414" y="430"/>
                  </a:lnTo>
                  <a:lnTo>
                    <a:pt x="397" y="440"/>
                  </a:lnTo>
                  <a:lnTo>
                    <a:pt x="383" y="451"/>
                  </a:lnTo>
                  <a:lnTo>
                    <a:pt x="372" y="462"/>
                  </a:lnTo>
                  <a:lnTo>
                    <a:pt x="364" y="475"/>
                  </a:lnTo>
                  <a:lnTo>
                    <a:pt x="356" y="490"/>
                  </a:lnTo>
                  <a:lnTo>
                    <a:pt x="346" y="501"/>
                  </a:lnTo>
                  <a:lnTo>
                    <a:pt x="337" y="511"/>
                  </a:lnTo>
                  <a:lnTo>
                    <a:pt x="326" y="518"/>
                  </a:lnTo>
                  <a:lnTo>
                    <a:pt x="312" y="523"/>
                  </a:lnTo>
                  <a:lnTo>
                    <a:pt x="299" y="525"/>
                  </a:lnTo>
                  <a:lnTo>
                    <a:pt x="283" y="528"/>
                  </a:lnTo>
                  <a:lnTo>
                    <a:pt x="264" y="528"/>
                  </a:lnTo>
                  <a:lnTo>
                    <a:pt x="244" y="526"/>
                  </a:lnTo>
                  <a:lnTo>
                    <a:pt x="225" y="522"/>
                  </a:lnTo>
                  <a:lnTo>
                    <a:pt x="211" y="513"/>
                  </a:lnTo>
                  <a:lnTo>
                    <a:pt x="198" y="503"/>
                  </a:lnTo>
                  <a:lnTo>
                    <a:pt x="190" y="491"/>
                  </a:lnTo>
                  <a:lnTo>
                    <a:pt x="184" y="476"/>
                  </a:lnTo>
                  <a:lnTo>
                    <a:pt x="180" y="460"/>
                  </a:lnTo>
                  <a:lnTo>
                    <a:pt x="179" y="443"/>
                  </a:lnTo>
                  <a:lnTo>
                    <a:pt x="181" y="420"/>
                  </a:lnTo>
                  <a:lnTo>
                    <a:pt x="186" y="400"/>
                  </a:lnTo>
                  <a:lnTo>
                    <a:pt x="196" y="382"/>
                  </a:lnTo>
                  <a:lnTo>
                    <a:pt x="207" y="365"/>
                  </a:lnTo>
                  <a:lnTo>
                    <a:pt x="222" y="350"/>
                  </a:lnTo>
                  <a:lnTo>
                    <a:pt x="239" y="337"/>
                  </a:lnTo>
                  <a:lnTo>
                    <a:pt x="258" y="324"/>
                  </a:lnTo>
                  <a:lnTo>
                    <a:pt x="279" y="313"/>
                  </a:lnTo>
                  <a:lnTo>
                    <a:pt x="302" y="301"/>
                  </a:lnTo>
                  <a:lnTo>
                    <a:pt x="322" y="290"/>
                  </a:lnTo>
                  <a:lnTo>
                    <a:pt x="337" y="279"/>
                  </a:lnTo>
                  <a:lnTo>
                    <a:pt x="348" y="269"/>
                  </a:lnTo>
                  <a:lnTo>
                    <a:pt x="355" y="260"/>
                  </a:lnTo>
                  <a:lnTo>
                    <a:pt x="360" y="249"/>
                  </a:lnTo>
                  <a:lnTo>
                    <a:pt x="362" y="236"/>
                  </a:lnTo>
                  <a:lnTo>
                    <a:pt x="364" y="222"/>
                  </a:lnTo>
                  <a:lnTo>
                    <a:pt x="362" y="207"/>
                  </a:lnTo>
                  <a:lnTo>
                    <a:pt x="357" y="193"/>
                  </a:lnTo>
                  <a:lnTo>
                    <a:pt x="351" y="184"/>
                  </a:lnTo>
                  <a:lnTo>
                    <a:pt x="342" y="175"/>
                  </a:lnTo>
                  <a:lnTo>
                    <a:pt x="331" y="169"/>
                  </a:lnTo>
                  <a:lnTo>
                    <a:pt x="318" y="165"/>
                  </a:lnTo>
                  <a:lnTo>
                    <a:pt x="304" y="163"/>
                  </a:lnTo>
                  <a:lnTo>
                    <a:pt x="289" y="1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3" name="Freeform 60"/>
            <p:cNvSpPr>
              <a:spLocks/>
            </p:cNvSpPr>
            <p:nvPr/>
          </p:nvSpPr>
          <p:spPr bwMode="auto">
            <a:xfrm>
              <a:off x="2803" y="2419"/>
              <a:ext cx="59" cy="49"/>
            </a:xfrm>
            <a:custGeom>
              <a:avLst/>
              <a:gdLst>
                <a:gd name="T0" fmla="*/ 2 w 242"/>
                <a:gd name="T1" fmla="*/ 0 h 240"/>
                <a:gd name="T2" fmla="*/ 2 w 242"/>
                <a:gd name="T3" fmla="*/ 0 h 240"/>
                <a:gd name="T4" fmla="*/ 2 w 242"/>
                <a:gd name="T5" fmla="*/ 0 h 240"/>
                <a:gd name="T6" fmla="*/ 3 w 242"/>
                <a:gd name="T7" fmla="*/ 0 h 240"/>
                <a:gd name="T8" fmla="*/ 3 w 242"/>
                <a:gd name="T9" fmla="*/ 0 h 240"/>
                <a:gd name="T10" fmla="*/ 3 w 242"/>
                <a:gd name="T11" fmla="*/ 0 h 240"/>
                <a:gd name="T12" fmla="*/ 3 w 242"/>
                <a:gd name="T13" fmla="*/ 1 h 240"/>
                <a:gd name="T14" fmla="*/ 3 w 242"/>
                <a:gd name="T15" fmla="*/ 1 h 240"/>
                <a:gd name="T16" fmla="*/ 3 w 242"/>
                <a:gd name="T17" fmla="*/ 1 h 240"/>
                <a:gd name="T18" fmla="*/ 3 w 242"/>
                <a:gd name="T19" fmla="*/ 1 h 240"/>
                <a:gd name="T20" fmla="*/ 3 w 242"/>
                <a:gd name="T21" fmla="*/ 1 h 240"/>
                <a:gd name="T22" fmla="*/ 3 w 242"/>
                <a:gd name="T23" fmla="*/ 2 h 240"/>
                <a:gd name="T24" fmla="*/ 3 w 242"/>
                <a:gd name="T25" fmla="*/ 2 h 240"/>
                <a:gd name="T26" fmla="*/ 3 w 242"/>
                <a:gd name="T27" fmla="*/ 2 h 240"/>
                <a:gd name="T28" fmla="*/ 2 w 242"/>
                <a:gd name="T29" fmla="*/ 2 h 240"/>
                <a:gd name="T30" fmla="*/ 2 w 242"/>
                <a:gd name="T31" fmla="*/ 2 h 240"/>
                <a:gd name="T32" fmla="*/ 2 w 242"/>
                <a:gd name="T33" fmla="*/ 2 h 240"/>
                <a:gd name="T34" fmla="*/ 1 w 242"/>
                <a:gd name="T35" fmla="*/ 2 h 240"/>
                <a:gd name="T36" fmla="*/ 1 w 242"/>
                <a:gd name="T37" fmla="*/ 2 h 240"/>
                <a:gd name="T38" fmla="*/ 1 w 242"/>
                <a:gd name="T39" fmla="*/ 2 h 240"/>
                <a:gd name="T40" fmla="*/ 0 w 242"/>
                <a:gd name="T41" fmla="*/ 2 h 240"/>
                <a:gd name="T42" fmla="*/ 0 w 242"/>
                <a:gd name="T43" fmla="*/ 2 h 240"/>
                <a:gd name="T44" fmla="*/ 0 w 242"/>
                <a:gd name="T45" fmla="*/ 1 h 240"/>
                <a:gd name="T46" fmla="*/ 0 w 242"/>
                <a:gd name="T47" fmla="*/ 1 h 240"/>
                <a:gd name="T48" fmla="*/ 0 w 242"/>
                <a:gd name="T49" fmla="*/ 1 h 240"/>
                <a:gd name="T50" fmla="*/ 0 w 242"/>
                <a:gd name="T51" fmla="*/ 1 h 240"/>
                <a:gd name="T52" fmla="*/ 0 w 242"/>
                <a:gd name="T53" fmla="*/ 1 h 240"/>
                <a:gd name="T54" fmla="*/ 0 w 242"/>
                <a:gd name="T55" fmla="*/ 0 h 240"/>
                <a:gd name="T56" fmla="*/ 0 w 242"/>
                <a:gd name="T57" fmla="*/ 0 h 240"/>
                <a:gd name="T58" fmla="*/ 1 w 242"/>
                <a:gd name="T59" fmla="*/ 0 h 240"/>
                <a:gd name="T60" fmla="*/ 1 w 242"/>
                <a:gd name="T61" fmla="*/ 0 h 240"/>
                <a:gd name="T62" fmla="*/ 1 w 242"/>
                <a:gd name="T63" fmla="*/ 0 h 240"/>
                <a:gd name="T64" fmla="*/ 2 w 242"/>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2" h="240">
                  <a:moveTo>
                    <a:pt x="121" y="0"/>
                  </a:moveTo>
                  <a:lnTo>
                    <a:pt x="146" y="2"/>
                  </a:lnTo>
                  <a:lnTo>
                    <a:pt x="169" y="9"/>
                  </a:lnTo>
                  <a:lnTo>
                    <a:pt x="188" y="19"/>
                  </a:lnTo>
                  <a:lnTo>
                    <a:pt x="207" y="34"/>
                  </a:lnTo>
                  <a:lnTo>
                    <a:pt x="222" y="52"/>
                  </a:lnTo>
                  <a:lnTo>
                    <a:pt x="233" y="72"/>
                  </a:lnTo>
                  <a:lnTo>
                    <a:pt x="240" y="94"/>
                  </a:lnTo>
                  <a:lnTo>
                    <a:pt x="242" y="118"/>
                  </a:lnTo>
                  <a:lnTo>
                    <a:pt x="240" y="143"/>
                  </a:lnTo>
                  <a:lnTo>
                    <a:pt x="233" y="166"/>
                  </a:lnTo>
                  <a:lnTo>
                    <a:pt x="222" y="186"/>
                  </a:lnTo>
                  <a:lnTo>
                    <a:pt x="207" y="204"/>
                  </a:lnTo>
                  <a:lnTo>
                    <a:pt x="188" y="219"/>
                  </a:lnTo>
                  <a:lnTo>
                    <a:pt x="169" y="230"/>
                  </a:lnTo>
                  <a:lnTo>
                    <a:pt x="146" y="237"/>
                  </a:lnTo>
                  <a:lnTo>
                    <a:pt x="121" y="240"/>
                  </a:lnTo>
                  <a:lnTo>
                    <a:pt x="97" y="237"/>
                  </a:lnTo>
                  <a:lnTo>
                    <a:pt x="75" y="230"/>
                  </a:lnTo>
                  <a:lnTo>
                    <a:pt x="54" y="219"/>
                  </a:lnTo>
                  <a:lnTo>
                    <a:pt x="35" y="204"/>
                  </a:lnTo>
                  <a:lnTo>
                    <a:pt x="21" y="186"/>
                  </a:lnTo>
                  <a:lnTo>
                    <a:pt x="10" y="166"/>
                  </a:lnTo>
                  <a:lnTo>
                    <a:pt x="2" y="143"/>
                  </a:lnTo>
                  <a:lnTo>
                    <a:pt x="0" y="118"/>
                  </a:lnTo>
                  <a:lnTo>
                    <a:pt x="2" y="94"/>
                  </a:lnTo>
                  <a:lnTo>
                    <a:pt x="10" y="72"/>
                  </a:lnTo>
                  <a:lnTo>
                    <a:pt x="21" y="52"/>
                  </a:lnTo>
                  <a:lnTo>
                    <a:pt x="35" y="34"/>
                  </a:lnTo>
                  <a:lnTo>
                    <a:pt x="54" y="19"/>
                  </a:lnTo>
                  <a:lnTo>
                    <a:pt x="75" y="9"/>
                  </a:lnTo>
                  <a:lnTo>
                    <a:pt x="97" y="2"/>
                  </a:lnTo>
                  <a:lnTo>
                    <a:pt x="1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4" name="Freeform 61"/>
            <p:cNvSpPr>
              <a:spLocks/>
            </p:cNvSpPr>
            <p:nvPr/>
          </p:nvSpPr>
          <p:spPr bwMode="auto">
            <a:xfrm>
              <a:off x="2717" y="2636"/>
              <a:ext cx="29" cy="15"/>
            </a:xfrm>
            <a:custGeom>
              <a:avLst/>
              <a:gdLst>
                <a:gd name="T0" fmla="*/ 2 w 119"/>
                <a:gd name="T1" fmla="*/ 0 h 77"/>
                <a:gd name="T2" fmla="*/ 0 w 119"/>
                <a:gd name="T3" fmla="*/ 0 h 77"/>
                <a:gd name="T4" fmla="*/ 0 w 119"/>
                <a:gd name="T5" fmla="*/ 1 h 77"/>
                <a:gd name="T6" fmla="*/ 2 w 119"/>
                <a:gd name="T7" fmla="*/ 0 h 77"/>
                <a:gd name="T8" fmla="*/ 2 w 119"/>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77">
                  <a:moveTo>
                    <a:pt x="119" y="0"/>
                  </a:moveTo>
                  <a:lnTo>
                    <a:pt x="0" y="0"/>
                  </a:lnTo>
                  <a:lnTo>
                    <a:pt x="0" y="77"/>
                  </a:lnTo>
                  <a:lnTo>
                    <a:pt x="119" y="43"/>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5" name="Freeform 62"/>
            <p:cNvSpPr>
              <a:spLocks/>
            </p:cNvSpPr>
            <p:nvPr/>
          </p:nvSpPr>
          <p:spPr bwMode="auto">
            <a:xfrm>
              <a:off x="2717" y="2479"/>
              <a:ext cx="263" cy="246"/>
            </a:xfrm>
            <a:custGeom>
              <a:avLst/>
              <a:gdLst>
                <a:gd name="T0" fmla="*/ 12 w 1080"/>
                <a:gd name="T1" fmla="*/ 2 h 1217"/>
                <a:gd name="T2" fmla="*/ 11 w 1080"/>
                <a:gd name="T3" fmla="*/ 1 h 1217"/>
                <a:gd name="T4" fmla="*/ 10 w 1080"/>
                <a:gd name="T5" fmla="*/ 1 h 1217"/>
                <a:gd name="T6" fmla="*/ 9 w 1080"/>
                <a:gd name="T7" fmla="*/ 1 h 1217"/>
                <a:gd name="T8" fmla="*/ 9 w 1080"/>
                <a:gd name="T9" fmla="*/ 0 h 1217"/>
                <a:gd name="T10" fmla="*/ 7 w 1080"/>
                <a:gd name="T11" fmla="*/ 0 h 1217"/>
                <a:gd name="T12" fmla="*/ 6 w 1080"/>
                <a:gd name="T13" fmla="*/ 0 h 1217"/>
                <a:gd name="T14" fmla="*/ 5 w 1080"/>
                <a:gd name="T15" fmla="*/ 0 h 1217"/>
                <a:gd name="T16" fmla="*/ 0 w 1080"/>
                <a:gd name="T17" fmla="*/ 0 h 1217"/>
                <a:gd name="T18" fmla="*/ 2 w 1080"/>
                <a:gd name="T19" fmla="*/ 6 h 1217"/>
                <a:gd name="T20" fmla="*/ 5 w 1080"/>
                <a:gd name="T21" fmla="*/ 1 h 1217"/>
                <a:gd name="T22" fmla="*/ 6 w 1080"/>
                <a:gd name="T23" fmla="*/ 1 h 1217"/>
                <a:gd name="T24" fmla="*/ 7 w 1080"/>
                <a:gd name="T25" fmla="*/ 1 h 1217"/>
                <a:gd name="T26" fmla="*/ 7 w 1080"/>
                <a:gd name="T27" fmla="*/ 1 h 1217"/>
                <a:gd name="T28" fmla="*/ 8 w 1080"/>
                <a:gd name="T29" fmla="*/ 1 h 1217"/>
                <a:gd name="T30" fmla="*/ 9 w 1080"/>
                <a:gd name="T31" fmla="*/ 2 h 1217"/>
                <a:gd name="T32" fmla="*/ 10 w 1080"/>
                <a:gd name="T33" fmla="*/ 2 h 1217"/>
                <a:gd name="T34" fmla="*/ 10 w 1080"/>
                <a:gd name="T35" fmla="*/ 2 h 1217"/>
                <a:gd name="T36" fmla="*/ 11 w 1080"/>
                <a:gd name="T37" fmla="*/ 3 h 1217"/>
                <a:gd name="T38" fmla="*/ 12 w 1080"/>
                <a:gd name="T39" fmla="*/ 3 h 1217"/>
                <a:gd name="T40" fmla="*/ 13 w 1080"/>
                <a:gd name="T41" fmla="*/ 4 h 1217"/>
                <a:gd name="T42" fmla="*/ 14 w 1080"/>
                <a:gd name="T43" fmla="*/ 5 h 1217"/>
                <a:gd name="T44" fmla="*/ 14 w 1080"/>
                <a:gd name="T45" fmla="*/ 6 h 1217"/>
                <a:gd name="T46" fmla="*/ 11 w 1080"/>
                <a:gd name="T47" fmla="*/ 6 h 1217"/>
                <a:gd name="T48" fmla="*/ 10 w 1080"/>
                <a:gd name="T49" fmla="*/ 6 h 1217"/>
                <a:gd name="T50" fmla="*/ 9 w 1080"/>
                <a:gd name="T51" fmla="*/ 6 h 1217"/>
                <a:gd name="T52" fmla="*/ 9 w 1080"/>
                <a:gd name="T53" fmla="*/ 6 h 1217"/>
                <a:gd name="T54" fmla="*/ 8 w 1080"/>
                <a:gd name="T55" fmla="*/ 7 h 1217"/>
                <a:gd name="T56" fmla="*/ 7 w 1080"/>
                <a:gd name="T57" fmla="*/ 7 h 1217"/>
                <a:gd name="T58" fmla="*/ 7 w 1080"/>
                <a:gd name="T59" fmla="*/ 7 h 1217"/>
                <a:gd name="T60" fmla="*/ 6 w 1080"/>
                <a:gd name="T61" fmla="*/ 7 h 1217"/>
                <a:gd name="T62" fmla="*/ 6 w 1080"/>
                <a:gd name="T63" fmla="*/ 8 h 1217"/>
                <a:gd name="T64" fmla="*/ 6 w 1080"/>
                <a:gd name="T65" fmla="*/ 8 h 1217"/>
                <a:gd name="T66" fmla="*/ 6 w 1080"/>
                <a:gd name="T67" fmla="*/ 8 h 1217"/>
                <a:gd name="T68" fmla="*/ 6 w 1080"/>
                <a:gd name="T69" fmla="*/ 8 h 1217"/>
                <a:gd name="T70" fmla="*/ 7 w 1080"/>
                <a:gd name="T71" fmla="*/ 8 h 1217"/>
                <a:gd name="T72" fmla="*/ 7 w 1080"/>
                <a:gd name="T73" fmla="*/ 8 h 1217"/>
                <a:gd name="T74" fmla="*/ 7 w 1080"/>
                <a:gd name="T75" fmla="*/ 8 h 1217"/>
                <a:gd name="T76" fmla="*/ 8 w 1080"/>
                <a:gd name="T77" fmla="*/ 8 h 1217"/>
                <a:gd name="T78" fmla="*/ 8 w 1080"/>
                <a:gd name="T79" fmla="*/ 8 h 1217"/>
                <a:gd name="T80" fmla="*/ 8 w 1080"/>
                <a:gd name="T81" fmla="*/ 8 h 1217"/>
                <a:gd name="T82" fmla="*/ 9 w 1080"/>
                <a:gd name="T83" fmla="*/ 7 h 1217"/>
                <a:gd name="T84" fmla="*/ 9 w 1080"/>
                <a:gd name="T85" fmla="*/ 7 h 1217"/>
                <a:gd name="T86" fmla="*/ 10 w 1080"/>
                <a:gd name="T87" fmla="*/ 7 h 1217"/>
                <a:gd name="T88" fmla="*/ 10 w 1080"/>
                <a:gd name="T89" fmla="*/ 7 h 1217"/>
                <a:gd name="T90" fmla="*/ 11 w 1080"/>
                <a:gd name="T91" fmla="*/ 7 h 1217"/>
                <a:gd name="T92" fmla="*/ 2 w 1080"/>
                <a:gd name="T93" fmla="*/ 9 h 1217"/>
                <a:gd name="T94" fmla="*/ 0 w 1080"/>
                <a:gd name="T95" fmla="*/ 7 h 1217"/>
                <a:gd name="T96" fmla="*/ 12 w 1080"/>
                <a:gd name="T97" fmla="*/ 10 h 1217"/>
                <a:gd name="T98" fmla="*/ 16 w 1080"/>
                <a:gd name="T99" fmla="*/ 7 h 1217"/>
                <a:gd name="T100" fmla="*/ 16 w 1080"/>
                <a:gd name="T101" fmla="*/ 6 h 1217"/>
                <a:gd name="T102" fmla="*/ 16 w 1080"/>
                <a:gd name="T103" fmla="*/ 5 h 1217"/>
                <a:gd name="T104" fmla="*/ 15 w 1080"/>
                <a:gd name="T105" fmla="*/ 5 h 1217"/>
                <a:gd name="T106" fmla="*/ 15 w 1080"/>
                <a:gd name="T107" fmla="*/ 4 h 1217"/>
                <a:gd name="T108" fmla="*/ 15 w 1080"/>
                <a:gd name="T109" fmla="*/ 4 h 1217"/>
                <a:gd name="T110" fmla="*/ 14 w 1080"/>
                <a:gd name="T111" fmla="*/ 3 h 1217"/>
                <a:gd name="T112" fmla="*/ 13 w 1080"/>
                <a:gd name="T113" fmla="*/ 3 h 1217"/>
                <a:gd name="T114" fmla="*/ 13 w 1080"/>
                <a:gd name="T115" fmla="*/ 2 h 12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80" h="1217">
                  <a:moveTo>
                    <a:pt x="861" y="221"/>
                  </a:moveTo>
                  <a:lnTo>
                    <a:pt x="834" y="195"/>
                  </a:lnTo>
                  <a:lnTo>
                    <a:pt x="806" y="170"/>
                  </a:lnTo>
                  <a:lnTo>
                    <a:pt x="777" y="147"/>
                  </a:lnTo>
                  <a:lnTo>
                    <a:pt x="746" y="126"/>
                  </a:lnTo>
                  <a:lnTo>
                    <a:pt x="715" y="107"/>
                  </a:lnTo>
                  <a:lnTo>
                    <a:pt x="683" y="88"/>
                  </a:lnTo>
                  <a:lnTo>
                    <a:pt x="650" y="73"/>
                  </a:lnTo>
                  <a:lnTo>
                    <a:pt x="617" y="57"/>
                  </a:lnTo>
                  <a:lnTo>
                    <a:pt x="583" y="44"/>
                  </a:lnTo>
                  <a:lnTo>
                    <a:pt x="549" y="32"/>
                  </a:lnTo>
                  <a:lnTo>
                    <a:pt x="513" y="22"/>
                  </a:lnTo>
                  <a:lnTo>
                    <a:pt x="478" y="15"/>
                  </a:lnTo>
                  <a:lnTo>
                    <a:pt x="441" y="9"/>
                  </a:lnTo>
                  <a:lnTo>
                    <a:pt x="404" y="4"/>
                  </a:lnTo>
                  <a:lnTo>
                    <a:pt x="368" y="2"/>
                  </a:lnTo>
                  <a:lnTo>
                    <a:pt x="330" y="0"/>
                  </a:lnTo>
                  <a:lnTo>
                    <a:pt x="0" y="0"/>
                  </a:lnTo>
                  <a:lnTo>
                    <a:pt x="0" y="775"/>
                  </a:lnTo>
                  <a:lnTo>
                    <a:pt x="119" y="775"/>
                  </a:lnTo>
                  <a:lnTo>
                    <a:pt x="119" y="120"/>
                  </a:lnTo>
                  <a:lnTo>
                    <a:pt x="330" y="120"/>
                  </a:lnTo>
                  <a:lnTo>
                    <a:pt x="361" y="122"/>
                  </a:lnTo>
                  <a:lnTo>
                    <a:pt x="392" y="123"/>
                  </a:lnTo>
                  <a:lnTo>
                    <a:pt x="423" y="128"/>
                  </a:lnTo>
                  <a:lnTo>
                    <a:pt x="453" y="133"/>
                  </a:lnTo>
                  <a:lnTo>
                    <a:pt x="484" y="139"/>
                  </a:lnTo>
                  <a:lnTo>
                    <a:pt x="513" y="147"/>
                  </a:lnTo>
                  <a:lnTo>
                    <a:pt x="543" y="157"/>
                  </a:lnTo>
                  <a:lnTo>
                    <a:pt x="571" y="168"/>
                  </a:lnTo>
                  <a:lnTo>
                    <a:pt x="599" y="180"/>
                  </a:lnTo>
                  <a:lnTo>
                    <a:pt x="626" y="194"/>
                  </a:lnTo>
                  <a:lnTo>
                    <a:pt x="653" y="210"/>
                  </a:lnTo>
                  <a:lnTo>
                    <a:pt x="679" y="226"/>
                  </a:lnTo>
                  <a:lnTo>
                    <a:pt x="704" y="244"/>
                  </a:lnTo>
                  <a:lnTo>
                    <a:pt x="729" y="262"/>
                  </a:lnTo>
                  <a:lnTo>
                    <a:pt x="752" y="283"/>
                  </a:lnTo>
                  <a:lnTo>
                    <a:pt x="775" y="305"/>
                  </a:lnTo>
                  <a:lnTo>
                    <a:pt x="813" y="346"/>
                  </a:lnTo>
                  <a:lnTo>
                    <a:pt x="846" y="390"/>
                  </a:lnTo>
                  <a:lnTo>
                    <a:pt x="876" y="435"/>
                  </a:lnTo>
                  <a:lnTo>
                    <a:pt x="901" y="483"/>
                  </a:lnTo>
                  <a:lnTo>
                    <a:pt x="922" y="533"/>
                  </a:lnTo>
                  <a:lnTo>
                    <a:pt x="938" y="584"/>
                  </a:lnTo>
                  <a:lnTo>
                    <a:pt x="950" y="637"/>
                  </a:lnTo>
                  <a:lnTo>
                    <a:pt x="958" y="691"/>
                  </a:lnTo>
                  <a:lnTo>
                    <a:pt x="739" y="691"/>
                  </a:lnTo>
                  <a:lnTo>
                    <a:pt x="739" y="773"/>
                  </a:lnTo>
                  <a:lnTo>
                    <a:pt x="714" y="771"/>
                  </a:lnTo>
                  <a:lnTo>
                    <a:pt x="691" y="773"/>
                  </a:lnTo>
                  <a:lnTo>
                    <a:pt x="666" y="775"/>
                  </a:lnTo>
                  <a:lnTo>
                    <a:pt x="643" y="779"/>
                  </a:lnTo>
                  <a:lnTo>
                    <a:pt x="620" y="784"/>
                  </a:lnTo>
                  <a:lnTo>
                    <a:pt x="597" y="791"/>
                  </a:lnTo>
                  <a:lnTo>
                    <a:pt x="575" y="798"/>
                  </a:lnTo>
                  <a:lnTo>
                    <a:pt x="552" y="808"/>
                  </a:lnTo>
                  <a:lnTo>
                    <a:pt x="532" y="819"/>
                  </a:lnTo>
                  <a:lnTo>
                    <a:pt x="511" y="831"/>
                  </a:lnTo>
                  <a:lnTo>
                    <a:pt x="491" y="845"/>
                  </a:lnTo>
                  <a:lnTo>
                    <a:pt x="473" y="860"/>
                  </a:lnTo>
                  <a:lnTo>
                    <a:pt x="455" y="876"/>
                  </a:lnTo>
                  <a:lnTo>
                    <a:pt x="437" y="893"/>
                  </a:lnTo>
                  <a:lnTo>
                    <a:pt x="421" y="911"/>
                  </a:lnTo>
                  <a:lnTo>
                    <a:pt x="407" y="931"/>
                  </a:lnTo>
                  <a:lnTo>
                    <a:pt x="397" y="953"/>
                  </a:lnTo>
                  <a:lnTo>
                    <a:pt x="397" y="976"/>
                  </a:lnTo>
                  <a:lnTo>
                    <a:pt x="406" y="997"/>
                  </a:lnTo>
                  <a:lnTo>
                    <a:pt x="421" y="1014"/>
                  </a:lnTo>
                  <a:lnTo>
                    <a:pt x="432" y="1020"/>
                  </a:lnTo>
                  <a:lnTo>
                    <a:pt x="443" y="1024"/>
                  </a:lnTo>
                  <a:lnTo>
                    <a:pt x="455" y="1025"/>
                  </a:lnTo>
                  <a:lnTo>
                    <a:pt x="467" y="1025"/>
                  </a:lnTo>
                  <a:lnTo>
                    <a:pt x="478" y="1021"/>
                  </a:lnTo>
                  <a:lnTo>
                    <a:pt x="488" y="1016"/>
                  </a:lnTo>
                  <a:lnTo>
                    <a:pt x="497" y="1009"/>
                  </a:lnTo>
                  <a:lnTo>
                    <a:pt x="505" y="1000"/>
                  </a:lnTo>
                  <a:lnTo>
                    <a:pt x="516" y="987"/>
                  </a:lnTo>
                  <a:lnTo>
                    <a:pt x="527" y="973"/>
                  </a:lnTo>
                  <a:lnTo>
                    <a:pt x="539" y="961"/>
                  </a:lnTo>
                  <a:lnTo>
                    <a:pt x="551" y="950"/>
                  </a:lnTo>
                  <a:lnTo>
                    <a:pt x="565" y="940"/>
                  </a:lnTo>
                  <a:lnTo>
                    <a:pt x="578" y="931"/>
                  </a:lnTo>
                  <a:lnTo>
                    <a:pt x="593" y="923"/>
                  </a:lnTo>
                  <a:lnTo>
                    <a:pt x="608" y="916"/>
                  </a:lnTo>
                  <a:lnTo>
                    <a:pt x="622" y="909"/>
                  </a:lnTo>
                  <a:lnTo>
                    <a:pt x="638" y="904"/>
                  </a:lnTo>
                  <a:lnTo>
                    <a:pt x="654" y="900"/>
                  </a:lnTo>
                  <a:lnTo>
                    <a:pt x="671" y="896"/>
                  </a:lnTo>
                  <a:lnTo>
                    <a:pt x="687" y="894"/>
                  </a:lnTo>
                  <a:lnTo>
                    <a:pt x="704" y="893"/>
                  </a:lnTo>
                  <a:lnTo>
                    <a:pt x="721" y="893"/>
                  </a:lnTo>
                  <a:lnTo>
                    <a:pt x="739" y="894"/>
                  </a:lnTo>
                  <a:lnTo>
                    <a:pt x="739" y="1097"/>
                  </a:lnTo>
                  <a:lnTo>
                    <a:pt x="119" y="1097"/>
                  </a:lnTo>
                  <a:lnTo>
                    <a:pt x="119" y="818"/>
                  </a:lnTo>
                  <a:lnTo>
                    <a:pt x="0" y="852"/>
                  </a:lnTo>
                  <a:lnTo>
                    <a:pt x="0" y="1217"/>
                  </a:lnTo>
                  <a:lnTo>
                    <a:pt x="859" y="1217"/>
                  </a:lnTo>
                  <a:lnTo>
                    <a:pt x="859" y="811"/>
                  </a:lnTo>
                  <a:lnTo>
                    <a:pt x="1080" y="811"/>
                  </a:lnTo>
                  <a:lnTo>
                    <a:pt x="1080" y="751"/>
                  </a:lnTo>
                  <a:lnTo>
                    <a:pt x="1079" y="713"/>
                  </a:lnTo>
                  <a:lnTo>
                    <a:pt x="1077" y="676"/>
                  </a:lnTo>
                  <a:lnTo>
                    <a:pt x="1072" y="639"/>
                  </a:lnTo>
                  <a:lnTo>
                    <a:pt x="1066" y="603"/>
                  </a:lnTo>
                  <a:lnTo>
                    <a:pt x="1058" y="567"/>
                  </a:lnTo>
                  <a:lnTo>
                    <a:pt x="1048" y="532"/>
                  </a:lnTo>
                  <a:lnTo>
                    <a:pt x="1036" y="497"/>
                  </a:lnTo>
                  <a:lnTo>
                    <a:pt x="1024" y="463"/>
                  </a:lnTo>
                  <a:lnTo>
                    <a:pt x="1009" y="430"/>
                  </a:lnTo>
                  <a:lnTo>
                    <a:pt x="992" y="397"/>
                  </a:lnTo>
                  <a:lnTo>
                    <a:pt x="974" y="365"/>
                  </a:lnTo>
                  <a:lnTo>
                    <a:pt x="954" y="334"/>
                  </a:lnTo>
                  <a:lnTo>
                    <a:pt x="933" y="305"/>
                  </a:lnTo>
                  <a:lnTo>
                    <a:pt x="911" y="276"/>
                  </a:lnTo>
                  <a:lnTo>
                    <a:pt x="887" y="248"/>
                  </a:lnTo>
                  <a:lnTo>
                    <a:pt x="861" y="2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6" name="Freeform 63"/>
            <p:cNvSpPr>
              <a:spLocks/>
            </p:cNvSpPr>
            <p:nvPr/>
          </p:nvSpPr>
          <p:spPr bwMode="auto">
            <a:xfrm>
              <a:off x="2911" y="2498"/>
              <a:ext cx="128" cy="106"/>
            </a:xfrm>
            <a:custGeom>
              <a:avLst/>
              <a:gdLst>
                <a:gd name="T0" fmla="*/ 4 w 524"/>
                <a:gd name="T1" fmla="*/ 4 h 524"/>
                <a:gd name="T2" fmla="*/ 5 w 524"/>
                <a:gd name="T3" fmla="*/ 4 h 524"/>
                <a:gd name="T4" fmla="*/ 6 w 524"/>
                <a:gd name="T5" fmla="*/ 4 h 524"/>
                <a:gd name="T6" fmla="*/ 6 w 524"/>
                <a:gd name="T7" fmla="*/ 4 h 524"/>
                <a:gd name="T8" fmla="*/ 7 w 524"/>
                <a:gd name="T9" fmla="*/ 4 h 524"/>
                <a:gd name="T10" fmla="*/ 7 w 524"/>
                <a:gd name="T11" fmla="*/ 3 h 524"/>
                <a:gd name="T12" fmla="*/ 8 w 524"/>
                <a:gd name="T13" fmla="*/ 3 h 524"/>
                <a:gd name="T14" fmla="*/ 8 w 524"/>
                <a:gd name="T15" fmla="*/ 2 h 524"/>
                <a:gd name="T16" fmla="*/ 8 w 524"/>
                <a:gd name="T17" fmla="*/ 2 h 524"/>
                <a:gd name="T18" fmla="*/ 8 w 524"/>
                <a:gd name="T19" fmla="*/ 2 h 524"/>
                <a:gd name="T20" fmla="*/ 7 w 524"/>
                <a:gd name="T21" fmla="*/ 1 h 524"/>
                <a:gd name="T22" fmla="*/ 7 w 524"/>
                <a:gd name="T23" fmla="*/ 1 h 524"/>
                <a:gd name="T24" fmla="*/ 6 w 524"/>
                <a:gd name="T25" fmla="*/ 0 h 524"/>
                <a:gd name="T26" fmla="*/ 6 w 524"/>
                <a:gd name="T27" fmla="*/ 0 h 524"/>
                <a:gd name="T28" fmla="*/ 5 w 524"/>
                <a:gd name="T29" fmla="*/ 0 h 524"/>
                <a:gd name="T30" fmla="*/ 4 w 524"/>
                <a:gd name="T31" fmla="*/ 0 h 524"/>
                <a:gd name="T32" fmla="*/ 3 w 524"/>
                <a:gd name="T33" fmla="*/ 0 h 524"/>
                <a:gd name="T34" fmla="*/ 3 w 524"/>
                <a:gd name="T35" fmla="*/ 0 h 524"/>
                <a:gd name="T36" fmla="*/ 2 w 524"/>
                <a:gd name="T37" fmla="*/ 0 h 524"/>
                <a:gd name="T38" fmla="*/ 1 w 524"/>
                <a:gd name="T39" fmla="*/ 0 h 524"/>
                <a:gd name="T40" fmla="*/ 1 w 524"/>
                <a:gd name="T41" fmla="*/ 1 h 524"/>
                <a:gd name="T42" fmla="*/ 0 w 524"/>
                <a:gd name="T43" fmla="*/ 1 h 524"/>
                <a:gd name="T44" fmla="*/ 0 w 524"/>
                <a:gd name="T45" fmla="*/ 1 h 524"/>
                <a:gd name="T46" fmla="*/ 0 w 524"/>
                <a:gd name="T47" fmla="*/ 2 h 524"/>
                <a:gd name="T48" fmla="*/ 0 w 524"/>
                <a:gd name="T49" fmla="*/ 2 h 524"/>
                <a:gd name="T50" fmla="*/ 0 w 524"/>
                <a:gd name="T51" fmla="*/ 3 h 524"/>
                <a:gd name="T52" fmla="*/ 0 w 524"/>
                <a:gd name="T53" fmla="*/ 3 h 524"/>
                <a:gd name="T54" fmla="*/ 1 w 524"/>
                <a:gd name="T55" fmla="*/ 4 h 524"/>
                <a:gd name="T56" fmla="*/ 1 w 524"/>
                <a:gd name="T57" fmla="*/ 4 h 524"/>
                <a:gd name="T58" fmla="*/ 2 w 524"/>
                <a:gd name="T59" fmla="*/ 4 h 524"/>
                <a:gd name="T60" fmla="*/ 3 w 524"/>
                <a:gd name="T61" fmla="*/ 4 h 524"/>
                <a:gd name="T62" fmla="*/ 3 w 524"/>
                <a:gd name="T63" fmla="*/ 4 h 5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4" h="524">
                  <a:moveTo>
                    <a:pt x="262" y="524"/>
                  </a:moveTo>
                  <a:lnTo>
                    <a:pt x="289" y="523"/>
                  </a:lnTo>
                  <a:lnTo>
                    <a:pt x="313" y="519"/>
                  </a:lnTo>
                  <a:lnTo>
                    <a:pt x="339" y="513"/>
                  </a:lnTo>
                  <a:lnTo>
                    <a:pt x="362" y="505"/>
                  </a:lnTo>
                  <a:lnTo>
                    <a:pt x="386" y="494"/>
                  </a:lnTo>
                  <a:lnTo>
                    <a:pt x="408" y="480"/>
                  </a:lnTo>
                  <a:lnTo>
                    <a:pt x="428" y="464"/>
                  </a:lnTo>
                  <a:lnTo>
                    <a:pt x="448" y="447"/>
                  </a:lnTo>
                  <a:lnTo>
                    <a:pt x="465" y="428"/>
                  </a:lnTo>
                  <a:lnTo>
                    <a:pt x="481" y="408"/>
                  </a:lnTo>
                  <a:lnTo>
                    <a:pt x="493" y="386"/>
                  </a:lnTo>
                  <a:lnTo>
                    <a:pt x="504" y="363"/>
                  </a:lnTo>
                  <a:lnTo>
                    <a:pt x="513" y="338"/>
                  </a:lnTo>
                  <a:lnTo>
                    <a:pt x="519" y="314"/>
                  </a:lnTo>
                  <a:lnTo>
                    <a:pt x="523" y="288"/>
                  </a:lnTo>
                  <a:lnTo>
                    <a:pt x="524" y="262"/>
                  </a:lnTo>
                  <a:lnTo>
                    <a:pt x="523" y="237"/>
                  </a:lnTo>
                  <a:lnTo>
                    <a:pt x="519" y="211"/>
                  </a:lnTo>
                  <a:lnTo>
                    <a:pt x="513" y="186"/>
                  </a:lnTo>
                  <a:lnTo>
                    <a:pt x="504" y="162"/>
                  </a:lnTo>
                  <a:lnTo>
                    <a:pt x="493" y="139"/>
                  </a:lnTo>
                  <a:lnTo>
                    <a:pt x="481" y="117"/>
                  </a:lnTo>
                  <a:lnTo>
                    <a:pt x="465" y="97"/>
                  </a:lnTo>
                  <a:lnTo>
                    <a:pt x="448" y="77"/>
                  </a:lnTo>
                  <a:lnTo>
                    <a:pt x="428" y="60"/>
                  </a:lnTo>
                  <a:lnTo>
                    <a:pt x="408" y="44"/>
                  </a:lnTo>
                  <a:lnTo>
                    <a:pt x="386" y="31"/>
                  </a:lnTo>
                  <a:lnTo>
                    <a:pt x="362" y="20"/>
                  </a:lnTo>
                  <a:lnTo>
                    <a:pt x="339" y="11"/>
                  </a:lnTo>
                  <a:lnTo>
                    <a:pt x="313" y="5"/>
                  </a:lnTo>
                  <a:lnTo>
                    <a:pt x="289" y="2"/>
                  </a:lnTo>
                  <a:lnTo>
                    <a:pt x="262" y="0"/>
                  </a:lnTo>
                  <a:lnTo>
                    <a:pt x="235" y="2"/>
                  </a:lnTo>
                  <a:lnTo>
                    <a:pt x="209" y="5"/>
                  </a:lnTo>
                  <a:lnTo>
                    <a:pt x="184" y="13"/>
                  </a:lnTo>
                  <a:lnTo>
                    <a:pt x="160" y="21"/>
                  </a:lnTo>
                  <a:lnTo>
                    <a:pt x="137" y="32"/>
                  </a:lnTo>
                  <a:lnTo>
                    <a:pt x="115" y="46"/>
                  </a:lnTo>
                  <a:lnTo>
                    <a:pt x="95" y="60"/>
                  </a:lnTo>
                  <a:lnTo>
                    <a:pt x="77" y="77"/>
                  </a:lnTo>
                  <a:lnTo>
                    <a:pt x="60" y="96"/>
                  </a:lnTo>
                  <a:lnTo>
                    <a:pt x="45" y="115"/>
                  </a:lnTo>
                  <a:lnTo>
                    <a:pt x="32" y="137"/>
                  </a:lnTo>
                  <a:lnTo>
                    <a:pt x="21" y="161"/>
                  </a:lnTo>
                  <a:lnTo>
                    <a:pt x="12" y="184"/>
                  </a:lnTo>
                  <a:lnTo>
                    <a:pt x="5" y="210"/>
                  </a:lnTo>
                  <a:lnTo>
                    <a:pt x="1" y="235"/>
                  </a:lnTo>
                  <a:lnTo>
                    <a:pt x="0" y="262"/>
                  </a:lnTo>
                  <a:lnTo>
                    <a:pt x="1" y="288"/>
                  </a:lnTo>
                  <a:lnTo>
                    <a:pt x="5" y="314"/>
                  </a:lnTo>
                  <a:lnTo>
                    <a:pt x="11" y="338"/>
                  </a:lnTo>
                  <a:lnTo>
                    <a:pt x="21" y="363"/>
                  </a:lnTo>
                  <a:lnTo>
                    <a:pt x="31" y="386"/>
                  </a:lnTo>
                  <a:lnTo>
                    <a:pt x="44" y="408"/>
                  </a:lnTo>
                  <a:lnTo>
                    <a:pt x="60" y="428"/>
                  </a:lnTo>
                  <a:lnTo>
                    <a:pt x="77" y="447"/>
                  </a:lnTo>
                  <a:lnTo>
                    <a:pt x="97" y="464"/>
                  </a:lnTo>
                  <a:lnTo>
                    <a:pt x="116" y="480"/>
                  </a:lnTo>
                  <a:lnTo>
                    <a:pt x="138" y="494"/>
                  </a:lnTo>
                  <a:lnTo>
                    <a:pt x="162" y="505"/>
                  </a:lnTo>
                  <a:lnTo>
                    <a:pt x="186" y="513"/>
                  </a:lnTo>
                  <a:lnTo>
                    <a:pt x="211" y="519"/>
                  </a:lnTo>
                  <a:lnTo>
                    <a:pt x="236" y="523"/>
                  </a:lnTo>
                  <a:lnTo>
                    <a:pt x="262"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7" name="Freeform 64"/>
            <p:cNvSpPr>
              <a:spLocks/>
            </p:cNvSpPr>
            <p:nvPr/>
          </p:nvSpPr>
          <p:spPr bwMode="auto">
            <a:xfrm>
              <a:off x="2944" y="2525"/>
              <a:ext cx="62" cy="52"/>
            </a:xfrm>
            <a:custGeom>
              <a:avLst/>
              <a:gdLst>
                <a:gd name="T0" fmla="*/ 0 w 253"/>
                <a:gd name="T1" fmla="*/ 1 h 255"/>
                <a:gd name="T2" fmla="*/ 0 w 253"/>
                <a:gd name="T3" fmla="*/ 1 h 255"/>
                <a:gd name="T4" fmla="*/ 0 w 253"/>
                <a:gd name="T5" fmla="*/ 1 h 255"/>
                <a:gd name="T6" fmla="*/ 0 w 253"/>
                <a:gd name="T7" fmla="*/ 1 h 255"/>
                <a:gd name="T8" fmla="*/ 0 w 253"/>
                <a:gd name="T9" fmla="*/ 1 h 255"/>
                <a:gd name="T10" fmla="*/ 0 w 253"/>
                <a:gd name="T11" fmla="*/ 1 h 255"/>
                <a:gd name="T12" fmla="*/ 0 w 253"/>
                <a:gd name="T13" fmla="*/ 0 h 255"/>
                <a:gd name="T14" fmla="*/ 0 w 253"/>
                <a:gd name="T15" fmla="*/ 0 h 255"/>
                <a:gd name="T16" fmla="*/ 0 w 253"/>
                <a:gd name="T17" fmla="*/ 0 h 255"/>
                <a:gd name="T18" fmla="*/ 1 w 253"/>
                <a:gd name="T19" fmla="*/ 0 h 255"/>
                <a:gd name="T20" fmla="*/ 1 w 253"/>
                <a:gd name="T21" fmla="*/ 0 h 255"/>
                <a:gd name="T22" fmla="*/ 1 w 253"/>
                <a:gd name="T23" fmla="*/ 0 h 255"/>
                <a:gd name="T24" fmla="*/ 1 w 253"/>
                <a:gd name="T25" fmla="*/ 0 h 255"/>
                <a:gd name="T26" fmla="*/ 1 w 253"/>
                <a:gd name="T27" fmla="*/ 0 h 255"/>
                <a:gd name="T28" fmla="*/ 1 w 253"/>
                <a:gd name="T29" fmla="*/ 0 h 255"/>
                <a:gd name="T30" fmla="*/ 2 w 253"/>
                <a:gd name="T31" fmla="*/ 0 h 255"/>
                <a:gd name="T32" fmla="*/ 2 w 253"/>
                <a:gd name="T33" fmla="*/ 0 h 255"/>
                <a:gd name="T34" fmla="*/ 2 w 253"/>
                <a:gd name="T35" fmla="*/ 0 h 255"/>
                <a:gd name="T36" fmla="*/ 2 w 253"/>
                <a:gd name="T37" fmla="*/ 0 h 255"/>
                <a:gd name="T38" fmla="*/ 2 w 253"/>
                <a:gd name="T39" fmla="*/ 0 h 255"/>
                <a:gd name="T40" fmla="*/ 3 w 253"/>
                <a:gd name="T41" fmla="*/ 0 h 255"/>
                <a:gd name="T42" fmla="*/ 3 w 253"/>
                <a:gd name="T43" fmla="*/ 0 h 255"/>
                <a:gd name="T44" fmla="*/ 3 w 253"/>
                <a:gd name="T45" fmla="*/ 0 h 255"/>
                <a:gd name="T46" fmla="*/ 3 w 253"/>
                <a:gd name="T47" fmla="*/ 0 h 255"/>
                <a:gd name="T48" fmla="*/ 3 w 253"/>
                <a:gd name="T49" fmla="*/ 0 h 255"/>
                <a:gd name="T50" fmla="*/ 3 w 253"/>
                <a:gd name="T51" fmla="*/ 0 h 255"/>
                <a:gd name="T52" fmla="*/ 3 w 253"/>
                <a:gd name="T53" fmla="*/ 0 h 255"/>
                <a:gd name="T54" fmla="*/ 3 w 253"/>
                <a:gd name="T55" fmla="*/ 1 h 255"/>
                <a:gd name="T56" fmla="*/ 4 w 253"/>
                <a:gd name="T57" fmla="*/ 1 h 255"/>
                <a:gd name="T58" fmla="*/ 4 w 253"/>
                <a:gd name="T59" fmla="*/ 1 h 255"/>
                <a:gd name="T60" fmla="*/ 4 w 253"/>
                <a:gd name="T61" fmla="*/ 1 h 255"/>
                <a:gd name="T62" fmla="*/ 4 w 253"/>
                <a:gd name="T63" fmla="*/ 1 h 255"/>
                <a:gd name="T64" fmla="*/ 4 w 253"/>
                <a:gd name="T65" fmla="*/ 1 h 255"/>
                <a:gd name="T66" fmla="*/ 4 w 253"/>
                <a:gd name="T67" fmla="*/ 1 h 255"/>
                <a:gd name="T68" fmla="*/ 4 w 253"/>
                <a:gd name="T69" fmla="*/ 1 h 255"/>
                <a:gd name="T70" fmla="*/ 3 w 253"/>
                <a:gd name="T71" fmla="*/ 2 h 255"/>
                <a:gd name="T72" fmla="*/ 3 w 253"/>
                <a:gd name="T73" fmla="*/ 2 h 255"/>
                <a:gd name="T74" fmla="*/ 3 w 253"/>
                <a:gd name="T75" fmla="*/ 2 h 255"/>
                <a:gd name="T76" fmla="*/ 3 w 253"/>
                <a:gd name="T77" fmla="*/ 2 h 255"/>
                <a:gd name="T78" fmla="*/ 2 w 253"/>
                <a:gd name="T79" fmla="*/ 2 h 255"/>
                <a:gd name="T80" fmla="*/ 2 w 253"/>
                <a:gd name="T81" fmla="*/ 2 h 255"/>
                <a:gd name="T82" fmla="*/ 2 w 253"/>
                <a:gd name="T83" fmla="*/ 2 h 255"/>
                <a:gd name="T84" fmla="*/ 1 w 253"/>
                <a:gd name="T85" fmla="*/ 2 h 255"/>
                <a:gd name="T86" fmla="*/ 1 w 253"/>
                <a:gd name="T87" fmla="*/ 2 h 255"/>
                <a:gd name="T88" fmla="*/ 1 w 253"/>
                <a:gd name="T89" fmla="*/ 2 h 255"/>
                <a:gd name="T90" fmla="*/ 1 w 253"/>
                <a:gd name="T91" fmla="*/ 2 h 255"/>
                <a:gd name="T92" fmla="*/ 1 w 253"/>
                <a:gd name="T93" fmla="*/ 2 h 255"/>
                <a:gd name="T94" fmla="*/ 1 w 253"/>
                <a:gd name="T95" fmla="*/ 2 h 255"/>
                <a:gd name="T96" fmla="*/ 0 w 253"/>
                <a:gd name="T97" fmla="*/ 2 h 255"/>
                <a:gd name="T98" fmla="*/ 0 w 253"/>
                <a:gd name="T99" fmla="*/ 2 h 255"/>
                <a:gd name="T100" fmla="*/ 0 w 253"/>
                <a:gd name="T101" fmla="*/ 2 h 255"/>
                <a:gd name="T102" fmla="*/ 0 w 253"/>
                <a:gd name="T103" fmla="*/ 2 h 255"/>
                <a:gd name="T104" fmla="*/ 0 w 253"/>
                <a:gd name="T105" fmla="*/ 1 h 255"/>
                <a:gd name="T106" fmla="*/ 0 w 253"/>
                <a:gd name="T107" fmla="*/ 1 h 255"/>
                <a:gd name="T108" fmla="*/ 0 w 253"/>
                <a:gd name="T109" fmla="*/ 1 h 255"/>
                <a:gd name="T110" fmla="*/ 0 w 253"/>
                <a:gd name="T111" fmla="*/ 1 h 255"/>
                <a:gd name="T112" fmla="*/ 0 w 253"/>
                <a:gd name="T113" fmla="*/ 1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3" h="255">
                  <a:moveTo>
                    <a:pt x="0" y="127"/>
                  </a:moveTo>
                  <a:lnTo>
                    <a:pt x="0" y="115"/>
                  </a:lnTo>
                  <a:lnTo>
                    <a:pt x="2" y="102"/>
                  </a:lnTo>
                  <a:lnTo>
                    <a:pt x="5" y="91"/>
                  </a:lnTo>
                  <a:lnTo>
                    <a:pt x="10" y="78"/>
                  </a:lnTo>
                  <a:lnTo>
                    <a:pt x="15" y="67"/>
                  </a:lnTo>
                  <a:lnTo>
                    <a:pt x="21" y="56"/>
                  </a:lnTo>
                  <a:lnTo>
                    <a:pt x="28" y="47"/>
                  </a:lnTo>
                  <a:lnTo>
                    <a:pt x="37" y="38"/>
                  </a:lnTo>
                  <a:lnTo>
                    <a:pt x="46" y="29"/>
                  </a:lnTo>
                  <a:lnTo>
                    <a:pt x="56" y="22"/>
                  </a:lnTo>
                  <a:lnTo>
                    <a:pt x="67" y="15"/>
                  </a:lnTo>
                  <a:lnTo>
                    <a:pt x="78" y="10"/>
                  </a:lnTo>
                  <a:lnTo>
                    <a:pt x="89" y="6"/>
                  </a:lnTo>
                  <a:lnTo>
                    <a:pt x="101" y="2"/>
                  </a:lnTo>
                  <a:lnTo>
                    <a:pt x="114" y="1"/>
                  </a:lnTo>
                  <a:lnTo>
                    <a:pt x="126" y="0"/>
                  </a:lnTo>
                  <a:lnTo>
                    <a:pt x="138" y="1"/>
                  </a:lnTo>
                  <a:lnTo>
                    <a:pt x="152" y="2"/>
                  </a:lnTo>
                  <a:lnTo>
                    <a:pt x="163" y="6"/>
                  </a:lnTo>
                  <a:lnTo>
                    <a:pt x="175" y="10"/>
                  </a:lnTo>
                  <a:lnTo>
                    <a:pt x="186" y="15"/>
                  </a:lnTo>
                  <a:lnTo>
                    <a:pt x="197" y="22"/>
                  </a:lnTo>
                  <a:lnTo>
                    <a:pt x="207" y="29"/>
                  </a:lnTo>
                  <a:lnTo>
                    <a:pt x="217" y="38"/>
                  </a:lnTo>
                  <a:lnTo>
                    <a:pt x="225" y="47"/>
                  </a:lnTo>
                  <a:lnTo>
                    <a:pt x="232" y="56"/>
                  </a:lnTo>
                  <a:lnTo>
                    <a:pt x="239" y="67"/>
                  </a:lnTo>
                  <a:lnTo>
                    <a:pt x="244" y="78"/>
                  </a:lnTo>
                  <a:lnTo>
                    <a:pt x="248" y="91"/>
                  </a:lnTo>
                  <a:lnTo>
                    <a:pt x="251" y="102"/>
                  </a:lnTo>
                  <a:lnTo>
                    <a:pt x="252" y="115"/>
                  </a:lnTo>
                  <a:lnTo>
                    <a:pt x="253" y="127"/>
                  </a:lnTo>
                  <a:lnTo>
                    <a:pt x="251" y="153"/>
                  </a:lnTo>
                  <a:lnTo>
                    <a:pt x="244" y="176"/>
                  </a:lnTo>
                  <a:lnTo>
                    <a:pt x="231" y="198"/>
                  </a:lnTo>
                  <a:lnTo>
                    <a:pt x="217" y="217"/>
                  </a:lnTo>
                  <a:lnTo>
                    <a:pt x="197" y="233"/>
                  </a:lnTo>
                  <a:lnTo>
                    <a:pt x="176" y="245"/>
                  </a:lnTo>
                  <a:lnTo>
                    <a:pt x="152" y="252"/>
                  </a:lnTo>
                  <a:lnTo>
                    <a:pt x="126" y="255"/>
                  </a:lnTo>
                  <a:lnTo>
                    <a:pt x="114" y="253"/>
                  </a:lnTo>
                  <a:lnTo>
                    <a:pt x="101" y="252"/>
                  </a:lnTo>
                  <a:lnTo>
                    <a:pt x="89" y="248"/>
                  </a:lnTo>
                  <a:lnTo>
                    <a:pt x="78" y="245"/>
                  </a:lnTo>
                  <a:lnTo>
                    <a:pt x="67" y="240"/>
                  </a:lnTo>
                  <a:lnTo>
                    <a:pt x="56" y="233"/>
                  </a:lnTo>
                  <a:lnTo>
                    <a:pt x="46" y="225"/>
                  </a:lnTo>
                  <a:lnTo>
                    <a:pt x="37" y="217"/>
                  </a:lnTo>
                  <a:lnTo>
                    <a:pt x="28" y="208"/>
                  </a:lnTo>
                  <a:lnTo>
                    <a:pt x="21" y="198"/>
                  </a:lnTo>
                  <a:lnTo>
                    <a:pt x="15" y="187"/>
                  </a:lnTo>
                  <a:lnTo>
                    <a:pt x="10" y="176"/>
                  </a:lnTo>
                  <a:lnTo>
                    <a:pt x="5" y="164"/>
                  </a:lnTo>
                  <a:lnTo>
                    <a:pt x="2" y="153"/>
                  </a:lnTo>
                  <a:lnTo>
                    <a:pt x="0" y="140"/>
                  </a:lnTo>
                  <a:lnTo>
                    <a:pt x="0" y="1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8" name="Freeform 65"/>
            <p:cNvSpPr>
              <a:spLocks/>
            </p:cNvSpPr>
            <p:nvPr/>
          </p:nvSpPr>
          <p:spPr bwMode="auto">
            <a:xfrm>
              <a:off x="2810" y="2498"/>
              <a:ext cx="128" cy="106"/>
            </a:xfrm>
            <a:custGeom>
              <a:avLst/>
              <a:gdLst>
                <a:gd name="T0" fmla="*/ 4 w 524"/>
                <a:gd name="T1" fmla="*/ 4 h 524"/>
                <a:gd name="T2" fmla="*/ 5 w 524"/>
                <a:gd name="T3" fmla="*/ 4 h 524"/>
                <a:gd name="T4" fmla="*/ 6 w 524"/>
                <a:gd name="T5" fmla="*/ 4 h 524"/>
                <a:gd name="T6" fmla="*/ 6 w 524"/>
                <a:gd name="T7" fmla="*/ 4 h 524"/>
                <a:gd name="T8" fmla="*/ 7 w 524"/>
                <a:gd name="T9" fmla="*/ 4 h 524"/>
                <a:gd name="T10" fmla="*/ 7 w 524"/>
                <a:gd name="T11" fmla="*/ 3 h 524"/>
                <a:gd name="T12" fmla="*/ 8 w 524"/>
                <a:gd name="T13" fmla="*/ 3 h 524"/>
                <a:gd name="T14" fmla="*/ 8 w 524"/>
                <a:gd name="T15" fmla="*/ 2 h 524"/>
                <a:gd name="T16" fmla="*/ 8 w 524"/>
                <a:gd name="T17" fmla="*/ 2 h 524"/>
                <a:gd name="T18" fmla="*/ 8 w 524"/>
                <a:gd name="T19" fmla="*/ 2 h 524"/>
                <a:gd name="T20" fmla="*/ 7 w 524"/>
                <a:gd name="T21" fmla="*/ 1 h 524"/>
                <a:gd name="T22" fmla="*/ 7 w 524"/>
                <a:gd name="T23" fmla="*/ 1 h 524"/>
                <a:gd name="T24" fmla="*/ 6 w 524"/>
                <a:gd name="T25" fmla="*/ 0 h 524"/>
                <a:gd name="T26" fmla="*/ 6 w 524"/>
                <a:gd name="T27" fmla="*/ 0 h 524"/>
                <a:gd name="T28" fmla="*/ 5 w 524"/>
                <a:gd name="T29" fmla="*/ 0 h 524"/>
                <a:gd name="T30" fmla="*/ 4 w 524"/>
                <a:gd name="T31" fmla="*/ 0 h 524"/>
                <a:gd name="T32" fmla="*/ 3 w 524"/>
                <a:gd name="T33" fmla="*/ 0 h 524"/>
                <a:gd name="T34" fmla="*/ 3 w 524"/>
                <a:gd name="T35" fmla="*/ 0 h 524"/>
                <a:gd name="T36" fmla="*/ 2 w 524"/>
                <a:gd name="T37" fmla="*/ 0 h 524"/>
                <a:gd name="T38" fmla="*/ 1 w 524"/>
                <a:gd name="T39" fmla="*/ 0 h 524"/>
                <a:gd name="T40" fmla="*/ 1 w 524"/>
                <a:gd name="T41" fmla="*/ 1 h 524"/>
                <a:gd name="T42" fmla="*/ 0 w 524"/>
                <a:gd name="T43" fmla="*/ 1 h 524"/>
                <a:gd name="T44" fmla="*/ 0 w 524"/>
                <a:gd name="T45" fmla="*/ 1 h 524"/>
                <a:gd name="T46" fmla="*/ 0 w 524"/>
                <a:gd name="T47" fmla="*/ 2 h 524"/>
                <a:gd name="T48" fmla="*/ 0 w 524"/>
                <a:gd name="T49" fmla="*/ 2 h 524"/>
                <a:gd name="T50" fmla="*/ 0 w 524"/>
                <a:gd name="T51" fmla="*/ 3 h 524"/>
                <a:gd name="T52" fmla="*/ 0 w 524"/>
                <a:gd name="T53" fmla="*/ 3 h 524"/>
                <a:gd name="T54" fmla="*/ 1 w 524"/>
                <a:gd name="T55" fmla="*/ 4 h 524"/>
                <a:gd name="T56" fmla="*/ 1 w 524"/>
                <a:gd name="T57" fmla="*/ 4 h 524"/>
                <a:gd name="T58" fmla="*/ 2 w 524"/>
                <a:gd name="T59" fmla="*/ 4 h 524"/>
                <a:gd name="T60" fmla="*/ 3 w 524"/>
                <a:gd name="T61" fmla="*/ 4 h 524"/>
                <a:gd name="T62" fmla="*/ 3 w 524"/>
                <a:gd name="T63" fmla="*/ 4 h 5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4" h="524">
                  <a:moveTo>
                    <a:pt x="262" y="524"/>
                  </a:moveTo>
                  <a:lnTo>
                    <a:pt x="288" y="523"/>
                  </a:lnTo>
                  <a:lnTo>
                    <a:pt x="313" y="519"/>
                  </a:lnTo>
                  <a:lnTo>
                    <a:pt x="338" y="513"/>
                  </a:lnTo>
                  <a:lnTo>
                    <a:pt x="362" y="505"/>
                  </a:lnTo>
                  <a:lnTo>
                    <a:pt x="386" y="494"/>
                  </a:lnTo>
                  <a:lnTo>
                    <a:pt x="408" y="480"/>
                  </a:lnTo>
                  <a:lnTo>
                    <a:pt x="428" y="464"/>
                  </a:lnTo>
                  <a:lnTo>
                    <a:pt x="448" y="447"/>
                  </a:lnTo>
                  <a:lnTo>
                    <a:pt x="465" y="428"/>
                  </a:lnTo>
                  <a:lnTo>
                    <a:pt x="481" y="408"/>
                  </a:lnTo>
                  <a:lnTo>
                    <a:pt x="493" y="386"/>
                  </a:lnTo>
                  <a:lnTo>
                    <a:pt x="504" y="363"/>
                  </a:lnTo>
                  <a:lnTo>
                    <a:pt x="513" y="338"/>
                  </a:lnTo>
                  <a:lnTo>
                    <a:pt x="519" y="314"/>
                  </a:lnTo>
                  <a:lnTo>
                    <a:pt x="523" y="288"/>
                  </a:lnTo>
                  <a:lnTo>
                    <a:pt x="524" y="262"/>
                  </a:lnTo>
                  <a:lnTo>
                    <a:pt x="523" y="237"/>
                  </a:lnTo>
                  <a:lnTo>
                    <a:pt x="519" y="211"/>
                  </a:lnTo>
                  <a:lnTo>
                    <a:pt x="513" y="186"/>
                  </a:lnTo>
                  <a:lnTo>
                    <a:pt x="504" y="162"/>
                  </a:lnTo>
                  <a:lnTo>
                    <a:pt x="493" y="139"/>
                  </a:lnTo>
                  <a:lnTo>
                    <a:pt x="481" y="117"/>
                  </a:lnTo>
                  <a:lnTo>
                    <a:pt x="465" y="97"/>
                  </a:lnTo>
                  <a:lnTo>
                    <a:pt x="448" y="77"/>
                  </a:lnTo>
                  <a:lnTo>
                    <a:pt x="428" y="60"/>
                  </a:lnTo>
                  <a:lnTo>
                    <a:pt x="408" y="44"/>
                  </a:lnTo>
                  <a:lnTo>
                    <a:pt x="386" y="31"/>
                  </a:lnTo>
                  <a:lnTo>
                    <a:pt x="362" y="20"/>
                  </a:lnTo>
                  <a:lnTo>
                    <a:pt x="338" y="11"/>
                  </a:lnTo>
                  <a:lnTo>
                    <a:pt x="313" y="5"/>
                  </a:lnTo>
                  <a:lnTo>
                    <a:pt x="288" y="2"/>
                  </a:lnTo>
                  <a:lnTo>
                    <a:pt x="262" y="0"/>
                  </a:lnTo>
                  <a:lnTo>
                    <a:pt x="235" y="2"/>
                  </a:lnTo>
                  <a:lnTo>
                    <a:pt x="209" y="5"/>
                  </a:lnTo>
                  <a:lnTo>
                    <a:pt x="183" y="13"/>
                  </a:lnTo>
                  <a:lnTo>
                    <a:pt x="160" y="21"/>
                  </a:lnTo>
                  <a:lnTo>
                    <a:pt x="137" y="32"/>
                  </a:lnTo>
                  <a:lnTo>
                    <a:pt x="115" y="46"/>
                  </a:lnTo>
                  <a:lnTo>
                    <a:pt x="95" y="60"/>
                  </a:lnTo>
                  <a:lnTo>
                    <a:pt x="77" y="77"/>
                  </a:lnTo>
                  <a:lnTo>
                    <a:pt x="60" y="96"/>
                  </a:lnTo>
                  <a:lnTo>
                    <a:pt x="45" y="115"/>
                  </a:lnTo>
                  <a:lnTo>
                    <a:pt x="32" y="137"/>
                  </a:lnTo>
                  <a:lnTo>
                    <a:pt x="21" y="161"/>
                  </a:lnTo>
                  <a:lnTo>
                    <a:pt x="12" y="184"/>
                  </a:lnTo>
                  <a:lnTo>
                    <a:pt x="5" y="210"/>
                  </a:lnTo>
                  <a:lnTo>
                    <a:pt x="1" y="235"/>
                  </a:lnTo>
                  <a:lnTo>
                    <a:pt x="0" y="262"/>
                  </a:lnTo>
                  <a:lnTo>
                    <a:pt x="1" y="288"/>
                  </a:lnTo>
                  <a:lnTo>
                    <a:pt x="5" y="314"/>
                  </a:lnTo>
                  <a:lnTo>
                    <a:pt x="11" y="338"/>
                  </a:lnTo>
                  <a:lnTo>
                    <a:pt x="19" y="363"/>
                  </a:lnTo>
                  <a:lnTo>
                    <a:pt x="30" y="386"/>
                  </a:lnTo>
                  <a:lnTo>
                    <a:pt x="44" y="408"/>
                  </a:lnTo>
                  <a:lnTo>
                    <a:pt x="60" y="428"/>
                  </a:lnTo>
                  <a:lnTo>
                    <a:pt x="77" y="447"/>
                  </a:lnTo>
                  <a:lnTo>
                    <a:pt x="97" y="464"/>
                  </a:lnTo>
                  <a:lnTo>
                    <a:pt x="116" y="480"/>
                  </a:lnTo>
                  <a:lnTo>
                    <a:pt x="138" y="494"/>
                  </a:lnTo>
                  <a:lnTo>
                    <a:pt x="161" y="505"/>
                  </a:lnTo>
                  <a:lnTo>
                    <a:pt x="186" y="513"/>
                  </a:lnTo>
                  <a:lnTo>
                    <a:pt x="210" y="519"/>
                  </a:lnTo>
                  <a:lnTo>
                    <a:pt x="236" y="523"/>
                  </a:lnTo>
                  <a:lnTo>
                    <a:pt x="262"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29" name="Freeform 66"/>
            <p:cNvSpPr>
              <a:spLocks/>
            </p:cNvSpPr>
            <p:nvPr/>
          </p:nvSpPr>
          <p:spPr bwMode="auto">
            <a:xfrm>
              <a:off x="2843" y="2525"/>
              <a:ext cx="62" cy="52"/>
            </a:xfrm>
            <a:custGeom>
              <a:avLst/>
              <a:gdLst>
                <a:gd name="T0" fmla="*/ 0 w 254"/>
                <a:gd name="T1" fmla="*/ 1 h 255"/>
                <a:gd name="T2" fmla="*/ 0 w 254"/>
                <a:gd name="T3" fmla="*/ 1 h 255"/>
                <a:gd name="T4" fmla="*/ 0 w 254"/>
                <a:gd name="T5" fmla="*/ 1 h 255"/>
                <a:gd name="T6" fmla="*/ 0 w 254"/>
                <a:gd name="T7" fmla="*/ 1 h 255"/>
                <a:gd name="T8" fmla="*/ 0 w 254"/>
                <a:gd name="T9" fmla="*/ 1 h 255"/>
                <a:gd name="T10" fmla="*/ 0 w 254"/>
                <a:gd name="T11" fmla="*/ 1 h 255"/>
                <a:gd name="T12" fmla="*/ 0 w 254"/>
                <a:gd name="T13" fmla="*/ 0 h 255"/>
                <a:gd name="T14" fmla="*/ 0 w 254"/>
                <a:gd name="T15" fmla="*/ 0 h 255"/>
                <a:gd name="T16" fmla="*/ 0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2 w 254"/>
                <a:gd name="T31" fmla="*/ 0 h 255"/>
                <a:gd name="T32" fmla="*/ 2 w 254"/>
                <a:gd name="T33" fmla="*/ 0 h 255"/>
                <a:gd name="T34" fmla="*/ 2 w 254"/>
                <a:gd name="T35" fmla="*/ 0 h 255"/>
                <a:gd name="T36" fmla="*/ 2 w 254"/>
                <a:gd name="T37" fmla="*/ 0 h 255"/>
                <a:gd name="T38" fmla="*/ 2 w 254"/>
                <a:gd name="T39" fmla="*/ 0 h 255"/>
                <a:gd name="T40" fmla="*/ 2 w 254"/>
                <a:gd name="T41" fmla="*/ 0 h 255"/>
                <a:gd name="T42" fmla="*/ 3 w 254"/>
                <a:gd name="T43" fmla="*/ 0 h 255"/>
                <a:gd name="T44" fmla="*/ 3 w 254"/>
                <a:gd name="T45" fmla="*/ 0 h 255"/>
                <a:gd name="T46" fmla="*/ 3 w 254"/>
                <a:gd name="T47" fmla="*/ 0 h 255"/>
                <a:gd name="T48" fmla="*/ 3 w 254"/>
                <a:gd name="T49" fmla="*/ 0 h 255"/>
                <a:gd name="T50" fmla="*/ 3 w 254"/>
                <a:gd name="T51" fmla="*/ 0 h 255"/>
                <a:gd name="T52" fmla="*/ 3 w 254"/>
                <a:gd name="T53" fmla="*/ 0 h 255"/>
                <a:gd name="T54" fmla="*/ 3 w 254"/>
                <a:gd name="T55" fmla="*/ 1 h 255"/>
                <a:gd name="T56" fmla="*/ 4 w 254"/>
                <a:gd name="T57" fmla="*/ 1 h 255"/>
                <a:gd name="T58" fmla="*/ 4 w 254"/>
                <a:gd name="T59" fmla="*/ 1 h 255"/>
                <a:gd name="T60" fmla="*/ 4 w 254"/>
                <a:gd name="T61" fmla="*/ 1 h 255"/>
                <a:gd name="T62" fmla="*/ 4 w 254"/>
                <a:gd name="T63" fmla="*/ 1 h 255"/>
                <a:gd name="T64" fmla="*/ 4 w 254"/>
                <a:gd name="T65" fmla="*/ 1 h 255"/>
                <a:gd name="T66" fmla="*/ 4 w 254"/>
                <a:gd name="T67" fmla="*/ 1 h 255"/>
                <a:gd name="T68" fmla="*/ 4 w 254"/>
                <a:gd name="T69" fmla="*/ 1 h 255"/>
                <a:gd name="T70" fmla="*/ 3 w 254"/>
                <a:gd name="T71" fmla="*/ 2 h 255"/>
                <a:gd name="T72" fmla="*/ 3 w 254"/>
                <a:gd name="T73" fmla="*/ 2 h 255"/>
                <a:gd name="T74" fmla="*/ 3 w 254"/>
                <a:gd name="T75" fmla="*/ 2 h 255"/>
                <a:gd name="T76" fmla="*/ 2 w 254"/>
                <a:gd name="T77" fmla="*/ 2 h 255"/>
                <a:gd name="T78" fmla="*/ 2 w 254"/>
                <a:gd name="T79" fmla="*/ 2 h 255"/>
                <a:gd name="T80" fmla="*/ 2 w 254"/>
                <a:gd name="T81" fmla="*/ 2 h 255"/>
                <a:gd name="T82" fmla="*/ 2 w 254"/>
                <a:gd name="T83" fmla="*/ 2 h 255"/>
                <a:gd name="T84" fmla="*/ 1 w 254"/>
                <a:gd name="T85" fmla="*/ 2 h 255"/>
                <a:gd name="T86" fmla="*/ 1 w 254"/>
                <a:gd name="T87" fmla="*/ 2 h 255"/>
                <a:gd name="T88" fmla="*/ 1 w 254"/>
                <a:gd name="T89" fmla="*/ 2 h 255"/>
                <a:gd name="T90" fmla="*/ 1 w 254"/>
                <a:gd name="T91" fmla="*/ 2 h 255"/>
                <a:gd name="T92" fmla="*/ 1 w 254"/>
                <a:gd name="T93" fmla="*/ 2 h 255"/>
                <a:gd name="T94" fmla="*/ 1 w 254"/>
                <a:gd name="T95" fmla="*/ 2 h 255"/>
                <a:gd name="T96" fmla="*/ 0 w 254"/>
                <a:gd name="T97" fmla="*/ 2 h 255"/>
                <a:gd name="T98" fmla="*/ 0 w 254"/>
                <a:gd name="T99" fmla="*/ 2 h 255"/>
                <a:gd name="T100" fmla="*/ 0 w 254"/>
                <a:gd name="T101" fmla="*/ 2 h 255"/>
                <a:gd name="T102" fmla="*/ 0 w 254"/>
                <a:gd name="T103" fmla="*/ 2 h 255"/>
                <a:gd name="T104" fmla="*/ 0 w 254"/>
                <a:gd name="T105" fmla="*/ 1 h 255"/>
                <a:gd name="T106" fmla="*/ 0 w 254"/>
                <a:gd name="T107" fmla="*/ 1 h 255"/>
                <a:gd name="T108" fmla="*/ 0 w 254"/>
                <a:gd name="T109" fmla="*/ 1 h 255"/>
                <a:gd name="T110" fmla="*/ 0 w 254"/>
                <a:gd name="T111" fmla="*/ 1 h 255"/>
                <a:gd name="T112" fmla="*/ 0 w 254"/>
                <a:gd name="T113" fmla="*/ 1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55">
                  <a:moveTo>
                    <a:pt x="0" y="127"/>
                  </a:moveTo>
                  <a:lnTo>
                    <a:pt x="1" y="115"/>
                  </a:lnTo>
                  <a:lnTo>
                    <a:pt x="2" y="102"/>
                  </a:lnTo>
                  <a:lnTo>
                    <a:pt x="6" y="91"/>
                  </a:lnTo>
                  <a:lnTo>
                    <a:pt x="9" y="78"/>
                  </a:lnTo>
                  <a:lnTo>
                    <a:pt x="14" y="67"/>
                  </a:lnTo>
                  <a:lnTo>
                    <a:pt x="22" y="56"/>
                  </a:lnTo>
                  <a:lnTo>
                    <a:pt x="29" y="47"/>
                  </a:lnTo>
                  <a:lnTo>
                    <a:pt x="37" y="38"/>
                  </a:lnTo>
                  <a:lnTo>
                    <a:pt x="46" y="29"/>
                  </a:lnTo>
                  <a:lnTo>
                    <a:pt x="56" y="22"/>
                  </a:lnTo>
                  <a:lnTo>
                    <a:pt x="67" y="15"/>
                  </a:lnTo>
                  <a:lnTo>
                    <a:pt x="78" y="10"/>
                  </a:lnTo>
                  <a:lnTo>
                    <a:pt x="90" y="6"/>
                  </a:lnTo>
                  <a:lnTo>
                    <a:pt x="101" y="2"/>
                  </a:lnTo>
                  <a:lnTo>
                    <a:pt x="115" y="1"/>
                  </a:lnTo>
                  <a:lnTo>
                    <a:pt x="127" y="0"/>
                  </a:lnTo>
                  <a:lnTo>
                    <a:pt x="139" y="1"/>
                  </a:lnTo>
                  <a:lnTo>
                    <a:pt x="153" y="2"/>
                  </a:lnTo>
                  <a:lnTo>
                    <a:pt x="164" y="6"/>
                  </a:lnTo>
                  <a:lnTo>
                    <a:pt x="176" y="10"/>
                  </a:lnTo>
                  <a:lnTo>
                    <a:pt x="187" y="15"/>
                  </a:lnTo>
                  <a:lnTo>
                    <a:pt x="198" y="22"/>
                  </a:lnTo>
                  <a:lnTo>
                    <a:pt x="208" y="29"/>
                  </a:lnTo>
                  <a:lnTo>
                    <a:pt x="217" y="38"/>
                  </a:lnTo>
                  <a:lnTo>
                    <a:pt x="226" y="47"/>
                  </a:lnTo>
                  <a:lnTo>
                    <a:pt x="233" y="56"/>
                  </a:lnTo>
                  <a:lnTo>
                    <a:pt x="240" y="67"/>
                  </a:lnTo>
                  <a:lnTo>
                    <a:pt x="244" y="78"/>
                  </a:lnTo>
                  <a:lnTo>
                    <a:pt x="249" y="91"/>
                  </a:lnTo>
                  <a:lnTo>
                    <a:pt x="252" y="102"/>
                  </a:lnTo>
                  <a:lnTo>
                    <a:pt x="253" y="115"/>
                  </a:lnTo>
                  <a:lnTo>
                    <a:pt x="254" y="127"/>
                  </a:lnTo>
                  <a:lnTo>
                    <a:pt x="252" y="153"/>
                  </a:lnTo>
                  <a:lnTo>
                    <a:pt x="244" y="176"/>
                  </a:lnTo>
                  <a:lnTo>
                    <a:pt x="232" y="198"/>
                  </a:lnTo>
                  <a:lnTo>
                    <a:pt x="216" y="217"/>
                  </a:lnTo>
                  <a:lnTo>
                    <a:pt x="198" y="233"/>
                  </a:lnTo>
                  <a:lnTo>
                    <a:pt x="176" y="245"/>
                  </a:lnTo>
                  <a:lnTo>
                    <a:pt x="153" y="252"/>
                  </a:lnTo>
                  <a:lnTo>
                    <a:pt x="127" y="255"/>
                  </a:lnTo>
                  <a:lnTo>
                    <a:pt x="115" y="253"/>
                  </a:lnTo>
                  <a:lnTo>
                    <a:pt x="101" y="252"/>
                  </a:lnTo>
                  <a:lnTo>
                    <a:pt x="90" y="248"/>
                  </a:lnTo>
                  <a:lnTo>
                    <a:pt x="78" y="245"/>
                  </a:lnTo>
                  <a:lnTo>
                    <a:pt x="67" y="240"/>
                  </a:lnTo>
                  <a:lnTo>
                    <a:pt x="56" y="233"/>
                  </a:lnTo>
                  <a:lnTo>
                    <a:pt x="46" y="225"/>
                  </a:lnTo>
                  <a:lnTo>
                    <a:pt x="37" y="217"/>
                  </a:lnTo>
                  <a:lnTo>
                    <a:pt x="29" y="208"/>
                  </a:lnTo>
                  <a:lnTo>
                    <a:pt x="22" y="198"/>
                  </a:lnTo>
                  <a:lnTo>
                    <a:pt x="14" y="187"/>
                  </a:lnTo>
                  <a:lnTo>
                    <a:pt x="9" y="176"/>
                  </a:lnTo>
                  <a:lnTo>
                    <a:pt x="6" y="164"/>
                  </a:lnTo>
                  <a:lnTo>
                    <a:pt x="2" y="153"/>
                  </a:lnTo>
                  <a:lnTo>
                    <a:pt x="1" y="140"/>
                  </a:lnTo>
                  <a:lnTo>
                    <a:pt x="0" y="1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30" name="Freeform 67"/>
            <p:cNvSpPr>
              <a:spLocks/>
            </p:cNvSpPr>
            <p:nvPr/>
          </p:nvSpPr>
          <p:spPr bwMode="auto">
            <a:xfrm>
              <a:off x="2966" y="2544"/>
              <a:ext cx="17" cy="14"/>
            </a:xfrm>
            <a:custGeom>
              <a:avLst/>
              <a:gdLst>
                <a:gd name="T0" fmla="*/ 0 w 69"/>
                <a:gd name="T1" fmla="*/ 1 h 69"/>
                <a:gd name="T2" fmla="*/ 1 w 69"/>
                <a:gd name="T3" fmla="*/ 1 h 69"/>
                <a:gd name="T4" fmla="*/ 1 w 69"/>
                <a:gd name="T5" fmla="*/ 0 h 69"/>
                <a:gd name="T6" fmla="*/ 1 w 69"/>
                <a:gd name="T7" fmla="*/ 0 h 69"/>
                <a:gd name="T8" fmla="*/ 1 w 69"/>
                <a:gd name="T9" fmla="*/ 0 h 69"/>
                <a:gd name="T10" fmla="*/ 1 w 69"/>
                <a:gd name="T11" fmla="*/ 0 h 69"/>
                <a:gd name="T12" fmla="*/ 1 w 69"/>
                <a:gd name="T13" fmla="*/ 0 h 69"/>
                <a:gd name="T14" fmla="*/ 1 w 69"/>
                <a:gd name="T15" fmla="*/ 0 h 69"/>
                <a:gd name="T16" fmla="*/ 0 w 69"/>
                <a:gd name="T17" fmla="*/ 0 h 69"/>
                <a:gd name="T18" fmla="*/ 0 w 69"/>
                <a:gd name="T19" fmla="*/ 0 h 69"/>
                <a:gd name="T20" fmla="*/ 0 w 69"/>
                <a:gd name="T21" fmla="*/ 0 h 69"/>
                <a:gd name="T22" fmla="*/ 0 w 69"/>
                <a:gd name="T23" fmla="*/ 0 h 69"/>
                <a:gd name="T24" fmla="*/ 0 w 69"/>
                <a:gd name="T25" fmla="*/ 0 h 69"/>
                <a:gd name="T26" fmla="*/ 0 w 69"/>
                <a:gd name="T27" fmla="*/ 0 h 69"/>
                <a:gd name="T28" fmla="*/ 0 w 69"/>
                <a:gd name="T29" fmla="*/ 0 h 69"/>
                <a:gd name="T30" fmla="*/ 0 w 69"/>
                <a:gd name="T31" fmla="*/ 1 h 69"/>
                <a:gd name="T32" fmla="*/ 0 w 69"/>
                <a:gd name="T33" fmla="*/ 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4" y="69"/>
                  </a:moveTo>
                  <a:lnTo>
                    <a:pt x="47" y="66"/>
                  </a:lnTo>
                  <a:lnTo>
                    <a:pt x="60" y="59"/>
                  </a:lnTo>
                  <a:lnTo>
                    <a:pt x="67" y="48"/>
                  </a:lnTo>
                  <a:lnTo>
                    <a:pt x="69" y="34"/>
                  </a:lnTo>
                  <a:lnTo>
                    <a:pt x="67" y="21"/>
                  </a:lnTo>
                  <a:lnTo>
                    <a:pt x="60" y="10"/>
                  </a:lnTo>
                  <a:lnTo>
                    <a:pt x="47" y="2"/>
                  </a:lnTo>
                  <a:lnTo>
                    <a:pt x="34" y="0"/>
                  </a:lnTo>
                  <a:lnTo>
                    <a:pt x="20" y="2"/>
                  </a:lnTo>
                  <a:lnTo>
                    <a:pt x="9" y="10"/>
                  </a:lnTo>
                  <a:lnTo>
                    <a:pt x="2" y="21"/>
                  </a:lnTo>
                  <a:lnTo>
                    <a:pt x="0" y="34"/>
                  </a:lnTo>
                  <a:lnTo>
                    <a:pt x="2" y="48"/>
                  </a:lnTo>
                  <a:lnTo>
                    <a:pt x="9" y="59"/>
                  </a:lnTo>
                  <a:lnTo>
                    <a:pt x="20" y="66"/>
                  </a:lnTo>
                  <a:lnTo>
                    <a:pt x="34"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31831" name="Freeform 68"/>
            <p:cNvSpPr>
              <a:spLocks/>
            </p:cNvSpPr>
            <p:nvPr/>
          </p:nvSpPr>
          <p:spPr bwMode="auto">
            <a:xfrm>
              <a:off x="2865" y="2544"/>
              <a:ext cx="17" cy="14"/>
            </a:xfrm>
            <a:custGeom>
              <a:avLst/>
              <a:gdLst>
                <a:gd name="T0" fmla="*/ 0 w 69"/>
                <a:gd name="T1" fmla="*/ 1 h 69"/>
                <a:gd name="T2" fmla="*/ 1 w 69"/>
                <a:gd name="T3" fmla="*/ 1 h 69"/>
                <a:gd name="T4" fmla="*/ 1 w 69"/>
                <a:gd name="T5" fmla="*/ 0 h 69"/>
                <a:gd name="T6" fmla="*/ 1 w 69"/>
                <a:gd name="T7" fmla="*/ 0 h 69"/>
                <a:gd name="T8" fmla="*/ 1 w 69"/>
                <a:gd name="T9" fmla="*/ 0 h 69"/>
                <a:gd name="T10" fmla="*/ 1 w 69"/>
                <a:gd name="T11" fmla="*/ 0 h 69"/>
                <a:gd name="T12" fmla="*/ 1 w 69"/>
                <a:gd name="T13" fmla="*/ 0 h 69"/>
                <a:gd name="T14" fmla="*/ 1 w 69"/>
                <a:gd name="T15" fmla="*/ 0 h 69"/>
                <a:gd name="T16" fmla="*/ 0 w 69"/>
                <a:gd name="T17" fmla="*/ 0 h 69"/>
                <a:gd name="T18" fmla="*/ 0 w 69"/>
                <a:gd name="T19" fmla="*/ 0 h 69"/>
                <a:gd name="T20" fmla="*/ 0 w 69"/>
                <a:gd name="T21" fmla="*/ 0 h 69"/>
                <a:gd name="T22" fmla="*/ 0 w 69"/>
                <a:gd name="T23" fmla="*/ 0 h 69"/>
                <a:gd name="T24" fmla="*/ 0 w 69"/>
                <a:gd name="T25" fmla="*/ 0 h 69"/>
                <a:gd name="T26" fmla="*/ 0 w 69"/>
                <a:gd name="T27" fmla="*/ 0 h 69"/>
                <a:gd name="T28" fmla="*/ 0 w 69"/>
                <a:gd name="T29" fmla="*/ 0 h 69"/>
                <a:gd name="T30" fmla="*/ 0 w 69"/>
                <a:gd name="T31" fmla="*/ 1 h 69"/>
                <a:gd name="T32" fmla="*/ 0 w 69"/>
                <a:gd name="T33" fmla="*/ 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4" y="69"/>
                  </a:moveTo>
                  <a:lnTo>
                    <a:pt x="47" y="66"/>
                  </a:lnTo>
                  <a:lnTo>
                    <a:pt x="60" y="59"/>
                  </a:lnTo>
                  <a:lnTo>
                    <a:pt x="67" y="48"/>
                  </a:lnTo>
                  <a:lnTo>
                    <a:pt x="69" y="34"/>
                  </a:lnTo>
                  <a:lnTo>
                    <a:pt x="67" y="21"/>
                  </a:lnTo>
                  <a:lnTo>
                    <a:pt x="60" y="10"/>
                  </a:lnTo>
                  <a:lnTo>
                    <a:pt x="47" y="2"/>
                  </a:lnTo>
                  <a:lnTo>
                    <a:pt x="34" y="0"/>
                  </a:lnTo>
                  <a:lnTo>
                    <a:pt x="20" y="2"/>
                  </a:lnTo>
                  <a:lnTo>
                    <a:pt x="9" y="10"/>
                  </a:lnTo>
                  <a:lnTo>
                    <a:pt x="2" y="21"/>
                  </a:lnTo>
                  <a:lnTo>
                    <a:pt x="0" y="34"/>
                  </a:lnTo>
                  <a:lnTo>
                    <a:pt x="2" y="48"/>
                  </a:lnTo>
                  <a:lnTo>
                    <a:pt x="9" y="59"/>
                  </a:lnTo>
                  <a:lnTo>
                    <a:pt x="20" y="66"/>
                  </a:lnTo>
                  <a:lnTo>
                    <a:pt x="34"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sp>
        <p:nvSpPr>
          <p:cNvPr id="67653" name="Line 69"/>
          <p:cNvSpPr>
            <a:spLocks noChangeShapeType="1"/>
          </p:cNvSpPr>
          <p:nvPr/>
        </p:nvSpPr>
        <p:spPr bwMode="auto">
          <a:xfrm flipH="1" flipV="1">
            <a:off x="5395913" y="2679700"/>
            <a:ext cx="568325" cy="1588"/>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nvGrpSpPr>
          <p:cNvPr id="67654" name="Group 70"/>
          <p:cNvGrpSpPr>
            <a:grpSpLocks/>
          </p:cNvGrpSpPr>
          <p:nvPr/>
        </p:nvGrpSpPr>
        <p:grpSpPr bwMode="auto">
          <a:xfrm>
            <a:off x="1231106" y="4187825"/>
            <a:ext cx="6680201" cy="2471737"/>
            <a:chOff x="812" y="2639"/>
            <a:chExt cx="4208" cy="1557"/>
          </a:xfrm>
        </p:grpSpPr>
        <p:sp>
          <p:nvSpPr>
            <p:cNvPr id="67655" name="Line 71"/>
            <p:cNvSpPr>
              <a:spLocks noChangeShapeType="1"/>
            </p:cNvSpPr>
            <p:nvPr/>
          </p:nvSpPr>
          <p:spPr bwMode="auto">
            <a:xfrm>
              <a:off x="4083" y="3230"/>
              <a:ext cx="25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656" name="Line 72"/>
            <p:cNvSpPr>
              <a:spLocks noChangeShapeType="1"/>
            </p:cNvSpPr>
            <p:nvPr/>
          </p:nvSpPr>
          <p:spPr bwMode="auto">
            <a:xfrm>
              <a:off x="4340" y="3010"/>
              <a:ext cx="183" cy="29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657" name="Line 73"/>
            <p:cNvSpPr>
              <a:spLocks noChangeShapeType="1"/>
            </p:cNvSpPr>
            <p:nvPr/>
          </p:nvSpPr>
          <p:spPr bwMode="auto">
            <a:xfrm>
              <a:off x="3789" y="3010"/>
              <a:ext cx="257" cy="22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658" name="Line 74"/>
            <p:cNvSpPr>
              <a:spLocks noChangeShapeType="1"/>
            </p:cNvSpPr>
            <p:nvPr/>
          </p:nvSpPr>
          <p:spPr bwMode="auto">
            <a:xfrm>
              <a:off x="2730" y="3226"/>
              <a:ext cx="25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659" name="Line 75"/>
            <p:cNvSpPr>
              <a:spLocks noChangeShapeType="1"/>
            </p:cNvSpPr>
            <p:nvPr/>
          </p:nvSpPr>
          <p:spPr bwMode="auto">
            <a:xfrm>
              <a:off x="2987" y="3006"/>
              <a:ext cx="183" cy="29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660" name="Line 76"/>
            <p:cNvSpPr>
              <a:spLocks noChangeShapeType="1"/>
            </p:cNvSpPr>
            <p:nvPr/>
          </p:nvSpPr>
          <p:spPr bwMode="auto">
            <a:xfrm>
              <a:off x="2436" y="3006"/>
              <a:ext cx="257" cy="22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nvGrpSpPr>
            <p:cNvPr id="31763" name="Group 77"/>
            <p:cNvGrpSpPr>
              <a:grpSpLocks/>
            </p:cNvGrpSpPr>
            <p:nvPr/>
          </p:nvGrpSpPr>
          <p:grpSpPr bwMode="auto">
            <a:xfrm>
              <a:off x="3629" y="2639"/>
              <a:ext cx="1065" cy="991"/>
              <a:chOff x="4176" y="2928"/>
              <a:chExt cx="1392" cy="1296"/>
            </a:xfrm>
          </p:grpSpPr>
          <p:grpSp>
            <p:nvGrpSpPr>
              <p:cNvPr id="31804" name="Group 78"/>
              <p:cNvGrpSpPr>
                <a:grpSpLocks/>
              </p:cNvGrpSpPr>
              <p:nvPr/>
            </p:nvGrpSpPr>
            <p:grpSpPr bwMode="auto">
              <a:xfrm>
                <a:off x="4272" y="3072"/>
                <a:ext cx="1152" cy="1044"/>
                <a:chOff x="4272" y="3072"/>
                <a:chExt cx="1152" cy="1044"/>
              </a:xfrm>
            </p:grpSpPr>
            <p:sp>
              <p:nvSpPr>
                <p:cNvPr id="67663" name="Oval 79"/>
                <p:cNvSpPr>
                  <a:spLocks noChangeArrowheads="1"/>
                </p:cNvSpPr>
                <p:nvPr/>
              </p:nvSpPr>
              <p:spPr bwMode="auto">
                <a:xfrm>
                  <a:off x="4269" y="3072"/>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64" name="Oval 80"/>
                <p:cNvSpPr>
                  <a:spLocks noChangeArrowheads="1"/>
                </p:cNvSpPr>
                <p:nvPr/>
              </p:nvSpPr>
              <p:spPr bwMode="auto">
                <a:xfrm>
                  <a:off x="4308" y="3324"/>
                  <a:ext cx="106"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65" name="Oval 81"/>
                <p:cNvSpPr>
                  <a:spLocks noChangeArrowheads="1"/>
                </p:cNvSpPr>
                <p:nvPr/>
              </p:nvSpPr>
              <p:spPr bwMode="auto">
                <a:xfrm>
                  <a:off x="4704" y="3108"/>
                  <a:ext cx="107"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66" name="Oval 82"/>
                <p:cNvSpPr>
                  <a:spLocks noChangeArrowheads="1"/>
                </p:cNvSpPr>
                <p:nvPr/>
              </p:nvSpPr>
              <p:spPr bwMode="auto">
                <a:xfrm>
                  <a:off x="4560" y="3252"/>
                  <a:ext cx="106"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67" name="Oval 83"/>
                <p:cNvSpPr>
                  <a:spLocks noChangeArrowheads="1"/>
                </p:cNvSpPr>
                <p:nvPr/>
              </p:nvSpPr>
              <p:spPr bwMode="auto">
                <a:xfrm>
                  <a:off x="5028" y="3324"/>
                  <a:ext cx="108"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68" name="Oval 84"/>
                <p:cNvSpPr>
                  <a:spLocks noChangeArrowheads="1"/>
                </p:cNvSpPr>
                <p:nvPr/>
              </p:nvSpPr>
              <p:spPr bwMode="auto">
                <a:xfrm>
                  <a:off x="4632" y="3430"/>
                  <a:ext cx="107" cy="11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69" name="Oval 85"/>
                <p:cNvSpPr>
                  <a:spLocks noChangeArrowheads="1"/>
                </p:cNvSpPr>
                <p:nvPr/>
              </p:nvSpPr>
              <p:spPr bwMode="auto">
                <a:xfrm>
                  <a:off x="5316" y="3324"/>
                  <a:ext cx="108"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70" name="Oval 86"/>
                <p:cNvSpPr>
                  <a:spLocks noChangeArrowheads="1"/>
                </p:cNvSpPr>
                <p:nvPr/>
              </p:nvSpPr>
              <p:spPr bwMode="auto">
                <a:xfrm>
                  <a:off x="4308" y="3756"/>
                  <a:ext cx="106"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71" name="Oval 87"/>
                <p:cNvSpPr>
                  <a:spLocks noChangeArrowheads="1"/>
                </p:cNvSpPr>
                <p:nvPr/>
              </p:nvSpPr>
              <p:spPr bwMode="auto">
                <a:xfrm>
                  <a:off x="4704" y="3647"/>
                  <a:ext cx="107"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72" name="Oval 88"/>
                <p:cNvSpPr>
                  <a:spLocks noChangeArrowheads="1"/>
                </p:cNvSpPr>
                <p:nvPr/>
              </p:nvSpPr>
              <p:spPr bwMode="auto">
                <a:xfrm>
                  <a:off x="4704" y="3935"/>
                  <a:ext cx="107"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73" name="Oval 89"/>
                <p:cNvSpPr>
                  <a:spLocks noChangeArrowheads="1"/>
                </p:cNvSpPr>
                <p:nvPr/>
              </p:nvSpPr>
              <p:spPr bwMode="auto">
                <a:xfrm>
                  <a:off x="5028" y="3647"/>
                  <a:ext cx="108"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74" name="Oval 90"/>
                <p:cNvSpPr>
                  <a:spLocks noChangeArrowheads="1"/>
                </p:cNvSpPr>
                <p:nvPr/>
              </p:nvSpPr>
              <p:spPr bwMode="auto">
                <a:xfrm>
                  <a:off x="5316" y="3756"/>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75" name="Oval 91"/>
                <p:cNvSpPr>
                  <a:spLocks noChangeArrowheads="1"/>
                </p:cNvSpPr>
                <p:nvPr/>
              </p:nvSpPr>
              <p:spPr bwMode="auto">
                <a:xfrm>
                  <a:off x="5063" y="4007"/>
                  <a:ext cx="107"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76" name="Oval 92"/>
                <p:cNvSpPr>
                  <a:spLocks noChangeArrowheads="1"/>
                </p:cNvSpPr>
                <p:nvPr/>
              </p:nvSpPr>
              <p:spPr bwMode="auto">
                <a:xfrm>
                  <a:off x="5316" y="3072"/>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677" name="Rectangle 93"/>
              <p:cNvSpPr>
                <a:spLocks noChangeArrowheads="1"/>
              </p:cNvSpPr>
              <p:nvPr/>
            </p:nvSpPr>
            <p:spPr bwMode="auto">
              <a:xfrm>
                <a:off x="4176" y="2928"/>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grpSp>
          <p:nvGrpSpPr>
            <p:cNvPr id="31764" name="Group 94"/>
            <p:cNvGrpSpPr>
              <a:grpSpLocks/>
            </p:cNvGrpSpPr>
            <p:nvPr/>
          </p:nvGrpSpPr>
          <p:grpSpPr bwMode="auto">
            <a:xfrm>
              <a:off x="2271" y="2639"/>
              <a:ext cx="1065" cy="991"/>
              <a:chOff x="4176" y="1680"/>
              <a:chExt cx="1392" cy="1296"/>
            </a:xfrm>
          </p:grpSpPr>
          <p:grpSp>
            <p:nvGrpSpPr>
              <p:cNvPr id="31788" name="Group 95"/>
              <p:cNvGrpSpPr>
                <a:grpSpLocks/>
              </p:cNvGrpSpPr>
              <p:nvPr/>
            </p:nvGrpSpPr>
            <p:grpSpPr bwMode="auto">
              <a:xfrm>
                <a:off x="4272" y="1824"/>
                <a:ext cx="1152" cy="1044"/>
                <a:chOff x="432" y="3072"/>
                <a:chExt cx="1152" cy="1044"/>
              </a:xfrm>
            </p:grpSpPr>
            <p:sp>
              <p:nvSpPr>
                <p:cNvPr id="67680" name="Oval 96"/>
                <p:cNvSpPr>
                  <a:spLocks noChangeArrowheads="1"/>
                </p:cNvSpPr>
                <p:nvPr/>
              </p:nvSpPr>
              <p:spPr bwMode="auto">
                <a:xfrm>
                  <a:off x="429" y="3072"/>
                  <a:ext cx="108"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1" name="Oval 97"/>
                <p:cNvSpPr>
                  <a:spLocks noChangeArrowheads="1"/>
                </p:cNvSpPr>
                <p:nvPr/>
              </p:nvSpPr>
              <p:spPr bwMode="auto">
                <a:xfrm>
                  <a:off x="468" y="3324"/>
                  <a:ext cx="106"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2" name="Oval 98"/>
                <p:cNvSpPr>
                  <a:spLocks noChangeArrowheads="1"/>
                </p:cNvSpPr>
                <p:nvPr/>
              </p:nvSpPr>
              <p:spPr bwMode="auto">
                <a:xfrm>
                  <a:off x="864" y="3108"/>
                  <a:ext cx="107"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3" name="Oval 99"/>
                <p:cNvSpPr>
                  <a:spLocks noChangeArrowheads="1"/>
                </p:cNvSpPr>
                <p:nvPr/>
              </p:nvSpPr>
              <p:spPr bwMode="auto">
                <a:xfrm>
                  <a:off x="720" y="3252"/>
                  <a:ext cx="106" cy="10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4" name="Oval 100"/>
                <p:cNvSpPr>
                  <a:spLocks noChangeArrowheads="1"/>
                </p:cNvSpPr>
                <p:nvPr/>
              </p:nvSpPr>
              <p:spPr bwMode="auto">
                <a:xfrm>
                  <a:off x="1188" y="3324"/>
                  <a:ext cx="108" cy="10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5" name="Oval 101"/>
                <p:cNvSpPr>
                  <a:spLocks noChangeArrowheads="1"/>
                </p:cNvSpPr>
                <p:nvPr/>
              </p:nvSpPr>
              <p:spPr bwMode="auto">
                <a:xfrm>
                  <a:off x="792" y="3430"/>
                  <a:ext cx="107" cy="11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6" name="Oval 102"/>
                <p:cNvSpPr>
                  <a:spLocks noChangeArrowheads="1"/>
                </p:cNvSpPr>
                <p:nvPr/>
              </p:nvSpPr>
              <p:spPr bwMode="auto">
                <a:xfrm>
                  <a:off x="1476" y="3324"/>
                  <a:ext cx="108" cy="10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7" name="Oval 103"/>
                <p:cNvSpPr>
                  <a:spLocks noChangeArrowheads="1"/>
                </p:cNvSpPr>
                <p:nvPr/>
              </p:nvSpPr>
              <p:spPr bwMode="auto">
                <a:xfrm>
                  <a:off x="468" y="3756"/>
                  <a:ext cx="106" cy="10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8" name="Oval 104"/>
                <p:cNvSpPr>
                  <a:spLocks noChangeArrowheads="1"/>
                </p:cNvSpPr>
                <p:nvPr/>
              </p:nvSpPr>
              <p:spPr bwMode="auto">
                <a:xfrm>
                  <a:off x="864" y="3647"/>
                  <a:ext cx="107"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89" name="Oval 105"/>
                <p:cNvSpPr>
                  <a:spLocks noChangeArrowheads="1"/>
                </p:cNvSpPr>
                <p:nvPr/>
              </p:nvSpPr>
              <p:spPr bwMode="auto">
                <a:xfrm>
                  <a:off x="864" y="3935"/>
                  <a:ext cx="107" cy="10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90" name="Oval 106"/>
                <p:cNvSpPr>
                  <a:spLocks noChangeArrowheads="1"/>
                </p:cNvSpPr>
                <p:nvPr/>
              </p:nvSpPr>
              <p:spPr bwMode="auto">
                <a:xfrm>
                  <a:off x="1188" y="3647"/>
                  <a:ext cx="108"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91" name="Oval 107"/>
                <p:cNvSpPr>
                  <a:spLocks noChangeArrowheads="1"/>
                </p:cNvSpPr>
                <p:nvPr/>
              </p:nvSpPr>
              <p:spPr bwMode="auto">
                <a:xfrm>
                  <a:off x="1476" y="3756"/>
                  <a:ext cx="108" cy="10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92" name="Oval 108"/>
                <p:cNvSpPr>
                  <a:spLocks noChangeArrowheads="1"/>
                </p:cNvSpPr>
                <p:nvPr/>
              </p:nvSpPr>
              <p:spPr bwMode="auto">
                <a:xfrm>
                  <a:off x="1223" y="4007"/>
                  <a:ext cx="107"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693" name="Oval 109"/>
                <p:cNvSpPr>
                  <a:spLocks noChangeArrowheads="1"/>
                </p:cNvSpPr>
                <p:nvPr/>
              </p:nvSpPr>
              <p:spPr bwMode="auto">
                <a:xfrm>
                  <a:off x="1476" y="3072"/>
                  <a:ext cx="108" cy="109"/>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694" name="Rectangle 110"/>
              <p:cNvSpPr>
                <a:spLocks noChangeArrowheads="1"/>
              </p:cNvSpPr>
              <p:nvPr/>
            </p:nvSpPr>
            <p:spPr bwMode="auto">
              <a:xfrm>
                <a:off x="4176" y="1680"/>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695" name="Line 111"/>
            <p:cNvSpPr>
              <a:spLocks noChangeShapeType="1"/>
            </p:cNvSpPr>
            <p:nvPr/>
          </p:nvSpPr>
          <p:spPr bwMode="auto">
            <a:xfrm>
              <a:off x="1372" y="3226"/>
              <a:ext cx="25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696" name="Line 112"/>
            <p:cNvSpPr>
              <a:spLocks noChangeShapeType="1"/>
            </p:cNvSpPr>
            <p:nvPr/>
          </p:nvSpPr>
          <p:spPr bwMode="auto">
            <a:xfrm>
              <a:off x="1629" y="3006"/>
              <a:ext cx="183" cy="29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697" name="Line 113"/>
            <p:cNvSpPr>
              <a:spLocks noChangeShapeType="1"/>
            </p:cNvSpPr>
            <p:nvPr/>
          </p:nvSpPr>
          <p:spPr bwMode="auto">
            <a:xfrm>
              <a:off x="1078" y="3006"/>
              <a:ext cx="257" cy="22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nvGrpSpPr>
            <p:cNvPr id="31768" name="Group 114"/>
            <p:cNvGrpSpPr>
              <a:grpSpLocks/>
            </p:cNvGrpSpPr>
            <p:nvPr/>
          </p:nvGrpSpPr>
          <p:grpSpPr bwMode="auto">
            <a:xfrm>
              <a:off x="986" y="2749"/>
              <a:ext cx="881" cy="798"/>
              <a:chOff x="912" y="2352"/>
              <a:chExt cx="1536" cy="1392"/>
            </a:xfrm>
          </p:grpSpPr>
          <p:sp>
            <p:nvSpPr>
              <p:cNvPr id="67699" name="Oval 115"/>
              <p:cNvSpPr>
                <a:spLocks noChangeArrowheads="1"/>
              </p:cNvSpPr>
              <p:nvPr/>
            </p:nvSpPr>
            <p:spPr bwMode="auto">
              <a:xfrm>
                <a:off x="912" y="2352"/>
                <a:ext cx="145" cy="14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0" name="Oval 116"/>
              <p:cNvSpPr>
                <a:spLocks noChangeArrowheads="1"/>
              </p:cNvSpPr>
              <p:nvPr/>
            </p:nvSpPr>
            <p:spPr bwMode="auto">
              <a:xfrm>
                <a:off x="961" y="2689"/>
                <a:ext cx="143" cy="14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1" name="Oval 117"/>
              <p:cNvSpPr>
                <a:spLocks noChangeArrowheads="1"/>
              </p:cNvSpPr>
              <p:nvPr/>
            </p:nvSpPr>
            <p:spPr bwMode="auto">
              <a:xfrm>
                <a:off x="1487" y="2401"/>
                <a:ext cx="145" cy="14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2" name="Oval 118"/>
              <p:cNvSpPr>
                <a:spLocks noChangeArrowheads="1"/>
              </p:cNvSpPr>
              <p:nvPr/>
            </p:nvSpPr>
            <p:spPr bwMode="auto">
              <a:xfrm>
                <a:off x="1296" y="2593"/>
                <a:ext cx="145" cy="14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3" name="Oval 119"/>
              <p:cNvSpPr>
                <a:spLocks noChangeArrowheads="1"/>
              </p:cNvSpPr>
              <p:nvPr/>
            </p:nvSpPr>
            <p:spPr bwMode="auto">
              <a:xfrm>
                <a:off x="1920" y="2689"/>
                <a:ext cx="145" cy="14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4" name="Oval 120"/>
              <p:cNvSpPr>
                <a:spLocks noChangeArrowheads="1"/>
              </p:cNvSpPr>
              <p:nvPr/>
            </p:nvSpPr>
            <p:spPr bwMode="auto">
              <a:xfrm>
                <a:off x="1391" y="2832"/>
                <a:ext cx="145" cy="14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5" name="Oval 121"/>
              <p:cNvSpPr>
                <a:spLocks noChangeArrowheads="1"/>
              </p:cNvSpPr>
              <p:nvPr/>
            </p:nvSpPr>
            <p:spPr bwMode="auto">
              <a:xfrm>
                <a:off x="2303" y="2689"/>
                <a:ext cx="145" cy="14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6" name="Oval 122"/>
              <p:cNvSpPr>
                <a:spLocks noChangeArrowheads="1"/>
              </p:cNvSpPr>
              <p:nvPr/>
            </p:nvSpPr>
            <p:spPr bwMode="auto">
              <a:xfrm>
                <a:off x="961" y="3264"/>
                <a:ext cx="143" cy="14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7" name="Oval 123"/>
              <p:cNvSpPr>
                <a:spLocks noChangeArrowheads="1"/>
              </p:cNvSpPr>
              <p:nvPr/>
            </p:nvSpPr>
            <p:spPr bwMode="auto">
              <a:xfrm>
                <a:off x="1487" y="3120"/>
                <a:ext cx="145" cy="14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8" name="Oval 124"/>
              <p:cNvSpPr>
                <a:spLocks noChangeArrowheads="1"/>
              </p:cNvSpPr>
              <p:nvPr/>
            </p:nvSpPr>
            <p:spPr bwMode="auto">
              <a:xfrm>
                <a:off x="1487" y="3503"/>
                <a:ext cx="145" cy="14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09" name="Oval 125"/>
              <p:cNvSpPr>
                <a:spLocks noChangeArrowheads="1"/>
              </p:cNvSpPr>
              <p:nvPr/>
            </p:nvSpPr>
            <p:spPr bwMode="auto">
              <a:xfrm>
                <a:off x="1920" y="3120"/>
                <a:ext cx="145" cy="14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10" name="Oval 126"/>
              <p:cNvSpPr>
                <a:spLocks noChangeArrowheads="1"/>
              </p:cNvSpPr>
              <p:nvPr/>
            </p:nvSpPr>
            <p:spPr bwMode="auto">
              <a:xfrm>
                <a:off x="2303" y="3264"/>
                <a:ext cx="145" cy="14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11" name="Oval 127"/>
              <p:cNvSpPr>
                <a:spLocks noChangeArrowheads="1"/>
              </p:cNvSpPr>
              <p:nvPr/>
            </p:nvSpPr>
            <p:spPr bwMode="auto">
              <a:xfrm>
                <a:off x="1969" y="3599"/>
                <a:ext cx="143" cy="14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12" name="Oval 128"/>
              <p:cNvSpPr>
                <a:spLocks noChangeArrowheads="1"/>
              </p:cNvSpPr>
              <p:nvPr/>
            </p:nvSpPr>
            <p:spPr bwMode="auto">
              <a:xfrm>
                <a:off x="2303" y="2352"/>
                <a:ext cx="145" cy="14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grpSp>
        <p:sp>
          <p:nvSpPr>
            <p:cNvPr id="67713" name="Rectangle 129"/>
            <p:cNvSpPr>
              <a:spLocks noChangeArrowheads="1"/>
            </p:cNvSpPr>
            <p:nvPr/>
          </p:nvSpPr>
          <p:spPr bwMode="auto">
            <a:xfrm>
              <a:off x="913" y="2639"/>
              <a:ext cx="1064" cy="99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67714" name="Line 130"/>
            <p:cNvSpPr>
              <a:spLocks noChangeShapeType="1"/>
            </p:cNvSpPr>
            <p:nvPr/>
          </p:nvSpPr>
          <p:spPr bwMode="auto">
            <a:xfrm>
              <a:off x="812" y="3874"/>
              <a:ext cx="36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715" name="Text Box 131"/>
            <p:cNvSpPr txBox="1">
              <a:spLocks noChangeArrowheads="1"/>
            </p:cNvSpPr>
            <p:nvPr/>
          </p:nvSpPr>
          <p:spPr bwMode="auto">
            <a:xfrm>
              <a:off x="1133" y="3746"/>
              <a:ext cx="1578"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Garamond" charset="0"/>
                </a:rPr>
                <a:t>Same-cluster constraint</a:t>
              </a:r>
            </a:p>
            <a:p>
              <a:pPr algn="ctr">
                <a:defRPr/>
              </a:pPr>
              <a:r>
                <a:rPr lang="en-US" sz="2000" dirty="0">
                  <a:latin typeface="Garamond" charset="0"/>
                </a:rPr>
                <a:t>(must-link)</a:t>
              </a:r>
            </a:p>
          </p:txBody>
        </p:sp>
        <p:sp>
          <p:nvSpPr>
            <p:cNvPr id="67716" name="Line 132"/>
            <p:cNvSpPr>
              <a:spLocks noChangeShapeType="1"/>
            </p:cNvSpPr>
            <p:nvPr/>
          </p:nvSpPr>
          <p:spPr bwMode="auto">
            <a:xfrm>
              <a:off x="2885" y="3878"/>
              <a:ext cx="36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717" name="Text Box 133"/>
            <p:cNvSpPr txBox="1">
              <a:spLocks noChangeArrowheads="1"/>
            </p:cNvSpPr>
            <p:nvPr/>
          </p:nvSpPr>
          <p:spPr bwMode="auto">
            <a:xfrm>
              <a:off x="3191" y="3750"/>
              <a:ext cx="1829"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Garamond" charset="0"/>
                </a:rPr>
                <a:t>Different-cluster constraint</a:t>
              </a:r>
            </a:p>
            <a:p>
              <a:pPr algn="ctr">
                <a:defRPr/>
              </a:pPr>
              <a:r>
                <a:rPr lang="en-US" sz="2000" dirty="0">
                  <a:latin typeface="Garamond" charset="0"/>
                </a:rPr>
                <a:t>(cannot-link)</a:t>
              </a:r>
            </a:p>
          </p:txBody>
        </p:sp>
      </p:grpSp>
      <p:grpSp>
        <p:nvGrpSpPr>
          <p:cNvPr id="67718" name="Group 134"/>
          <p:cNvGrpSpPr>
            <a:grpSpLocks/>
          </p:cNvGrpSpPr>
          <p:nvPr/>
        </p:nvGrpSpPr>
        <p:grpSpPr bwMode="auto">
          <a:xfrm>
            <a:off x="5645150" y="4078288"/>
            <a:ext cx="1922463" cy="1789112"/>
            <a:chOff x="3936" y="2496"/>
            <a:chExt cx="1392" cy="1296"/>
          </a:xfrm>
        </p:grpSpPr>
        <p:sp>
          <p:nvSpPr>
            <p:cNvPr id="67719" name="Line 135"/>
            <p:cNvSpPr>
              <a:spLocks noChangeShapeType="1"/>
            </p:cNvSpPr>
            <p:nvPr/>
          </p:nvSpPr>
          <p:spPr bwMode="auto">
            <a:xfrm>
              <a:off x="3936" y="2496"/>
              <a:ext cx="1392" cy="1296"/>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sp>
          <p:nvSpPr>
            <p:cNvPr id="67720" name="Line 136"/>
            <p:cNvSpPr>
              <a:spLocks noChangeShapeType="1"/>
            </p:cNvSpPr>
            <p:nvPr/>
          </p:nvSpPr>
          <p:spPr bwMode="auto">
            <a:xfrm flipH="1">
              <a:off x="3936" y="2496"/>
              <a:ext cx="1392" cy="1296"/>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941A-476A-264E-A16D-6DCAF5691EF8}"/>
              </a:ext>
            </a:extLst>
          </p:cNvPr>
          <p:cNvSpPr>
            <a:spLocks noGrp="1"/>
          </p:cNvSpPr>
          <p:nvPr>
            <p:ph type="title"/>
          </p:nvPr>
        </p:nvSpPr>
        <p:spPr>
          <a:xfrm>
            <a:off x="685800" y="381000"/>
            <a:ext cx="7772400" cy="1143000"/>
          </a:xfrm>
        </p:spPr>
        <p:txBody>
          <a:bodyPr/>
          <a:lstStyle/>
          <a:p>
            <a:r>
              <a:rPr lang="en-US" dirty="0"/>
              <a:t>K-means Clustering Summary</a:t>
            </a:r>
          </a:p>
        </p:txBody>
      </p:sp>
      <p:sp>
        <p:nvSpPr>
          <p:cNvPr id="3" name="Content Placeholder 2">
            <a:extLst>
              <a:ext uri="{FF2B5EF4-FFF2-40B4-BE49-F238E27FC236}">
                <a16:creationId xmlns:a16="http://schemas.microsoft.com/office/drawing/2014/main" id="{86DD2AC4-B7BD-F14B-917E-9F1939376A12}"/>
              </a:ext>
            </a:extLst>
          </p:cNvPr>
          <p:cNvSpPr>
            <a:spLocks noGrp="1"/>
          </p:cNvSpPr>
          <p:nvPr>
            <p:ph idx="1"/>
          </p:nvPr>
        </p:nvSpPr>
        <p:spPr>
          <a:xfrm>
            <a:off x="685800" y="2209800"/>
            <a:ext cx="7772400" cy="3657600"/>
          </a:xfrm>
        </p:spPr>
        <p:txBody>
          <a:bodyPr/>
          <a:lstStyle/>
          <a:p>
            <a:r>
              <a:rPr lang="en-US" sz="3200" dirty="0"/>
              <a:t>Clustering useful &amp; effective for many tasks</a:t>
            </a:r>
          </a:p>
          <a:p>
            <a:r>
              <a:rPr lang="en-US" sz="3200" dirty="0"/>
              <a:t>K-means clustering one of simplest &amp; fastest techniques, but</a:t>
            </a:r>
          </a:p>
          <a:p>
            <a:pPr lvl="1"/>
            <a:r>
              <a:rPr lang="en-US" sz="2800" dirty="0"/>
              <a:t>Requires knowing how many clusters is right</a:t>
            </a:r>
          </a:p>
          <a:p>
            <a:pPr lvl="1"/>
            <a:r>
              <a:rPr lang="en-US" sz="2800" dirty="0"/>
              <a:t>Doesn’t handle outliers well</a:t>
            </a:r>
          </a:p>
          <a:p>
            <a:r>
              <a:rPr lang="en-US" sz="3200" dirty="0"/>
              <a:t>There are many other clustering options</a:t>
            </a:r>
          </a:p>
        </p:txBody>
      </p:sp>
    </p:spTree>
    <p:extLst>
      <p:ext uri="{BB962C8B-B14F-4D97-AF65-F5344CB8AC3E}">
        <p14:creationId xmlns:p14="http://schemas.microsoft.com/office/powerpoint/2010/main" val="145405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A389-E8D8-4341-972B-75B8F7853689}"/>
              </a:ext>
            </a:extLst>
          </p:cNvPr>
          <p:cNvSpPr>
            <a:spLocks noGrp="1"/>
          </p:cNvSpPr>
          <p:nvPr>
            <p:ph type="title"/>
          </p:nvPr>
        </p:nvSpPr>
        <p:spPr>
          <a:xfrm>
            <a:off x="31845" y="0"/>
            <a:ext cx="7772400" cy="1143000"/>
          </a:xfrm>
        </p:spPr>
        <p:txBody>
          <a:bodyPr/>
          <a:lstStyle/>
          <a:p>
            <a:pPr algn="l"/>
            <a:r>
              <a:rPr lang="en-US" sz="3600" dirty="0"/>
              <a:t>Yann </a:t>
            </a:r>
            <a:r>
              <a:rPr lang="en-US" sz="3600" dirty="0" err="1"/>
              <a:t>LeCun</a:t>
            </a:r>
            <a:r>
              <a:rPr lang="en-US" sz="3600" dirty="0"/>
              <a:t> on Unsupervised Learning</a:t>
            </a:r>
          </a:p>
        </p:txBody>
      </p:sp>
      <p:sp>
        <p:nvSpPr>
          <p:cNvPr id="3" name="Content Placeholder 2">
            <a:extLst>
              <a:ext uri="{FF2B5EF4-FFF2-40B4-BE49-F238E27FC236}">
                <a16:creationId xmlns:a16="http://schemas.microsoft.com/office/drawing/2014/main" id="{39CBBC40-507E-3F4F-86E4-C3BC6501B76A}"/>
              </a:ext>
            </a:extLst>
          </p:cNvPr>
          <p:cNvSpPr>
            <a:spLocks noGrp="1"/>
          </p:cNvSpPr>
          <p:nvPr>
            <p:ph idx="1"/>
          </p:nvPr>
        </p:nvSpPr>
        <p:spPr>
          <a:xfrm>
            <a:off x="229262" y="762000"/>
            <a:ext cx="8533738" cy="2479243"/>
          </a:xfrm>
        </p:spPr>
        <p:txBody>
          <a:bodyPr/>
          <a:lstStyle/>
          <a:p>
            <a:pPr marL="0" indent="0">
              <a:buNone/>
            </a:pPr>
            <a:r>
              <a:rPr lang="en-US" sz="2000" dirty="0"/>
              <a:t>“Most of human and animal learning is </a:t>
            </a:r>
            <a:r>
              <a:rPr lang="en-US" sz="2000" i="1" dirty="0"/>
              <a:t>unsupervised learning</a:t>
            </a:r>
            <a:r>
              <a:rPr lang="en-US" sz="2000" dirty="0"/>
              <a:t>. If</a:t>
            </a:r>
            <a:br>
              <a:rPr lang="en-US" sz="2000" dirty="0"/>
            </a:br>
            <a:r>
              <a:rPr lang="en-US" sz="2000" dirty="0"/>
              <a:t>intelligence was a cake, unsupervised learning would be the cake,</a:t>
            </a:r>
            <a:br>
              <a:rPr lang="en-US" sz="2000" dirty="0"/>
            </a:br>
            <a:r>
              <a:rPr lang="en-US" sz="2000" i="1" dirty="0"/>
              <a:t>supervised learning </a:t>
            </a:r>
            <a:r>
              <a:rPr lang="en-US" sz="2000" dirty="0"/>
              <a:t>would be the icing on the cake, and </a:t>
            </a:r>
            <a:r>
              <a:rPr lang="en-US" sz="2000" i="1" dirty="0"/>
              <a:t>reinforcement learning </a:t>
            </a:r>
            <a:r>
              <a:rPr lang="en-US" sz="2000" dirty="0"/>
              <a:t>would be the cherry on the cake. … We know how to make the icing and the cherry, but we don't know how to make the cake. We need to solve the unsupervised learning problem before we can even think of getting to true AI.”</a:t>
            </a:r>
            <a:r>
              <a:rPr lang="en-US" sz="2000" b="1" dirty="0">
                <a:solidFill>
                  <a:srgbClr val="FF0000"/>
                </a:solidFill>
              </a:rPr>
              <a:t>*</a:t>
            </a:r>
          </a:p>
          <a:p>
            <a:pPr marL="0" indent="0" algn="r">
              <a:buNone/>
            </a:pPr>
            <a:r>
              <a:rPr lang="en-US" sz="2700" dirty="0"/>
              <a:t>--</a:t>
            </a:r>
          </a:p>
        </p:txBody>
      </p:sp>
      <p:pic>
        <p:nvPicPr>
          <p:cNvPr id="4" name="Picture 3">
            <a:extLst>
              <a:ext uri="{FF2B5EF4-FFF2-40B4-BE49-F238E27FC236}">
                <a16:creationId xmlns:a16="http://schemas.microsoft.com/office/drawing/2014/main" id="{51427E8D-E2C6-4B49-8735-A375745B5F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76200"/>
            <a:ext cx="1371600" cy="1371600"/>
          </a:xfrm>
          <a:prstGeom prst="rect">
            <a:avLst/>
          </a:prstGeom>
        </p:spPr>
      </p:pic>
      <p:sp>
        <p:nvSpPr>
          <p:cNvPr id="5" name="TextBox 4">
            <a:extLst>
              <a:ext uri="{FF2B5EF4-FFF2-40B4-BE49-F238E27FC236}">
                <a16:creationId xmlns:a16="http://schemas.microsoft.com/office/drawing/2014/main" id="{11C64C63-161B-7B47-A1EF-9BB5EB496FB5}"/>
              </a:ext>
            </a:extLst>
          </p:cNvPr>
          <p:cNvSpPr txBox="1"/>
          <p:nvPr/>
        </p:nvSpPr>
        <p:spPr>
          <a:xfrm>
            <a:off x="229262" y="6412468"/>
            <a:ext cx="8649963" cy="369332"/>
          </a:xfrm>
          <a:prstGeom prst="rect">
            <a:avLst/>
          </a:prstGeom>
          <a:noFill/>
        </p:spPr>
        <p:txBody>
          <a:bodyPr wrap="square" rtlCol="0">
            <a:spAutoFit/>
          </a:bodyPr>
          <a:lstStyle/>
          <a:p>
            <a:r>
              <a:rPr lang="en-US" sz="1800" b="1" i="1" dirty="0">
                <a:solidFill>
                  <a:srgbClr val="FF0000"/>
                </a:solidFill>
                <a:latin typeface="Calibri" panose="020F0502020204030204" pitchFamily="34" charset="0"/>
                <a:cs typeface="Calibri" panose="020F0502020204030204" pitchFamily="34" charset="0"/>
              </a:rPr>
              <a:t>*</a:t>
            </a:r>
            <a:r>
              <a:rPr lang="en-US" sz="1800" i="1" dirty="0">
                <a:latin typeface="Calibri" panose="020F0502020204030204" pitchFamily="34" charset="0"/>
                <a:cs typeface="Calibri" panose="020F0502020204030204" pitchFamily="34" charset="0"/>
              </a:rPr>
              <a:t> </a:t>
            </a:r>
            <a:r>
              <a:rPr lang="en-US" sz="1800" dirty="0">
                <a:hlinkClick r:id="rId3"/>
              </a:rPr>
              <a:t>Yann LeCun</a:t>
            </a:r>
            <a:r>
              <a:rPr lang="en-US" sz="1800" dirty="0"/>
              <a:t> (</a:t>
            </a:r>
            <a:r>
              <a:rPr lang="en-US" sz="1800" i="1" dirty="0">
                <a:latin typeface="Calibri" panose="020F0502020204030204" pitchFamily="34" charset="0"/>
                <a:cs typeface="Calibri" panose="020F0502020204030204" pitchFamily="34" charset="0"/>
              </a:rPr>
              <a:t>Head of Facebook AI, NYU CS Prof.) </a:t>
            </a:r>
            <a:r>
              <a:rPr lang="en-US" sz="1800" dirty="0"/>
              <a:t>on AlphaGo’s success and AI, 2016</a:t>
            </a:r>
          </a:p>
        </p:txBody>
      </p:sp>
      <p:pic>
        <p:nvPicPr>
          <p:cNvPr id="6" name="Picture 5" descr="Diagram&#10;&#10;Description automatically generated">
            <a:extLst>
              <a:ext uri="{FF2B5EF4-FFF2-40B4-BE49-F238E27FC236}">
                <a16:creationId xmlns:a16="http://schemas.microsoft.com/office/drawing/2014/main" id="{F61D6083-1F57-2D4E-8E50-08932078007D}"/>
              </a:ext>
            </a:extLst>
          </p:cNvPr>
          <p:cNvPicPr>
            <a:picLocks noChangeAspect="1"/>
          </p:cNvPicPr>
          <p:nvPr/>
        </p:nvPicPr>
        <p:blipFill>
          <a:blip r:embed="rId4"/>
          <a:stretch>
            <a:fillRect/>
          </a:stretch>
        </p:blipFill>
        <p:spPr>
          <a:xfrm>
            <a:off x="1981200" y="2819400"/>
            <a:ext cx="5181600" cy="3373632"/>
          </a:xfrm>
          <a:prstGeom prst="rect">
            <a:avLst/>
          </a:prstGeom>
        </p:spPr>
      </p:pic>
    </p:spTree>
    <p:extLst>
      <p:ext uri="{BB962C8B-B14F-4D97-AF65-F5344CB8AC3E}">
        <p14:creationId xmlns:p14="http://schemas.microsoft.com/office/powerpoint/2010/main" val="295631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a:xfrm>
            <a:off x="609600" y="457200"/>
            <a:ext cx="7772400" cy="1143000"/>
          </a:xfrm>
        </p:spPr>
        <p:txBody>
          <a:bodyPr/>
          <a:lstStyle/>
          <a:p>
            <a:r>
              <a:rPr lang="en-US" dirty="0">
                <a:ea typeface="ＭＳ Ｐゴシック" charset="0"/>
                <a:cs typeface="ＭＳ Ｐゴシック" charset="0"/>
              </a:rPr>
              <a:t>Unsupervised Learning</a:t>
            </a:r>
          </a:p>
        </p:txBody>
      </p:sp>
      <p:sp>
        <p:nvSpPr>
          <p:cNvPr id="53251" name="Rectangle 3"/>
          <p:cNvSpPr>
            <a:spLocks noGrp="1" noChangeArrowheads="1"/>
          </p:cNvSpPr>
          <p:nvPr>
            <p:ph type="body" idx="1"/>
          </p:nvPr>
        </p:nvSpPr>
        <p:spPr>
          <a:xfrm>
            <a:off x="550863" y="1600200"/>
            <a:ext cx="8212137" cy="4859338"/>
          </a:xfrm>
        </p:spPr>
        <p:txBody>
          <a:bodyPr/>
          <a:lstStyle/>
          <a:p>
            <a:pPr>
              <a:lnSpc>
                <a:spcPct val="90000"/>
              </a:lnSpc>
            </a:pPr>
            <a:r>
              <a:rPr lang="en-US" sz="3000" dirty="0">
                <a:ea typeface="ＭＳ Ｐゴシック" charset="0"/>
                <a:cs typeface="ＭＳ Ｐゴシック" charset="0"/>
              </a:rPr>
              <a:t>Supervised learning used labeled data pairs (x, y) to learn a function f : </a:t>
            </a:r>
            <a:r>
              <a:rPr lang="en-US" sz="3000" dirty="0" err="1">
                <a:ea typeface="ＭＳ Ｐゴシック" charset="0"/>
                <a:cs typeface="ＭＳ Ｐゴシック" charset="0"/>
              </a:rPr>
              <a:t>X→y</a:t>
            </a:r>
            <a:endParaRPr lang="en-US" sz="3000" dirty="0">
              <a:ea typeface="ＭＳ Ｐゴシック" charset="0"/>
              <a:cs typeface="ＭＳ Ｐゴシック" charset="0"/>
            </a:endParaRPr>
          </a:p>
          <a:p>
            <a:pPr>
              <a:lnSpc>
                <a:spcPct val="90000"/>
              </a:lnSpc>
            </a:pPr>
            <a:r>
              <a:rPr lang="en-US" sz="3000" dirty="0">
                <a:ea typeface="ＭＳ Ｐゴシック" charset="0"/>
                <a:cs typeface="ＭＳ Ｐゴシック" charset="0"/>
              </a:rPr>
              <a:t>What if we don</a:t>
            </a:r>
            <a:r>
              <a:rPr lang="en-US" sz="3000" dirty="0">
                <a:latin typeface="Arial" charset="0"/>
                <a:ea typeface="ＭＳ Ｐゴシック" charset="0"/>
                <a:cs typeface="ＭＳ Ｐゴシック" charset="0"/>
              </a:rPr>
              <a:t>’</a:t>
            </a:r>
            <a:r>
              <a:rPr lang="en-US" altLang="ja-JP" sz="3000" dirty="0">
                <a:ea typeface="ＭＳ Ｐゴシック" charset="0"/>
                <a:cs typeface="ＭＳ Ｐゴシック" charset="0"/>
              </a:rPr>
              <a:t>t have labels?</a:t>
            </a:r>
          </a:p>
          <a:p>
            <a:pPr>
              <a:lnSpc>
                <a:spcPct val="90000"/>
              </a:lnSpc>
            </a:pPr>
            <a:r>
              <a:rPr lang="en-US" sz="3000" dirty="0">
                <a:ea typeface="ＭＳ Ｐゴシック" charset="0"/>
                <a:cs typeface="ＭＳ Ｐゴシック" charset="0"/>
              </a:rPr>
              <a:t>No labels = </a:t>
            </a:r>
            <a:r>
              <a:rPr lang="en-US" sz="3000" b="1" dirty="0">
                <a:ea typeface="ＭＳ Ｐゴシック" charset="0"/>
                <a:cs typeface="ＭＳ Ｐゴシック" charset="0"/>
              </a:rPr>
              <a:t>unsupervised learning</a:t>
            </a:r>
          </a:p>
          <a:p>
            <a:pPr>
              <a:lnSpc>
                <a:spcPct val="90000"/>
              </a:lnSpc>
            </a:pPr>
            <a:r>
              <a:rPr lang="en-US" sz="3000" dirty="0">
                <a:ea typeface="ＭＳ Ｐゴシック" charset="0"/>
                <a:cs typeface="ＭＳ Ｐゴシック" charset="0"/>
              </a:rPr>
              <a:t>Only some points are labeled = </a:t>
            </a:r>
            <a:r>
              <a:rPr lang="en-US" sz="3000" b="1" dirty="0">
                <a:ea typeface="ＭＳ Ｐゴシック" charset="0"/>
                <a:cs typeface="ＭＳ Ｐゴシック" charset="0"/>
              </a:rPr>
              <a:t>semi-supervised learning</a:t>
            </a:r>
          </a:p>
          <a:p>
            <a:pPr lvl="1">
              <a:lnSpc>
                <a:spcPct val="90000"/>
              </a:lnSpc>
            </a:pPr>
            <a:r>
              <a:rPr lang="en-US" sz="3000" dirty="0">
                <a:ea typeface="ＭＳ Ｐゴシック" charset="0"/>
              </a:rPr>
              <a:t>Getting labels is expensive, so we only get a few</a:t>
            </a:r>
          </a:p>
          <a:p>
            <a:pPr>
              <a:lnSpc>
                <a:spcPct val="90000"/>
              </a:lnSpc>
            </a:pPr>
            <a:r>
              <a:rPr lang="en-US" sz="3000" b="1" dirty="0">
                <a:ea typeface="ＭＳ Ｐゴシック" charset="0"/>
                <a:cs typeface="ＭＳ Ｐゴシック" charset="0"/>
              </a:rPr>
              <a:t>Clustering</a:t>
            </a:r>
            <a:r>
              <a:rPr lang="en-US" sz="3000" dirty="0">
                <a:ea typeface="ＭＳ Ｐゴシック" charset="0"/>
                <a:cs typeface="ＭＳ Ｐゴシック" charset="0"/>
              </a:rPr>
              <a:t> is the unsupervised grouping of data points based on similarity</a:t>
            </a:r>
          </a:p>
          <a:p>
            <a:pPr>
              <a:lnSpc>
                <a:spcPct val="90000"/>
              </a:lnSpc>
            </a:pPr>
            <a:r>
              <a:rPr lang="en-US" sz="3000" dirty="0">
                <a:ea typeface="ＭＳ Ｐゴシック" charset="0"/>
                <a:cs typeface="ＭＳ Ｐゴシック" charset="0"/>
              </a:rPr>
              <a:t>It can be used for </a:t>
            </a:r>
            <a:r>
              <a:rPr lang="en-US" sz="3000" b="1" dirty="0">
                <a:ea typeface="ＭＳ Ｐゴシック" charset="0"/>
                <a:cs typeface="ＭＳ Ｐゴシック" charset="0"/>
              </a:rPr>
              <a:t>knowledge discovery</a:t>
            </a:r>
            <a:endParaRPr lang="en-US" sz="3000" dirty="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Clustering algorithms</a:t>
            </a:r>
          </a:p>
        </p:txBody>
      </p:sp>
      <p:sp>
        <p:nvSpPr>
          <p:cNvPr id="20482" name="Content Placeholder 2"/>
          <p:cNvSpPr>
            <a:spLocks noGrp="1"/>
          </p:cNvSpPr>
          <p:nvPr>
            <p:ph idx="1"/>
          </p:nvPr>
        </p:nvSpPr>
        <p:spPr>
          <a:xfrm>
            <a:off x="457200" y="1219200"/>
            <a:ext cx="8458200" cy="5181600"/>
          </a:xfrm>
        </p:spPr>
        <p:txBody>
          <a:bodyPr/>
          <a:lstStyle/>
          <a:p>
            <a:r>
              <a:rPr lang="en-US" sz="3200" dirty="0">
                <a:ea typeface="ＭＳ Ｐゴシック" charset="0"/>
                <a:cs typeface="ＭＳ Ｐゴシック" charset="0"/>
              </a:rPr>
              <a:t>Many clustering algorithms</a:t>
            </a:r>
          </a:p>
          <a:p>
            <a:r>
              <a:rPr lang="en-US" sz="3200" dirty="0">
                <a:ea typeface="ＭＳ Ｐゴシック" charset="0"/>
                <a:cs typeface="ＭＳ Ｐゴシック" charset="0"/>
              </a:rPr>
              <a:t>Clustering typically done using a </a:t>
            </a:r>
            <a:r>
              <a:rPr lang="en-US" sz="3200" b="1" dirty="0">
                <a:ea typeface="ＭＳ Ｐゴシック" charset="0"/>
                <a:cs typeface="ＭＳ Ｐゴシック" charset="0"/>
              </a:rPr>
              <a:t>distance measure </a:t>
            </a:r>
            <a:r>
              <a:rPr lang="en-US" sz="3200" dirty="0">
                <a:ea typeface="ＭＳ Ｐゴシック" charset="0"/>
                <a:cs typeface="ＭＳ Ｐゴシック" charset="0"/>
              </a:rPr>
              <a:t>defined between instances or points</a:t>
            </a:r>
          </a:p>
          <a:p>
            <a:r>
              <a:rPr lang="en-US" sz="3200" dirty="0">
                <a:ea typeface="ＭＳ Ｐゴシック" charset="0"/>
                <a:cs typeface="ＭＳ Ｐゴシック" charset="0"/>
              </a:rPr>
              <a:t>Distance defined by instance </a:t>
            </a:r>
            <a:r>
              <a:rPr lang="en-US" sz="3200" b="1" dirty="0">
                <a:ea typeface="ＭＳ Ｐゴシック" charset="0"/>
                <a:cs typeface="ＭＳ Ｐゴシック" charset="0"/>
              </a:rPr>
              <a:t>feature space</a:t>
            </a:r>
            <a:r>
              <a:rPr lang="en-US" sz="3200" dirty="0">
                <a:ea typeface="ＭＳ Ｐゴシック" charset="0"/>
                <a:cs typeface="ＭＳ Ｐゴシック" charset="0"/>
              </a:rPr>
              <a:t>,</a:t>
            </a:r>
            <a:r>
              <a:rPr lang="en-US" sz="3200" b="1" dirty="0">
                <a:ea typeface="ＭＳ Ｐゴシック" charset="0"/>
                <a:cs typeface="ＭＳ Ｐゴシック" charset="0"/>
              </a:rPr>
              <a:t> </a:t>
            </a:r>
            <a:r>
              <a:rPr lang="en-US" sz="3200" dirty="0">
                <a:ea typeface="ＭＳ Ｐゴシック" charset="0"/>
                <a:cs typeface="ＭＳ Ｐゴシック" charset="0"/>
              </a:rPr>
              <a:t>so it works with numeric features</a:t>
            </a:r>
          </a:p>
          <a:p>
            <a:pPr lvl="1">
              <a:spcBef>
                <a:spcPts val="300"/>
              </a:spcBef>
            </a:pPr>
            <a:r>
              <a:rPr lang="en-US" sz="2800" dirty="0">
                <a:ea typeface="ＭＳ Ｐゴシック" charset="0"/>
                <a:cs typeface="ＭＳ Ｐゴシック" charset="0"/>
              </a:rPr>
              <a:t>Requires encoding of categorial values; may benefit from normalization </a:t>
            </a:r>
          </a:p>
          <a:p>
            <a:r>
              <a:rPr lang="en-US" sz="3200" dirty="0">
                <a:ea typeface="ＭＳ Ｐゴシック" charset="0"/>
                <a:cs typeface="ＭＳ Ｐゴシック" charset="0"/>
              </a:rPr>
              <a:t>We’ll look at three popular approaches</a:t>
            </a:r>
          </a:p>
          <a:p>
            <a:pPr marL="854075" lvl="1" indent="-514350">
              <a:spcBef>
                <a:spcPts val="300"/>
              </a:spcBef>
              <a:buFont typeface="+mj-lt"/>
              <a:buAutoNum type="arabicPeriod"/>
            </a:pPr>
            <a:r>
              <a:rPr lang="en-US" sz="2800" dirty="0"/>
              <a:t>Centroid-based clustering (e.g., </a:t>
            </a:r>
            <a:r>
              <a:rPr lang="en-US" sz="2800" dirty="0" err="1"/>
              <a:t>Kmeans</a:t>
            </a:r>
            <a:r>
              <a:rPr lang="en-US" sz="2800" dirty="0"/>
              <a:t>)</a:t>
            </a:r>
          </a:p>
          <a:p>
            <a:pPr marL="854075" lvl="1" indent="-514350">
              <a:spcBef>
                <a:spcPts val="300"/>
              </a:spcBef>
              <a:buFont typeface="+mj-lt"/>
              <a:buAutoNum type="arabicPeriod"/>
            </a:pPr>
            <a:r>
              <a:rPr lang="en-US" sz="2800" dirty="0"/>
              <a:t>Hierarchical clustering</a:t>
            </a:r>
          </a:p>
          <a:p>
            <a:pPr marL="854075" lvl="1" indent="-514350">
              <a:spcBef>
                <a:spcPts val="300"/>
              </a:spcBef>
              <a:buFont typeface="+mj-lt"/>
              <a:buAutoNum type="arabicPeriod"/>
            </a:pPr>
            <a:r>
              <a:rPr lang="en-US" sz="2800" dirty="0"/>
              <a:t>DBSCAN </a:t>
            </a:r>
          </a:p>
          <a:p>
            <a:pPr lvl="1"/>
            <a:endParaRPr lang="en-US" sz="3200" dirty="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3200400" y="1066800"/>
            <a:ext cx="5197475" cy="5330825"/>
          </a:xfrm>
          <a:effectLst>
            <a:outerShdw blurRad="50800" dist="38100" dir="2700000" algn="tl" rotWithShape="0">
              <a:srgbClr val="000000">
                <a:alpha val="43000"/>
              </a:srgbClr>
            </a:outerShdw>
          </a:effectLst>
        </p:spPr>
      </p:pic>
      <p:sp>
        <p:nvSpPr>
          <p:cNvPr id="21506" name="Rectangle 3"/>
          <p:cNvSpPr>
            <a:spLocks noGrp="1" noRot="1" noChangeArrowheads="1"/>
          </p:cNvSpPr>
          <p:nvPr>
            <p:ph type="title"/>
          </p:nvPr>
        </p:nvSpPr>
        <p:spPr>
          <a:xfrm>
            <a:off x="457200" y="0"/>
            <a:ext cx="8229600" cy="960438"/>
          </a:xfrm>
        </p:spPr>
        <p:txBody>
          <a:bodyPr/>
          <a:lstStyle/>
          <a:p>
            <a:r>
              <a:rPr lang="en-US" dirty="0">
                <a:ea typeface="ＭＳ Ｐゴシック" charset="0"/>
                <a:cs typeface="ＭＳ Ｐゴシック" charset="0"/>
              </a:rPr>
              <a:t>Clustering Data</a:t>
            </a:r>
          </a:p>
        </p:txBody>
      </p:sp>
      <p:sp>
        <p:nvSpPr>
          <p:cNvPr id="3" name="TextBox 2">
            <a:extLst>
              <a:ext uri="{FF2B5EF4-FFF2-40B4-BE49-F238E27FC236}">
                <a16:creationId xmlns:a16="http://schemas.microsoft.com/office/drawing/2014/main" id="{F6D75A3D-58E6-8248-B02B-0E84EB3D02C9}"/>
              </a:ext>
            </a:extLst>
          </p:cNvPr>
          <p:cNvSpPr txBox="1"/>
          <p:nvPr/>
        </p:nvSpPr>
        <p:spPr>
          <a:xfrm>
            <a:off x="445826" y="1285388"/>
            <a:ext cx="2743201" cy="489364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Given a collection of points (</a:t>
            </a:r>
            <a:r>
              <a:rPr lang="en-US" dirty="0" err="1">
                <a:latin typeface="Calibri" panose="020F0502020204030204" pitchFamily="34" charset="0"/>
                <a:cs typeface="Calibri" panose="020F0502020204030204" pitchFamily="34" charset="0"/>
              </a:rPr>
              <a:t>x,y</a:t>
            </a:r>
            <a:r>
              <a:rPr lang="en-US" dirty="0">
                <a:latin typeface="Calibri" panose="020F0502020204030204" pitchFamily="34" charset="0"/>
                <a:cs typeface="Calibri" panose="020F0502020204030204" pitchFamily="34" charset="0"/>
              </a:rPr>
              <a:t>), group them into one or more clusters based on their distance from one another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How many clusters are there?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How can we find them</a:t>
            </a:r>
          </a:p>
          <a:p>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5226050" y="1905000"/>
            <a:ext cx="3698875" cy="3792537"/>
          </a:xfrm>
          <a:effectLst>
            <a:outerShdw blurRad="50800" dist="38100" dir="2700000" algn="tl" rotWithShape="0">
              <a:srgbClr val="000000">
                <a:alpha val="43000"/>
              </a:srgbClr>
            </a:outerShdw>
          </a:effectLst>
        </p:spPr>
      </p:pic>
      <p:sp>
        <p:nvSpPr>
          <p:cNvPr id="57347" name="Oval 3"/>
          <p:cNvSpPr>
            <a:spLocks noChangeArrowheads="1"/>
          </p:cNvSpPr>
          <p:nvPr/>
        </p:nvSpPr>
        <p:spPr bwMode="auto">
          <a:xfrm>
            <a:off x="6892925" y="41497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48" name="Oval 4"/>
          <p:cNvSpPr>
            <a:spLocks noChangeArrowheads="1"/>
          </p:cNvSpPr>
          <p:nvPr/>
        </p:nvSpPr>
        <p:spPr bwMode="auto">
          <a:xfrm>
            <a:off x="6802438" y="4468813"/>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49" name="Oval 5"/>
          <p:cNvSpPr>
            <a:spLocks noChangeArrowheads="1"/>
          </p:cNvSpPr>
          <p:nvPr/>
        </p:nvSpPr>
        <p:spPr bwMode="auto">
          <a:xfrm>
            <a:off x="7075488" y="45307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50" name="Oval 6"/>
          <p:cNvSpPr>
            <a:spLocks noChangeArrowheads="1"/>
          </p:cNvSpPr>
          <p:nvPr/>
        </p:nvSpPr>
        <p:spPr bwMode="auto">
          <a:xfrm>
            <a:off x="7434263" y="4043363"/>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57351" name="Oval 7"/>
          <p:cNvSpPr>
            <a:spLocks noChangeArrowheads="1"/>
          </p:cNvSpPr>
          <p:nvPr/>
        </p:nvSpPr>
        <p:spPr bwMode="auto">
          <a:xfrm>
            <a:off x="6640513" y="2663825"/>
            <a:ext cx="152400" cy="152400"/>
          </a:xfrm>
          <a:prstGeom prst="ellipse">
            <a:avLst/>
          </a:pr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a:endParaRPr>
          </a:p>
        </p:txBody>
      </p:sp>
      <p:sp>
        <p:nvSpPr>
          <p:cNvPr id="23559" name="Rectangle 8"/>
          <p:cNvSpPr>
            <a:spLocks noGrp="1" noRot="1" noChangeArrowheads="1"/>
          </p:cNvSpPr>
          <p:nvPr>
            <p:ph type="title"/>
          </p:nvPr>
        </p:nvSpPr>
        <p:spPr>
          <a:xfrm>
            <a:off x="457200" y="217487"/>
            <a:ext cx="8229600" cy="960438"/>
          </a:xfrm>
        </p:spPr>
        <p:txBody>
          <a:bodyPr/>
          <a:lstStyle/>
          <a:p>
            <a:r>
              <a:rPr lang="en-US" dirty="0">
                <a:ea typeface="ＭＳ Ｐゴシック" charset="0"/>
                <a:cs typeface="ＭＳ Ｐゴシック" charset="0"/>
              </a:rPr>
              <a:t>(1) K-Means Clustering</a:t>
            </a:r>
          </a:p>
        </p:txBody>
      </p:sp>
      <p:sp>
        <p:nvSpPr>
          <p:cNvPr id="57353" name="Rectangle 9"/>
          <p:cNvSpPr>
            <a:spLocks noChangeArrowheads="1"/>
          </p:cNvSpPr>
          <p:nvPr/>
        </p:nvSpPr>
        <p:spPr bwMode="auto">
          <a:xfrm>
            <a:off x="219075" y="1411873"/>
            <a:ext cx="4891088"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90513" indent="-290513">
              <a:buFontTx/>
              <a:buChar char="•"/>
              <a:defRPr/>
            </a:pPr>
            <a:r>
              <a:rPr lang="en-US" sz="3200" dirty="0">
                <a:latin typeface="Calibri" panose="020F0502020204030204" pitchFamily="34" charset="0"/>
                <a:cs typeface="Calibri" panose="020F0502020204030204" pitchFamily="34" charset="0"/>
              </a:rPr>
              <a:t>Randomly choose k cluster center locations, aka </a:t>
            </a:r>
            <a:r>
              <a:rPr lang="en-US" sz="3200" b="1" dirty="0">
                <a:latin typeface="Calibri" panose="020F0502020204030204" pitchFamily="34" charset="0"/>
                <a:cs typeface="Calibri" panose="020F0502020204030204" pitchFamily="34" charset="0"/>
              </a:rPr>
              <a:t>centroids</a:t>
            </a:r>
          </a:p>
          <a:p>
            <a:pPr marL="290513" indent="-290513">
              <a:buFontTx/>
              <a:buChar char="•"/>
              <a:defRPr/>
            </a:pPr>
            <a:r>
              <a:rPr lang="en-US" sz="3200" dirty="0">
                <a:latin typeface="Calibri" panose="020F0502020204030204" pitchFamily="34" charset="0"/>
                <a:cs typeface="Calibri" panose="020F0502020204030204" pitchFamily="34" charset="0"/>
              </a:rPr>
              <a:t>Loop until convergence</a:t>
            </a:r>
          </a:p>
          <a:p>
            <a:pPr marL="522288" lvl="1" indent="-174625">
              <a:buFont typeface=".AppleSystemUIFont"/>
              <a:buChar char="-"/>
              <a:defRPr/>
            </a:pPr>
            <a:r>
              <a:rPr lang="en-US" sz="2800" dirty="0">
                <a:latin typeface="Calibri" panose="020F0502020204030204" pitchFamily="34" charset="0"/>
                <a:cs typeface="Calibri" panose="020F0502020204030204" pitchFamily="34" charset="0"/>
              </a:rPr>
              <a:t>assign a point to cluster of closest centroid</a:t>
            </a:r>
          </a:p>
          <a:p>
            <a:pPr marL="522288" lvl="1" indent="-174625">
              <a:buFont typeface=".AppleSystemUIFont"/>
              <a:buChar char="-"/>
              <a:defRPr/>
            </a:pPr>
            <a:r>
              <a:rPr lang="en-US" sz="2800" dirty="0">
                <a:latin typeface="Calibri" panose="020F0502020204030204" pitchFamily="34" charset="0"/>
                <a:cs typeface="Calibri" panose="020F0502020204030204" pitchFamily="34" charset="0"/>
              </a:rPr>
              <a:t>re-position cluster centroids based on its data assigned</a:t>
            </a:r>
          </a:p>
          <a:p>
            <a:pPr marL="342900" indent="-280988">
              <a:buFontTx/>
              <a:buChar char="•"/>
              <a:defRPr/>
            </a:pPr>
            <a:r>
              <a:rPr lang="en-US" sz="3200" dirty="0">
                <a:latin typeface="Calibri" panose="020F0502020204030204" pitchFamily="34" charset="0"/>
                <a:cs typeface="Calibri" panose="020F0502020204030204" pitchFamily="34" charset="0"/>
              </a:rPr>
              <a:t>Convergence: no point is re-assigned to a different cluster</a:t>
            </a:r>
          </a:p>
        </p:txBody>
      </p:sp>
      <p:sp>
        <p:nvSpPr>
          <p:cNvPr id="2" name="TextBox 1">
            <a:extLst>
              <a:ext uri="{FF2B5EF4-FFF2-40B4-BE49-F238E27FC236}">
                <a16:creationId xmlns:a16="http://schemas.microsoft.com/office/drawing/2014/main" id="{280AB4DF-F9D0-474A-98BF-33BF50F2DA96}"/>
              </a:ext>
            </a:extLst>
          </p:cNvPr>
          <p:cNvSpPr txBox="1"/>
          <p:nvPr/>
        </p:nvSpPr>
        <p:spPr>
          <a:xfrm>
            <a:off x="5226050" y="1310630"/>
            <a:ext cx="3613149" cy="461665"/>
          </a:xfrm>
          <a:prstGeom prst="rect">
            <a:avLst/>
          </a:prstGeom>
          <a:noFill/>
        </p:spPr>
        <p:txBody>
          <a:bodyPr wrap="square" rtlCol="0">
            <a:spAutoFit/>
          </a:bodyPr>
          <a:lstStyle/>
          <a:p>
            <a:pPr algn="ctr"/>
            <a:r>
              <a:rPr lang="en-US" dirty="0"/>
              <a:t>k =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erson&#10;&#10;Description automatically generated">
            <a:extLst>
              <a:ext uri="{FF2B5EF4-FFF2-40B4-BE49-F238E27FC236}">
                <a16:creationId xmlns:a16="http://schemas.microsoft.com/office/drawing/2014/main" id="{BC67FBB9-5AAD-B144-A974-A3AA805BE2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1000"/>
                    </a14:imgEffect>
                    <a14:imgEffect>
                      <a14:saturation sat="145000"/>
                    </a14:imgEffect>
                  </a14:imgLayer>
                </a14:imgProps>
              </a:ext>
            </a:extLst>
          </a:blip>
          <a:stretch>
            <a:fillRect/>
          </a:stretch>
        </p:blipFill>
        <p:spPr>
          <a:xfrm>
            <a:off x="171450" y="495300"/>
            <a:ext cx="8801100" cy="58674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139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E057-516A-CD47-A733-ED9EE984CDF3}"/>
              </a:ext>
            </a:extLst>
          </p:cNvPr>
          <p:cNvSpPr>
            <a:spLocks noGrp="1"/>
          </p:cNvSpPr>
          <p:nvPr>
            <p:ph type="title"/>
          </p:nvPr>
        </p:nvSpPr>
        <p:spPr>
          <a:xfrm>
            <a:off x="685800" y="376451"/>
            <a:ext cx="7772400" cy="1143000"/>
          </a:xfrm>
        </p:spPr>
        <p:txBody>
          <a:bodyPr/>
          <a:lstStyle/>
          <a:p>
            <a:r>
              <a:rPr lang="en-US" dirty="0"/>
              <a:t>distance, centroids</a:t>
            </a:r>
          </a:p>
        </p:txBody>
      </p:sp>
      <p:sp>
        <p:nvSpPr>
          <p:cNvPr id="3" name="Content Placeholder 2">
            <a:extLst>
              <a:ext uri="{FF2B5EF4-FFF2-40B4-BE49-F238E27FC236}">
                <a16:creationId xmlns:a16="http://schemas.microsoft.com/office/drawing/2014/main" id="{DB65BACC-EFEC-4440-9102-7B9768A38E83}"/>
              </a:ext>
            </a:extLst>
          </p:cNvPr>
          <p:cNvSpPr>
            <a:spLocks noGrp="1"/>
          </p:cNvSpPr>
          <p:nvPr>
            <p:ph idx="1"/>
          </p:nvPr>
        </p:nvSpPr>
        <p:spPr>
          <a:xfrm>
            <a:off x="457200" y="1519451"/>
            <a:ext cx="8153400" cy="5181600"/>
          </a:xfrm>
        </p:spPr>
        <p:txBody>
          <a:bodyPr/>
          <a:lstStyle/>
          <a:p>
            <a:r>
              <a:rPr lang="en-US" sz="2800" dirty="0"/>
              <a:t>Distance between points </a:t>
            </a:r>
            <a:r>
              <a:rPr lang="en-US" dirty="0"/>
              <a:t>(X</a:t>
            </a:r>
            <a:r>
              <a:rPr lang="en-US" baseline="-25000" dirty="0"/>
              <a:t>0</a:t>
            </a:r>
            <a:r>
              <a:rPr lang="en-US" dirty="0"/>
              <a:t>,Y</a:t>
            </a:r>
            <a:r>
              <a:rPr lang="en-US" baseline="-25000" dirty="0"/>
              <a:t>0</a:t>
            </a:r>
            <a:r>
              <a:rPr lang="en-US" dirty="0"/>
              <a:t>,Z</a:t>
            </a:r>
            <a:r>
              <a:rPr lang="en-US" baseline="-25000" dirty="0"/>
              <a:t>0</a:t>
            </a:r>
            <a:r>
              <a:rPr lang="en-US" dirty="0"/>
              <a:t>) </a:t>
            </a:r>
            <a:r>
              <a:rPr lang="en-US" sz="2800" dirty="0"/>
              <a:t>and</a:t>
            </a:r>
            <a:r>
              <a:rPr lang="en-US" dirty="0"/>
              <a:t> (X</a:t>
            </a:r>
            <a:r>
              <a:rPr lang="en-US" baseline="-25000" dirty="0"/>
              <a:t>1</a:t>
            </a:r>
            <a:r>
              <a:rPr lang="en-US" dirty="0"/>
              <a:t>,Y</a:t>
            </a:r>
            <a:r>
              <a:rPr lang="en-US" baseline="-25000" dirty="0"/>
              <a:t>1</a:t>
            </a:r>
            <a:r>
              <a:rPr lang="en-US" dirty="0"/>
              <a:t>,Z</a:t>
            </a:r>
            <a:r>
              <a:rPr lang="en-US" baseline="-25000" dirty="0"/>
              <a:t>1</a:t>
            </a:r>
            <a:r>
              <a:rPr lang="en-US" dirty="0"/>
              <a:t>) </a:t>
            </a:r>
            <a:r>
              <a:rPr lang="en-US" sz="3200" dirty="0"/>
              <a:t>is</a:t>
            </a:r>
            <a:r>
              <a:rPr lang="en-US" dirty="0"/>
              <a:t> </a:t>
            </a:r>
            <a:r>
              <a:rPr lang="en-US" sz="2800" dirty="0"/>
              <a:t>just sqrt</a:t>
            </a:r>
            <a:r>
              <a:rPr lang="en-US" dirty="0"/>
              <a:t>((X</a:t>
            </a:r>
            <a:r>
              <a:rPr lang="en-US" baseline="-25000" dirty="0"/>
              <a:t>0</a:t>
            </a:r>
            <a:r>
              <a:rPr lang="en-US" dirty="0"/>
              <a:t>- X</a:t>
            </a:r>
            <a:r>
              <a:rPr lang="en-US" baseline="-25000" dirty="0"/>
              <a:t>1</a:t>
            </a:r>
            <a:r>
              <a:rPr lang="en-US" dirty="0"/>
              <a:t>)</a:t>
            </a:r>
            <a:r>
              <a:rPr lang="en-US" baseline="30000" dirty="0"/>
              <a:t>2 </a:t>
            </a:r>
            <a:r>
              <a:rPr lang="en-US" dirty="0"/>
              <a:t>+ (Y</a:t>
            </a:r>
            <a:r>
              <a:rPr lang="en-US" baseline="-25000" dirty="0"/>
              <a:t>0</a:t>
            </a:r>
            <a:r>
              <a:rPr lang="en-US" dirty="0"/>
              <a:t>- Y</a:t>
            </a:r>
            <a:r>
              <a:rPr lang="en-US" baseline="-25000" dirty="0"/>
              <a:t>1</a:t>
            </a:r>
            <a:r>
              <a:rPr lang="en-US" dirty="0"/>
              <a:t>)</a:t>
            </a:r>
            <a:r>
              <a:rPr lang="en-US" baseline="30000" dirty="0"/>
              <a:t>2 </a:t>
            </a:r>
            <a:r>
              <a:rPr lang="en-US" dirty="0"/>
              <a:t>+ (Z</a:t>
            </a:r>
            <a:r>
              <a:rPr lang="en-US" baseline="-25000" dirty="0"/>
              <a:t>0</a:t>
            </a:r>
            <a:r>
              <a:rPr lang="en-US" dirty="0"/>
              <a:t>- Z</a:t>
            </a:r>
            <a:r>
              <a:rPr lang="en-US" baseline="-25000" dirty="0"/>
              <a:t>1</a:t>
            </a:r>
            <a:r>
              <a:rPr lang="en-US" dirty="0"/>
              <a:t>)</a:t>
            </a:r>
            <a:r>
              <a:rPr lang="en-US" baseline="30000" dirty="0"/>
              <a:t>2</a:t>
            </a:r>
            <a:r>
              <a:rPr lang="en-US" dirty="0"/>
              <a:t>)</a:t>
            </a:r>
          </a:p>
          <a:p>
            <a:r>
              <a:rPr lang="en-US" sz="2800" dirty="0"/>
              <a:t>In </a:t>
            </a:r>
            <a:r>
              <a:rPr lang="en-US" sz="2800" dirty="0" err="1"/>
              <a:t>numpy</a:t>
            </a:r>
            <a:endParaRPr lang="en-US" sz="2800" dirty="0"/>
          </a:p>
          <a:p>
            <a:pPr marL="339725" lvl="1" indent="0">
              <a:buNone/>
            </a:pPr>
            <a:r>
              <a:rPr lang="en-US" dirty="0"/>
              <a:t>&gt;&gt;&gt; import </a:t>
            </a:r>
            <a:r>
              <a:rPr lang="en-US" dirty="0" err="1"/>
              <a:t>numpy</a:t>
            </a:r>
            <a:r>
              <a:rPr lang="en-US" dirty="0"/>
              <a:t> as np</a:t>
            </a:r>
          </a:p>
          <a:p>
            <a:pPr marL="339725" lvl="1" indent="0">
              <a:buNone/>
            </a:pPr>
            <a:r>
              <a:rPr lang="en-US" dirty="0"/>
              <a:t>&gt;&gt;&gt; p1 = </a:t>
            </a:r>
            <a:r>
              <a:rPr lang="en-US" dirty="0" err="1"/>
              <a:t>np.array</a:t>
            </a:r>
            <a:r>
              <a:rPr lang="en-US" dirty="0"/>
              <a:t>([0,-2,0,1]) ; p2 = </a:t>
            </a:r>
            <a:r>
              <a:rPr lang="en-US" dirty="0" err="1"/>
              <a:t>np.array</a:t>
            </a:r>
            <a:r>
              <a:rPr lang="en-US" dirty="0"/>
              <a:t>([0,1,2,1]))</a:t>
            </a:r>
          </a:p>
          <a:p>
            <a:pPr marL="339725" lvl="1" indent="0">
              <a:buNone/>
            </a:pPr>
            <a:r>
              <a:rPr lang="en-US" dirty="0"/>
              <a:t>&gt;&gt;&gt; </a:t>
            </a:r>
            <a:r>
              <a:rPr lang="en-US" dirty="0" err="1"/>
              <a:t>np.linalg.norm</a:t>
            </a:r>
            <a:r>
              <a:rPr lang="en-US" dirty="0"/>
              <a:t>(p1 - p2)</a:t>
            </a:r>
          </a:p>
          <a:p>
            <a:pPr marL="339725" lvl="1" indent="0">
              <a:buNone/>
            </a:pPr>
            <a:r>
              <a:rPr lang="en-US" dirty="0"/>
              <a:t>3.605551275463989</a:t>
            </a:r>
          </a:p>
          <a:p>
            <a:pPr marL="341312" indent="-342900"/>
            <a:r>
              <a:rPr lang="en-US" sz="2800" dirty="0"/>
              <a:t>Computing centroid of set of points easy</a:t>
            </a:r>
          </a:p>
          <a:p>
            <a:pPr marL="339725" lvl="1" indent="0">
              <a:buNone/>
            </a:pPr>
            <a:r>
              <a:rPr lang="en-US" dirty="0"/>
              <a:t>&gt;&gt;&gt; points = </a:t>
            </a:r>
            <a:r>
              <a:rPr lang="en-US" dirty="0" err="1"/>
              <a:t>np.array</a:t>
            </a:r>
            <a:r>
              <a:rPr lang="en-US" dirty="0"/>
              <a:t>([[1,2,3], [2,1,1], [3,1,0]])    # 3D points</a:t>
            </a:r>
          </a:p>
          <a:p>
            <a:pPr marL="339725" lvl="1" indent="0">
              <a:buNone/>
            </a:pPr>
            <a:r>
              <a:rPr lang="en-US" dirty="0"/>
              <a:t>&gt;&gt;&gt; centroid = </a:t>
            </a:r>
            <a:r>
              <a:rPr lang="en-US" dirty="0" err="1"/>
              <a:t>np.mean</a:t>
            </a:r>
            <a:r>
              <a:rPr lang="en-US" dirty="0"/>
              <a:t>(points, axis=0)                # mean across columns</a:t>
            </a:r>
          </a:p>
          <a:p>
            <a:pPr marL="339725" lvl="1" indent="0">
              <a:buNone/>
            </a:pPr>
            <a:r>
              <a:rPr lang="en-US" dirty="0"/>
              <a:t>&gt;&gt;&gt; centroid</a:t>
            </a:r>
          </a:p>
          <a:p>
            <a:pPr marL="339725" lvl="1" indent="0">
              <a:buNone/>
            </a:pPr>
            <a:r>
              <a:rPr lang="en-US" dirty="0"/>
              <a:t>array([2.0, 1.33, 1.33])</a:t>
            </a:r>
          </a:p>
          <a:p>
            <a:pPr marL="339725" lvl="1" indent="0">
              <a:buNone/>
            </a:pPr>
            <a:endParaRPr lang="en-US" sz="2400" dirty="0"/>
          </a:p>
        </p:txBody>
      </p:sp>
    </p:spTree>
    <p:extLst>
      <p:ext uri="{BB962C8B-B14F-4D97-AF65-F5344CB8AC3E}">
        <p14:creationId xmlns:p14="http://schemas.microsoft.com/office/powerpoint/2010/main" val="630428937"/>
      </p:ext>
    </p:extLst>
  </p:cSld>
  <p:clrMapOvr>
    <a:masterClrMapping/>
  </p:clrMapOvr>
</p:sld>
</file>

<file path=ppt/theme/theme1.xml><?xml version="1.0" encoding="utf-8"?>
<a:theme xmlns:a="http://schemas.openxmlformats.org/drawingml/2006/main" name="Blank Presentation">
  <a:themeElements>
    <a:clrScheme name="Custom 3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20626</TotalTime>
  <Words>943</Words>
  <Application>Microsoft Macintosh PowerPoint</Application>
  <PresentationFormat>On-screen Show (4:3)</PresentationFormat>
  <Paragraphs>127</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.AppleSystemUIFont</vt:lpstr>
      <vt:lpstr>Arial</vt:lpstr>
      <vt:lpstr>Calibri</vt:lpstr>
      <vt:lpstr>Garamond</vt:lpstr>
      <vt:lpstr>Times New Roman</vt:lpstr>
      <vt:lpstr>Wingdings</vt:lpstr>
      <vt:lpstr>Blank Presentation</vt:lpstr>
      <vt:lpstr>PowerPoint Presentation</vt:lpstr>
      <vt:lpstr>PowerPoint Presentation</vt:lpstr>
      <vt:lpstr>Yann LeCun on Unsupervised Learning</vt:lpstr>
      <vt:lpstr>Unsupervised Learning</vt:lpstr>
      <vt:lpstr>Clustering algorithms</vt:lpstr>
      <vt:lpstr>Clustering Data</vt:lpstr>
      <vt:lpstr>(1) K-Means Clustering</vt:lpstr>
      <vt:lpstr>PowerPoint Presentation</vt:lpstr>
      <vt:lpstr>distance, centroids</vt:lpstr>
      <vt:lpstr>(1) K-Means Clustering</vt:lpstr>
      <vt:lpstr>K-Means Clustering</vt:lpstr>
      <vt:lpstr>K-Means Clustering</vt:lpstr>
      <vt:lpstr>K-Means Clustering</vt:lpstr>
      <vt:lpstr>Visualizing k-means: http://bit.ly/471kmean</vt:lpstr>
      <vt:lpstr>Clustering the Iris Data</vt:lpstr>
      <vt:lpstr>PowerPoint Presentation</vt:lpstr>
      <vt:lpstr>PowerPoint Presentation</vt:lpstr>
      <vt:lpstr>PowerPoint Presentation</vt:lpstr>
      <vt:lpstr>Scikit-learn clustering</vt:lpstr>
      <vt:lpstr>PowerPoint Presentation</vt:lpstr>
      <vt:lpstr>PowerPoint Presentation</vt:lpstr>
      <vt:lpstr>Problems with K-Means</vt:lpstr>
      <vt:lpstr>Problems with K-Means</vt:lpstr>
      <vt:lpstr>K-means Clustering Summary</vt:lpstr>
    </vt:vector>
  </TitlesOfParts>
  <Manager/>
  <Company>UMBC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II: k-NN / Bayesian</dc:title>
  <dc:subject/>
  <dc:creator>COGITO</dc:creator>
  <cp:keywords/>
  <dc:description/>
  <cp:lastModifiedBy>Tim Finin</cp:lastModifiedBy>
  <cp:revision>545</cp:revision>
  <cp:lastPrinted>2019-05-01T18:25:36Z</cp:lastPrinted>
  <dcterms:created xsi:type="dcterms:W3CDTF">2009-12-09T21:37:40Z</dcterms:created>
  <dcterms:modified xsi:type="dcterms:W3CDTF">2022-04-14T14:57:57Z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