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12" r:id="rId4"/>
    <p:sldId id="257" r:id="rId5"/>
    <p:sldId id="261" r:id="rId6"/>
    <p:sldId id="307" r:id="rId7"/>
    <p:sldId id="308" r:id="rId8"/>
    <p:sldId id="293" r:id="rId9"/>
    <p:sldId id="287" r:id="rId10"/>
    <p:sldId id="310" r:id="rId11"/>
    <p:sldId id="309" r:id="rId12"/>
    <p:sldId id="311" r:id="rId13"/>
    <p:sldId id="313" r:id="rId14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7"/>
    <p:restoredTop sz="92131"/>
  </p:normalViewPr>
  <p:slideViewPr>
    <p:cSldViewPr showGuides="1">
      <p:cViewPr>
        <p:scale>
          <a:sx n="77" d="100"/>
          <a:sy n="77" d="100"/>
        </p:scale>
        <p:origin x="14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en.wikipedia.org/wiki/The_Hobbi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scipy.org/doc/scipy/reference/tutori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hyperlink" Target="https://www.nump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pandas.pydata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2971800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Python Tools for Machine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38A8B-2405-524F-98C8-915A2FCD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36" y="122093"/>
            <a:ext cx="12700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905257-B214-BE42-825D-904E50C1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4765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52D00-A85E-144D-8213-8592F700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5137150"/>
            <a:ext cx="147320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AF72E-D668-1241-8223-BEFA9B35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536" y="508635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81000"/>
            <a:ext cx="7772400" cy="1143000"/>
          </a:xfrm>
        </p:spPr>
        <p:txBody>
          <a:bodyPr/>
          <a:lstStyle/>
          <a:p>
            <a:r>
              <a:rPr lang="en-US" sz="4400" dirty="0"/>
              <a:t>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30" y="1862051"/>
            <a:ext cx="8239539" cy="4310149"/>
          </a:xfrm>
        </p:spPr>
        <p:txBody>
          <a:bodyPr/>
          <a:lstStyle/>
          <a:p>
            <a:pPr marL="347663" indent="-347663"/>
            <a:r>
              <a:rPr lang="en-US" sz="3200" dirty="0"/>
              <a:t>SciPy builds on the NumPy array object</a:t>
            </a:r>
          </a:p>
          <a:p>
            <a:pPr marL="347663" indent="-347663"/>
            <a:r>
              <a:rPr lang="en-US" sz="3200" dirty="0"/>
              <a:t>Adds additional mathematical functions and </a:t>
            </a:r>
            <a:r>
              <a:rPr lang="en-US" sz="3200" i="1" dirty="0"/>
              <a:t>sparse arrays </a:t>
            </a:r>
          </a:p>
          <a:p>
            <a:pPr marL="347663" indent="-347663"/>
            <a:r>
              <a:rPr lang="en-US" sz="3200" b="1" dirty="0"/>
              <a:t>Sparse array:</a:t>
            </a:r>
            <a:r>
              <a:rPr lang="en-US" sz="3200" dirty="0"/>
              <a:t> one where most elements = 0</a:t>
            </a:r>
          </a:p>
          <a:p>
            <a:pPr marL="347663" indent="-347663"/>
            <a:r>
              <a:rPr lang="en-US" sz="3200" dirty="0"/>
              <a:t>An efficient representation only implicitly encodes the non-zero values</a:t>
            </a:r>
          </a:p>
          <a:p>
            <a:pPr marL="347663" indent="-347663"/>
            <a:r>
              <a:rPr lang="en-US" sz="3200" dirty="0"/>
              <a:t>Access to a missing element returns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B8EB5-AE2E-D041-A158-461C597E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SciPy </a:t>
            </a:r>
            <a:r>
              <a:rPr lang="en-US" sz="4400"/>
              <a:t>sparse </a:t>
            </a:r>
            <a:r>
              <a:rPr lang="en-US" sz="4400" dirty="0"/>
              <a:t>a</a:t>
            </a:r>
            <a:r>
              <a:rPr lang="en-US" sz="4400"/>
              <a:t>rray </a:t>
            </a:r>
            <a:r>
              <a:rPr lang="en-US" sz="4400" dirty="0"/>
              <a:t>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48200"/>
          </a:xfrm>
        </p:spPr>
        <p:txBody>
          <a:bodyPr/>
          <a:lstStyle/>
          <a:p>
            <a:r>
              <a:rPr lang="en-US" sz="3200" dirty="0"/>
              <a:t>NumPy and SciPy arrays are numeric</a:t>
            </a:r>
          </a:p>
          <a:p>
            <a:r>
              <a:rPr lang="en-US" sz="3200" dirty="0"/>
              <a:t>We can represent a document’s content by a vector of features</a:t>
            </a:r>
          </a:p>
          <a:p>
            <a:r>
              <a:rPr lang="en-US" sz="3200" dirty="0"/>
              <a:t>Each feature is a possible word</a:t>
            </a:r>
          </a:p>
          <a:p>
            <a:r>
              <a:rPr lang="en-US" sz="3200" dirty="0"/>
              <a:t>A feature’s value might be any of:</a:t>
            </a:r>
          </a:p>
          <a:p>
            <a:pPr lvl="1"/>
            <a:r>
              <a:rPr lang="en-US" sz="2800" dirty="0"/>
              <a:t> TF: number of times it occurs in the document;</a:t>
            </a:r>
          </a:p>
          <a:p>
            <a:pPr lvl="1"/>
            <a:r>
              <a:rPr lang="en-US" sz="2800" dirty="0"/>
              <a:t>TF-IDF:  … normalized by how common the word is</a:t>
            </a:r>
          </a:p>
          <a:p>
            <a:pPr lvl="1"/>
            <a:r>
              <a:rPr lang="en-US" sz="2800" dirty="0"/>
              <a:t>and maybe normalized by document length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1B75-B0D0-8740-9FD6-0C07EAC07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4828-2678-0746-862D-DDD36877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SciPy sparse array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FBF9-A7C1-CB46-9BCB-23E4A7CA3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87" y="1447800"/>
            <a:ext cx="8527025" cy="4953000"/>
          </a:xfrm>
        </p:spPr>
        <p:txBody>
          <a:bodyPr/>
          <a:lstStyle/>
          <a:p>
            <a:r>
              <a:rPr lang="en-US" sz="3200" dirty="0"/>
              <a:t>Maybe only model 50k most frequent words found in a document collection, ignoring others </a:t>
            </a:r>
          </a:p>
          <a:p>
            <a:r>
              <a:rPr lang="en-US" sz="3200" dirty="0"/>
              <a:t>Assign each unique word an index (e.g., dog:137)</a:t>
            </a:r>
          </a:p>
          <a:p>
            <a:pPr lvl="1"/>
            <a:r>
              <a:rPr lang="en-US" sz="2800" dirty="0"/>
              <a:t>Build python </a:t>
            </a:r>
            <a:r>
              <a:rPr lang="en-US" sz="2800" dirty="0" err="1"/>
              <a:t>dict</a:t>
            </a:r>
            <a:r>
              <a:rPr lang="en-US" sz="2800" dirty="0"/>
              <a:t> </a:t>
            </a:r>
            <a:r>
              <a:rPr lang="en-US" sz="2800" b="1" dirty="0"/>
              <a:t>w</a:t>
            </a:r>
            <a:r>
              <a:rPr lang="en-US" sz="2800" dirty="0"/>
              <a:t> from vocabulary, so w[‘dog’]=137</a:t>
            </a:r>
          </a:p>
          <a:p>
            <a:r>
              <a:rPr lang="en-US" sz="3200" dirty="0"/>
              <a:t>The sentence “the dog chased the cat”</a:t>
            </a:r>
          </a:p>
          <a:p>
            <a:pPr lvl="1"/>
            <a:r>
              <a:rPr lang="en-US" sz="2800" dirty="0"/>
              <a:t>Would be a </a:t>
            </a:r>
            <a:r>
              <a:rPr lang="en-US" sz="2800" i="1" dirty="0" err="1"/>
              <a:t>numPy</a:t>
            </a:r>
            <a:r>
              <a:rPr lang="en-US" sz="2800" i="1" dirty="0"/>
              <a:t> vector </a:t>
            </a:r>
            <a:r>
              <a:rPr lang="en-US" sz="2800" dirty="0"/>
              <a:t>of length 50,000</a:t>
            </a:r>
          </a:p>
          <a:p>
            <a:pPr lvl="1"/>
            <a:r>
              <a:rPr lang="en-US" sz="2800" dirty="0"/>
              <a:t>Or a </a:t>
            </a:r>
            <a:r>
              <a:rPr lang="en-US" sz="2800" i="1" dirty="0" err="1"/>
              <a:t>sciPy</a:t>
            </a:r>
            <a:r>
              <a:rPr lang="en-US" sz="2800" i="1" dirty="0"/>
              <a:t> sparse vector </a:t>
            </a:r>
            <a:r>
              <a:rPr lang="en-US" sz="2800" dirty="0"/>
              <a:t>of length 4</a:t>
            </a:r>
          </a:p>
          <a:p>
            <a:r>
              <a:rPr lang="en-US" sz="3200" dirty="0"/>
              <a:t>An 800-word news article may only have 100 unique words; </a:t>
            </a:r>
            <a:r>
              <a:rPr lang="en-US" sz="3200" dirty="0">
                <a:hlinkClick r:id="rId2"/>
              </a:rPr>
              <a:t>The Hobbit</a:t>
            </a:r>
            <a:r>
              <a:rPr lang="en-US" sz="3200" dirty="0"/>
              <a:t> has about 8,000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32BCB-7631-344D-B518-2A0FA0A6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9832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78C7-75F7-BE4A-A823-619121F2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0" y="228600"/>
            <a:ext cx="2958260" cy="1143000"/>
          </a:xfrm>
        </p:spPr>
        <p:txBody>
          <a:bodyPr/>
          <a:lstStyle/>
          <a:p>
            <a:r>
              <a:rPr lang="en-US" dirty="0"/>
              <a:t>More on SciPy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8ADB-DFAA-ED4F-B11C-C87D599A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360" y="1981200"/>
            <a:ext cx="25146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See the </a:t>
            </a:r>
            <a:r>
              <a:rPr lang="en-US" sz="2800" dirty="0">
                <a:hlinkClick r:id="rId2"/>
              </a:rPr>
              <a:t>SciPy tutorial</a:t>
            </a:r>
            <a:r>
              <a:rPr lang="en-US" sz="2800" dirty="0"/>
              <a:t> Web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6A352-4A5E-3A4A-B804-0A3A41F1A6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C11D6B-A517-C14F-9EF2-171C9D2A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0" y="228600"/>
            <a:ext cx="5739560" cy="640080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2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Machine learning involves working with data</a:t>
            </a:r>
          </a:p>
          <a:p>
            <a:pPr lvl="1"/>
            <a:r>
              <a:rPr lang="en-US" sz="2800" dirty="0"/>
              <a:t> analyzing, manipulating, transforming, …</a:t>
            </a:r>
          </a:p>
          <a:p>
            <a:r>
              <a:rPr lang="en-US" sz="3200" dirty="0"/>
              <a:t>More often than not, it’s numeric or has a natural numeric representation</a:t>
            </a:r>
            <a:endParaRPr lang="en-US" sz="2800" dirty="0"/>
          </a:p>
          <a:p>
            <a:r>
              <a:rPr lang="en-US" sz="3200" dirty="0"/>
              <a:t>Natural language text is an exception, but this too can have a numeric representation</a:t>
            </a:r>
          </a:p>
          <a:p>
            <a:r>
              <a:rPr lang="en-US" sz="3200" dirty="0"/>
              <a:t>A common data model is as a N-dimensional matrix or tensor</a:t>
            </a:r>
          </a:p>
          <a:p>
            <a:r>
              <a:rPr lang="en-US" sz="3200" dirty="0"/>
              <a:t>These are supported in Python via libraries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8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077F-1ABC-114A-9303-40683002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7A9C5-C0EF-8C4C-AB53-A74818B41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r>
              <a:rPr lang="en-US" sz="3200" dirty="0"/>
              <a:t>Python is a great language, but slow compared to Java, C, and many others</a:t>
            </a:r>
          </a:p>
          <a:p>
            <a:r>
              <a:rPr lang="en-US" sz="3200" dirty="0"/>
              <a:t>Python packages are available to represent, manipulate and visualize matrices</a:t>
            </a:r>
          </a:p>
          <a:p>
            <a:r>
              <a:rPr lang="en-US" sz="3200" dirty="0"/>
              <a:t>We’ll briefly review </a:t>
            </a:r>
            <a:r>
              <a:rPr lang="en-US" sz="3200" dirty="0">
                <a:hlinkClick r:id="rId2"/>
              </a:rPr>
              <a:t>numpy</a:t>
            </a:r>
            <a:r>
              <a:rPr lang="en-US" sz="3200" dirty="0"/>
              <a:t> and </a:t>
            </a:r>
            <a:r>
              <a:rPr lang="en-US" sz="3200" dirty="0">
                <a:hlinkClick r:id="rId3"/>
              </a:rPr>
              <a:t>scipy</a:t>
            </a:r>
            <a:endParaRPr lang="en-US" sz="3200" dirty="0"/>
          </a:p>
          <a:p>
            <a:pPr lvl="1"/>
            <a:r>
              <a:rPr lang="en-US" sz="2800" dirty="0"/>
              <a:t>Needed to create or access datasets for ML training, evaluation and results</a:t>
            </a:r>
          </a:p>
          <a:p>
            <a:r>
              <a:rPr lang="en-US" sz="3200" dirty="0"/>
              <a:t>And touch on </a:t>
            </a:r>
            <a:r>
              <a:rPr lang="en-US" sz="3200" dirty="0">
                <a:hlinkClick r:id="rId4"/>
              </a:rPr>
              <a:t>pandas</a:t>
            </a:r>
            <a:r>
              <a:rPr lang="en-US" sz="3200" dirty="0"/>
              <a:t> (data analysis and manipulation)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(visualization)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BDB-0C3D-456A-A3B0-C67B80F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899"/>
            <a:ext cx="7772400" cy="11430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Numpy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C384-339C-4CC1-A5D4-568AF07F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5899"/>
            <a:ext cx="7772400" cy="5280026"/>
          </a:xfrm>
        </p:spPr>
        <p:txBody>
          <a:bodyPr/>
          <a:lstStyle/>
          <a:p>
            <a:r>
              <a:rPr lang="en-US" sz="3200" dirty="0"/>
              <a:t>NumPy supports features needed for ML</a:t>
            </a:r>
          </a:p>
          <a:p>
            <a:pPr lvl="1"/>
            <a:r>
              <a:rPr lang="en-US" sz="2800" dirty="0"/>
              <a:t>Typed N-dimensional arrays (matrices/tensors)</a:t>
            </a:r>
          </a:p>
          <a:p>
            <a:pPr lvl="1"/>
            <a:r>
              <a:rPr lang="en-US" sz="2800" dirty="0"/>
              <a:t>Fast numerical computations (matrix math)</a:t>
            </a:r>
          </a:p>
          <a:p>
            <a:pPr lvl="1"/>
            <a:r>
              <a:rPr lang="en-US" sz="2800" dirty="0"/>
              <a:t>High-level math functions </a:t>
            </a:r>
          </a:p>
          <a:p>
            <a:r>
              <a:rPr lang="en-US" sz="3200" dirty="0"/>
              <a:t>Python does numerical computations slowly and lacks an efficient matrix representation</a:t>
            </a:r>
          </a:p>
          <a:p>
            <a:r>
              <a:rPr lang="en-US" sz="3200" dirty="0"/>
              <a:t>1000 x 1000 matrix multiply</a:t>
            </a:r>
          </a:p>
          <a:p>
            <a:pPr lvl="1"/>
            <a:r>
              <a:rPr lang="en-US" sz="3200" dirty="0"/>
              <a:t>Python triple loop takes &gt; 10 minutes!</a:t>
            </a:r>
          </a:p>
          <a:p>
            <a:pPr lvl="1"/>
            <a:r>
              <a:rPr lang="en-US" sz="3200" dirty="0" err="1"/>
              <a:t>Numpy</a:t>
            </a:r>
            <a:r>
              <a:rPr lang="en-US" sz="3200" dirty="0"/>
              <a:t> takes ~0.03 seconds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26DDD-477A-4C46-88AF-4FBF2F9F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9D37-D404-6A40-849B-9E560144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b="1" dirty="0"/>
              <a:t>Vectors </a:t>
            </a:r>
          </a:p>
          <a:p>
            <a:pPr marL="461963" indent="-290513"/>
            <a:r>
              <a:rPr lang="en-US" b="1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7C20A6C-444A-4107-8DD7-8F9162F2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29200" y="1981200"/>
                <a:ext cx="3810000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0AD22E6-C8E6-5F47-B387-DD120C8C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b="1" dirty="0"/>
              <a:t>Images</a:t>
            </a:r>
          </a:p>
          <a:p>
            <a:pPr marL="461963" indent="-290513"/>
            <a:r>
              <a:rPr lang="en-US" dirty="0"/>
              <a:t>Tensors</a:t>
            </a:r>
          </a:p>
          <a:p>
            <a:pPr marL="461963" indent="-290513"/>
            <a:r>
              <a:rPr lang="en-US" dirty="0"/>
              <a:t>Convolutional Neural Networks</a:t>
            </a:r>
          </a:p>
          <a:p>
            <a:endParaRPr lang="en-US" dirty="0"/>
          </a:p>
        </p:txBody>
      </p:sp>
      <p:pic>
        <p:nvPicPr>
          <p:cNvPr id="7" name="Picture 2" descr="Image result for bulldog puppy english">
            <a:extLst>
              <a:ext uri="{FF2B5EF4-FFF2-40B4-BE49-F238E27FC236}">
                <a16:creationId xmlns:a16="http://schemas.microsoft.com/office/drawing/2014/main" id="{5D671496-76DB-3A4C-879F-E677DAAF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9" y="2819400"/>
            <a:ext cx="2887801" cy="28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CAC32-244E-5148-B6DF-CD492A8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7222-89A6-498E-A428-31CBD534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 Can Represent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56A5-7BDF-4157-8103-16AE00F4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Structured lists of numbers</a:t>
            </a:r>
          </a:p>
          <a:p>
            <a:pPr marL="461963" indent="-290513"/>
            <a:r>
              <a:rPr lang="en-US" dirty="0"/>
              <a:t>Vectors </a:t>
            </a:r>
          </a:p>
          <a:p>
            <a:pPr marL="461963" indent="-290513"/>
            <a:r>
              <a:rPr lang="en-US" dirty="0"/>
              <a:t>Matrices</a:t>
            </a:r>
          </a:p>
          <a:p>
            <a:pPr marL="461963" indent="-290513"/>
            <a:r>
              <a:rPr lang="en-US" dirty="0"/>
              <a:t>Images</a:t>
            </a:r>
          </a:p>
          <a:p>
            <a:pPr marL="461963" indent="-290513"/>
            <a:r>
              <a:rPr lang="en-US" b="1" dirty="0"/>
              <a:t>Tensors</a:t>
            </a:r>
          </a:p>
          <a:p>
            <a:pPr marL="461963" indent="-290513"/>
            <a:r>
              <a:rPr lang="en-US" b="1" dirty="0"/>
              <a:t>Convolutional Neural Networks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D03D57-3CC2-E948-A34D-D9E59DFB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7104" y="2133600"/>
            <a:ext cx="3810000" cy="4114800"/>
          </a:xfrm>
        </p:spPr>
        <p:txBody>
          <a:bodyPr/>
          <a:lstStyle/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p:pic>
        <p:nvPicPr>
          <p:cNvPr id="8" name="Picture 2" descr="Image result for tensor">
            <a:extLst>
              <a:ext uri="{FF2B5EF4-FFF2-40B4-BE49-F238E27FC236}">
                <a16:creationId xmlns:a16="http://schemas.microsoft.com/office/drawing/2014/main" id="{0BF96A5F-6DC7-4B4E-8704-94442C7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08" y="1781056"/>
            <a:ext cx="2143125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gyazo.com/10b67bfe29096e8ad7b31c72efc7c05c.png">
            <a:extLst>
              <a:ext uri="{FF2B5EF4-FFF2-40B4-BE49-F238E27FC236}">
                <a16:creationId xmlns:a16="http://schemas.microsoft.com/office/drawing/2014/main" id="{62DD424E-AFCC-0C43-9928-45F7A573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63" y="3738444"/>
            <a:ext cx="2056346" cy="16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A64D8B-4F9C-1542-827B-D048F5826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BCD2-5531-413A-800D-06D65B87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Arrays, Basic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2E614-9946-4668-B9D5-7DD0CC6DB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import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numpy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 as np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a=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np.array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([[1,2,3],[4,5,6]],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=np.float32)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&gt;&gt;&gt; print(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a.ndim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a.shape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ourier" pitchFamily="2" charset="0"/>
                <a:cs typeface="Calibri" panose="020F0502020204030204" pitchFamily="34" charset="0"/>
              </a:rPr>
              <a:t>a.dtype</a:t>
            </a: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)</a:t>
            </a:r>
          </a:p>
          <a:p>
            <a:pPr marL="514350" indent="-514350">
              <a:buAutoNum type="arabicPlain" startAt="2"/>
            </a:pPr>
            <a:r>
              <a:rPr lang="en-US" sz="2600" dirty="0">
                <a:latin typeface="Courier" pitchFamily="2" charset="0"/>
              </a:rPr>
              <a:t>(2, 3)  float32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&gt;&gt; print(a)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[[1. 2. 3.] </a:t>
            </a:r>
            <a:br>
              <a:rPr lang="en-US" sz="2600" dirty="0">
                <a:latin typeface="Courier" pitchFamily="2" charset="0"/>
              </a:rPr>
            </a:br>
            <a:r>
              <a:rPr lang="en-US" sz="2600" dirty="0">
                <a:latin typeface="Courier" pitchFamily="2" charset="0"/>
              </a:rPr>
              <a:t> [4. 5. 6.]]</a:t>
            </a:r>
            <a:endParaRPr lang="en-US" sz="260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800" b="1" dirty="0"/>
              <a:t>Arrays: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Can have any number of dimensions, including zero (a scalar)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typed</a:t>
            </a:r>
            <a:r>
              <a:rPr lang="en-US" sz="2800" dirty="0"/>
              <a:t>: np.uint8, np.int64, np.float32, np.float64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Are </a:t>
            </a:r>
            <a:r>
              <a:rPr lang="en-US" sz="2800" b="1" dirty="0"/>
              <a:t>dense: </a:t>
            </a:r>
            <a:r>
              <a:rPr lang="en-US" sz="2800" dirty="0"/>
              <a:t>each element of array exists and has the same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32C77-5F41-4963-9EC3-296EF533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CDCA5-85C3-9C4F-828D-2D43847F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29A8-3687-423E-8E54-A142B03D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NumPy Array Indexing,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9F7A8-CCA5-49A9-8B3C-99C2259F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a[0,0]  # top-left element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a[0,-1] # first row, last column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a[0,:]  # first row, all columns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a[:,0]  # first column, all rows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  <a:cs typeface="Calibri" panose="020F0502020204030204" pitchFamily="34" charset="0"/>
              </a:rPr>
              <a:t>a[0:2,0:2]  # 1st 2 rows, 1st 2 columns</a:t>
            </a:r>
          </a:p>
          <a:p>
            <a:pPr marL="0" indent="0">
              <a:buNone/>
            </a:pPr>
            <a:r>
              <a:rPr lang="en-US" sz="2800" dirty="0"/>
              <a:t>Notes:</a:t>
            </a:r>
          </a:p>
          <a:p>
            <a:pPr lvl="1"/>
            <a:r>
              <a:rPr lang="en-US" sz="2400" dirty="0"/>
              <a:t>Zero-indexing</a:t>
            </a:r>
          </a:p>
          <a:p>
            <a:pPr lvl="1"/>
            <a:r>
              <a:rPr lang="en-US" sz="2400" dirty="0"/>
              <a:t>Multi-dimensional indices are comma-separated)</a:t>
            </a:r>
          </a:p>
          <a:p>
            <a:pPr lvl="1"/>
            <a:r>
              <a:rPr lang="en-US" sz="2400" dirty="0"/>
              <a:t>Python notation for slicing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BC654-7FE9-4E8A-BAFB-E8869D3B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36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BC2F4-5737-454C-B493-69BF1B7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10311</TotalTime>
  <Words>626</Words>
  <Application>Microsoft Macintosh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Courier</vt:lpstr>
      <vt:lpstr>Times New Roman</vt:lpstr>
      <vt:lpstr>Blank Presentation</vt:lpstr>
      <vt:lpstr>Python Tools for Machine Learning</vt:lpstr>
      <vt:lpstr>Motivation</vt:lpstr>
      <vt:lpstr>Motivation</vt:lpstr>
      <vt:lpstr>What is Numpy?</vt:lpstr>
      <vt:lpstr>NumPy Arrays Can Represent …</vt:lpstr>
      <vt:lpstr>NumPy Arrays Can Represent …</vt:lpstr>
      <vt:lpstr>NumPy Arrays Can Represent …</vt:lpstr>
      <vt:lpstr>NumPy Arrays, Basic Properties</vt:lpstr>
      <vt:lpstr>NumPy Array Indexing, Slicing</vt:lpstr>
      <vt:lpstr>SciPy</vt:lpstr>
      <vt:lpstr>SciPy sparse array use case</vt:lpstr>
      <vt:lpstr>SciPy sparse array use case</vt:lpstr>
      <vt:lpstr>More on SciPy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516</cp:revision>
  <cp:lastPrinted>2019-04-22T18:08:46Z</cp:lastPrinted>
  <dcterms:created xsi:type="dcterms:W3CDTF">2009-12-09T21:37:40Z</dcterms:created>
  <dcterms:modified xsi:type="dcterms:W3CDTF">2020-04-16T19:20:19Z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