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6" r:id="rId1"/>
  </p:sldMasterIdLst>
  <p:notesMasterIdLst>
    <p:notesMasterId r:id="rId10"/>
  </p:notesMasterIdLst>
  <p:handoutMasterIdLst>
    <p:handoutMasterId r:id="rId11"/>
  </p:handoutMasterIdLst>
  <p:sldIdLst>
    <p:sldId id="476" r:id="rId2"/>
    <p:sldId id="491" r:id="rId3"/>
    <p:sldId id="495" r:id="rId4"/>
    <p:sldId id="492" r:id="rId5"/>
    <p:sldId id="503" r:id="rId6"/>
    <p:sldId id="504" r:id="rId7"/>
    <p:sldId id="506" r:id="rId8"/>
    <p:sldId id="507" r:id="rId9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256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frameSlides="1"/>
  <p:clrMru>
    <a:srgbClr val="990000"/>
    <a:srgbClr val="FF0000"/>
    <a:srgbClr val="FFF5CD"/>
    <a:srgbClr val="EBF9F2"/>
    <a:srgbClr val="2F8F5F"/>
    <a:srgbClr val="5F5F5F"/>
    <a:srgbClr val="CC0099"/>
    <a:srgbClr val="CC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45"/>
    <p:restoredTop sz="91475"/>
  </p:normalViewPr>
  <p:slideViewPr>
    <p:cSldViewPr showGuides="1">
      <p:cViewPr varScale="1">
        <p:scale>
          <a:sx n="78" d="100"/>
          <a:sy n="78" d="100"/>
        </p:scale>
        <p:origin x="1088" y="144"/>
      </p:cViewPr>
      <p:guideLst>
        <p:guide orient="horz" pos="2256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160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510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1600" y="651510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charset="0"/>
              </a:defRPr>
            </a:lvl1pPr>
          </a:lstStyle>
          <a:p>
            <a:pPr>
              <a:defRPr/>
            </a:pPr>
            <a:fld id="{342AD295-2CA7-B345-A977-D519A46F46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977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160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83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19200" y="3257550"/>
            <a:ext cx="67056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583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510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83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1600" y="651510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charset="0"/>
              </a:defRPr>
            </a:lvl1pPr>
          </a:lstStyle>
          <a:p>
            <a:pPr>
              <a:defRPr/>
            </a:pPr>
            <a:fld id="{980B0EDF-2405-044B-8BEA-96578295F5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8572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Calibri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Calibri"/>
        <a:ea typeface="ＭＳ Ｐゴシック" pitchFamily="-109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Calibri"/>
        <a:ea typeface="ＭＳ Ｐゴシック" pitchFamily="-109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Calibri"/>
        <a:ea typeface="ＭＳ Ｐゴシック" pitchFamily="-109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Calibri"/>
        <a:ea typeface="ＭＳ Ｐゴシック" pitchFamily="-109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74B4E9CA-25BB-BC44-B92C-E26923A0C260}" type="slidenum">
              <a:rPr lang="en-US" sz="1200">
                <a:latin typeface="Tahoma" charset="0"/>
              </a:rPr>
              <a:pPr eaLnBrk="1" hangingPunct="1"/>
              <a:t>2</a:t>
            </a:fld>
            <a:endParaRPr lang="en-US" sz="1200">
              <a:latin typeface="Tahoma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2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2048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FE8FCE12-BC5D-574E-909D-1210FFCA2DA1}" type="slidenum">
              <a:rPr lang="en-US" sz="1200">
                <a:latin typeface="Tahoma" charset="0"/>
              </a:rPr>
              <a:pPr eaLnBrk="1" hangingPunct="1"/>
              <a:t>4</a:t>
            </a:fld>
            <a:endParaRPr lang="en-US" sz="1200">
              <a:latin typeface="Tahoma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2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2048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FE8FCE12-BC5D-574E-909D-1210FFCA2DA1}" type="slidenum">
              <a:rPr lang="en-US" sz="1200">
                <a:latin typeface="Tahoma" charset="0"/>
              </a:rPr>
              <a:pPr eaLnBrk="1" hangingPunct="1"/>
              <a:t>5</a:t>
            </a:fld>
            <a:endParaRPr lang="en-US" sz="1200">
              <a:latin typeface="Tahoma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2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2048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FE8FCE12-BC5D-574E-909D-1210FFCA2DA1}" type="slidenum">
              <a:rPr lang="en-US" sz="1200">
                <a:latin typeface="Tahoma" charset="0"/>
              </a:rPr>
              <a:pPr eaLnBrk="1" hangingPunct="1"/>
              <a:t>6</a:t>
            </a:fld>
            <a:endParaRPr lang="en-US" sz="1200">
              <a:latin typeface="Tahoma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24CA75-FBE8-E245-8B91-5932EF39B2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1164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DC57F6-D882-4B4B-A53A-375191EDE7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2912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22041D-ED17-8640-9FE0-A9E09407EE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0232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82E73B-9F96-D54F-A0BF-A4394A7150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142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3D8DDB-806D-7348-A3D1-D3970D7263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2044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6FF133-BF5C-9047-B5E6-603AF0D729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7321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DE63DF-3DD4-C74E-8CCD-A3CA2656C1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1224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4D43D2-75FE-6743-8B15-C97C242DE5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6218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18D031-B921-9B49-901C-8269AEDD06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9185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42AE03-BE1C-C644-8AA6-CD3FDF0CE9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4372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088BA3-1CFE-DC4E-8CC3-CBC6C76288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96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58404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5532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000">
                <a:latin typeface="Calibri"/>
              </a:defRPr>
            </a:lvl1pPr>
          </a:lstStyle>
          <a:p>
            <a:pPr>
              <a:defRPr/>
            </a:pPr>
            <a:fld id="{87DDC588-5C43-5A4C-A6D1-5063C429463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  <p:sldLayoutId id="2147483664" r:id="rId8"/>
    <p:sldLayoutId id="2147483665" r:id="rId9"/>
    <p:sldLayoutId id="2147483666" r:id="rId10"/>
    <p:sldLayoutId id="214748366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Calibri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-109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-109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-109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-109" charset="0"/>
          <a:ea typeface="ＭＳ Ｐゴシック" charset="-128"/>
          <a:cs typeface="ＭＳ Ｐゴシック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-109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-109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-109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-109" charset="0"/>
        </a:defRPr>
      </a:lvl9pPr>
    </p:titleStyle>
    <p:bodyStyle>
      <a:lvl1pPr marL="225425" indent="-225425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Calibri"/>
          <a:ea typeface="ＭＳ Ｐゴシック" charset="-128"/>
          <a:cs typeface="ＭＳ Ｐゴシック" charset="-128"/>
        </a:defRPr>
      </a:lvl1pPr>
      <a:lvl2pPr marL="566738" indent="-227013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/>
          <a:ea typeface="ＭＳ Ｐゴシック" pitchFamily="-109" charset="-128"/>
        </a:defRPr>
      </a:lvl2pPr>
      <a:lvl3pPr marL="914400" indent="-233363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Calibri"/>
          <a:ea typeface="ＭＳ Ｐゴシック" pitchFamily="-109" charset="-128"/>
        </a:defRPr>
      </a:lvl3pPr>
      <a:lvl4pPr marL="1254125" indent="-225425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Calibri"/>
          <a:ea typeface="ＭＳ Ｐゴシック" pitchFamily="-109" charset="-128"/>
        </a:defRPr>
      </a:lvl4pPr>
      <a:lvl5pPr marL="16017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Calibri"/>
          <a:ea typeface="ＭＳ Ｐゴシック" pitchFamily="-109" charset="-128"/>
        </a:defRPr>
      </a:lvl5pPr>
      <a:lvl6pPr marL="20589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pitchFamily="-109" charset="-128"/>
        </a:defRPr>
      </a:lvl6pPr>
      <a:lvl7pPr marL="25161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pitchFamily="-109" charset="-128"/>
        </a:defRPr>
      </a:lvl7pPr>
      <a:lvl8pPr marL="29733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pitchFamily="-109" charset="-128"/>
        </a:defRPr>
      </a:lvl8pPr>
      <a:lvl9pPr marL="34305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pitchFamily="-109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Planning_Domain_Definition_Language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hyperlink" Target="mailto:http://www.icaps-conference.org/index.php/Main/Competitions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fai.cs.uni-saarland.de/hoffmann/ff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3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85800"/>
            <a:ext cx="7772400" cy="4114800"/>
          </a:xfrm>
        </p:spPr>
        <p:txBody>
          <a:bodyPr/>
          <a:lstStyle/>
          <a:p>
            <a:pPr>
              <a:defRPr/>
            </a:pPr>
            <a:r>
              <a:rPr lang="en-US" sz="7200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  <a:cs typeface="ＭＳ Ｐゴシック" charset="0"/>
              </a:rPr>
              <a:t>PDDL</a:t>
            </a:r>
            <a:endParaRPr lang="en-US" sz="7200" dirty="0">
              <a:ea typeface="ＭＳ Ｐゴシック" charset="0"/>
              <a:cs typeface="ＭＳ Ｐゴシック" charset="0"/>
            </a:endParaRPr>
          </a:p>
        </p:txBody>
      </p:sp>
      <p:pic>
        <p:nvPicPr>
          <p:cNvPr id="15362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3733800"/>
            <a:ext cx="6477000" cy="223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>
          <a:xfrm>
            <a:off x="1447800" y="228600"/>
            <a:ext cx="7010400" cy="1143000"/>
          </a:xfrm>
        </p:spPr>
        <p:txBody>
          <a:bodyPr/>
          <a:lstStyle/>
          <a:p>
            <a:pPr algn="l"/>
            <a:r>
              <a:rPr lang="en-GB" sz="4400" dirty="0">
                <a:latin typeface="Calibri"/>
                <a:ea typeface="ＭＳ Ｐゴシック" charset="0"/>
                <a:cs typeface="Calibri"/>
              </a:rPr>
              <a:t>PDDL</a:t>
            </a:r>
            <a:endParaRPr lang="en-US" sz="4400" dirty="0">
              <a:latin typeface="Calibri"/>
              <a:ea typeface="ＭＳ Ｐゴシック" charset="0"/>
              <a:cs typeface="Calibri"/>
            </a:endParaRPr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525963"/>
          </a:xfrm>
        </p:spPr>
        <p:txBody>
          <a:bodyPr/>
          <a:lstStyle/>
          <a:p>
            <a:r>
              <a:rPr lang="en-GB" sz="3200" b="1" dirty="0">
                <a:latin typeface="Calibri"/>
                <a:ea typeface="ＭＳ Ｐゴシック" charset="0"/>
                <a:cs typeface="Calibri"/>
                <a:hlinkClick r:id="rId3"/>
              </a:rPr>
              <a:t>Planning Domain Description Language</a:t>
            </a:r>
            <a:endParaRPr lang="en-GB" sz="3200" b="1" dirty="0">
              <a:latin typeface="Calibri"/>
              <a:ea typeface="ＭＳ Ｐゴシック" charset="0"/>
              <a:cs typeface="Calibri"/>
            </a:endParaRPr>
          </a:p>
          <a:p>
            <a:r>
              <a:rPr lang="en-GB" sz="3200" dirty="0">
                <a:latin typeface="Calibri"/>
                <a:ea typeface="ＭＳ Ｐゴシック" charset="0"/>
                <a:cs typeface="Calibri"/>
              </a:rPr>
              <a:t>Based on STRIPS with various extensions</a:t>
            </a:r>
            <a:endParaRPr lang="en-US" sz="3200" dirty="0">
              <a:latin typeface="Calibri"/>
              <a:ea typeface="ＭＳ Ｐゴシック" charset="0"/>
              <a:cs typeface="Calibri"/>
            </a:endParaRPr>
          </a:p>
          <a:p>
            <a:r>
              <a:rPr lang="en-GB" sz="3200" dirty="0">
                <a:latin typeface="Calibri"/>
                <a:ea typeface="ＭＳ Ｐゴシック" charset="0"/>
                <a:cs typeface="Calibri"/>
              </a:rPr>
              <a:t>Originally defined by Drew McDermott (Yale)  and others</a:t>
            </a:r>
          </a:p>
          <a:p>
            <a:r>
              <a:rPr lang="en-GB" sz="3200" dirty="0">
                <a:latin typeface="Calibri"/>
                <a:ea typeface="ＭＳ Ｐゴシック" charset="0"/>
                <a:cs typeface="Calibri"/>
              </a:rPr>
              <a:t>Used in biennial </a:t>
            </a:r>
            <a:r>
              <a:rPr lang="en-GB" sz="3200" dirty="0">
                <a:latin typeface="Calibri"/>
                <a:ea typeface="ＭＳ Ｐゴシック" charset="0"/>
                <a:cs typeface="Calibri"/>
                <a:hlinkClick r:id="rId4"/>
              </a:rPr>
              <a:t>International Planning Competition </a:t>
            </a:r>
            <a:r>
              <a:rPr lang="en-US" sz="3200" dirty="0">
                <a:latin typeface="Calibri"/>
                <a:ea typeface="ＭＳ Ｐゴシック" charset="0"/>
                <a:cs typeface="Calibri"/>
              </a:rPr>
              <a:t>(IPC) series (1998-2018)</a:t>
            </a:r>
          </a:p>
          <a:p>
            <a:r>
              <a:rPr lang="en-US" sz="3200" dirty="0">
                <a:latin typeface="Calibri"/>
                <a:ea typeface="ＭＳ Ｐゴシック" charset="0"/>
                <a:cs typeface="Calibri"/>
              </a:rPr>
              <a:t>Many planners use it as a standard input</a:t>
            </a:r>
          </a:p>
          <a:p>
            <a:endParaRPr lang="en-US" sz="3200" dirty="0">
              <a:latin typeface="Calibri"/>
              <a:ea typeface="ＭＳ Ｐゴシック" charset="0"/>
              <a:cs typeface="Calibri"/>
            </a:endParaRPr>
          </a:p>
        </p:txBody>
      </p:sp>
      <p:pic>
        <p:nvPicPr>
          <p:cNvPr id="4" name="Picture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228600"/>
            <a:ext cx="4038600" cy="13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>
                <a:ea typeface="ＭＳ Ｐゴシック" charset="0"/>
                <a:cs typeface="ＭＳ Ｐゴシック" charset="0"/>
              </a:rPr>
              <a:t>PDDL Representation</a:t>
            </a:r>
          </a:p>
        </p:txBody>
      </p:sp>
      <p:sp>
        <p:nvSpPr>
          <p:cNvPr id="18434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8153400" cy="5486400"/>
          </a:xfrm>
        </p:spPr>
        <p:txBody>
          <a:bodyPr/>
          <a:lstStyle/>
          <a:p>
            <a:r>
              <a:rPr lang="en-GB" sz="3200" dirty="0">
                <a:latin typeface="Calibri"/>
                <a:ea typeface="ＭＳ Ｐゴシック" charset="0"/>
                <a:cs typeface="Calibri"/>
              </a:rPr>
              <a:t>A task specified via two files: </a:t>
            </a:r>
            <a:r>
              <a:rPr lang="en-GB" sz="3200" b="1" dirty="0">
                <a:latin typeface="Calibri"/>
                <a:ea typeface="ＭＳ Ｐゴシック" charset="0"/>
                <a:cs typeface="Calibri"/>
              </a:rPr>
              <a:t>domain file </a:t>
            </a:r>
            <a:r>
              <a:rPr lang="en-GB" sz="3200" dirty="0">
                <a:latin typeface="Calibri"/>
                <a:ea typeface="ＭＳ Ｐゴシック" charset="0"/>
                <a:cs typeface="Calibri"/>
              </a:rPr>
              <a:t>and </a:t>
            </a:r>
            <a:r>
              <a:rPr lang="en-US" sz="3200" b="1" dirty="0">
                <a:latin typeface="Calibri"/>
                <a:ea typeface="ＭＳ Ｐゴシック" charset="0"/>
                <a:cs typeface="Calibri"/>
              </a:rPr>
              <a:t>problem file</a:t>
            </a:r>
          </a:p>
          <a:p>
            <a:r>
              <a:rPr lang="en-GB" sz="3200" b="1" dirty="0">
                <a:latin typeface="Calibri"/>
                <a:ea typeface="ＭＳ Ｐゴシック" charset="0"/>
                <a:cs typeface="Calibri"/>
              </a:rPr>
              <a:t>Problem file: </a:t>
            </a:r>
            <a:r>
              <a:rPr lang="en-GB" sz="3200" dirty="0">
                <a:latin typeface="Calibri"/>
                <a:ea typeface="ＭＳ Ｐゴシック" charset="0"/>
                <a:cs typeface="Calibri"/>
              </a:rPr>
              <a:t>gives objects, initial state and </a:t>
            </a:r>
            <a:r>
              <a:rPr lang="en-US" sz="3200" dirty="0">
                <a:latin typeface="Calibri"/>
                <a:ea typeface="ＭＳ Ｐゴシック" charset="0"/>
                <a:cs typeface="Calibri"/>
              </a:rPr>
              <a:t>goal state</a:t>
            </a:r>
          </a:p>
          <a:p>
            <a:r>
              <a:rPr lang="en-GB" sz="3200" b="1" dirty="0">
                <a:latin typeface="Calibri"/>
                <a:ea typeface="ＭＳ Ｐゴシック" charset="0"/>
                <a:cs typeface="Calibri"/>
              </a:rPr>
              <a:t>Domain file </a:t>
            </a:r>
            <a:r>
              <a:rPr lang="en-GB" sz="3200" dirty="0">
                <a:latin typeface="Calibri"/>
                <a:ea typeface="ＭＳ Ｐゴシック" charset="0"/>
                <a:cs typeface="Calibri"/>
              </a:rPr>
              <a:t>gives predicates </a:t>
            </a:r>
            <a:r>
              <a:rPr lang="en-GB" sz="3200" dirty="0">
                <a:ea typeface="ＭＳ Ｐゴシック" charset="0"/>
                <a:cs typeface="Calibri"/>
              </a:rPr>
              <a:t>&amp;</a:t>
            </a:r>
            <a:r>
              <a:rPr lang="en-GB" sz="3200" dirty="0">
                <a:latin typeface="Calibri"/>
                <a:ea typeface="ＭＳ Ｐゴシック" charset="0"/>
                <a:cs typeface="Calibri"/>
              </a:rPr>
              <a:t> operators and may be re-used for different problem files</a:t>
            </a:r>
          </a:p>
          <a:p>
            <a:r>
              <a:rPr lang="en-GB" sz="3200" b="1" dirty="0">
                <a:latin typeface="Calibri"/>
                <a:ea typeface="ＭＳ Ｐゴシック" charset="0"/>
                <a:cs typeface="Calibri"/>
              </a:rPr>
              <a:t>Domain file </a:t>
            </a:r>
            <a:r>
              <a:rPr lang="en-GB" sz="3200" dirty="0">
                <a:latin typeface="Calibri"/>
                <a:ea typeface="ＭＳ Ｐゴシック" charset="0"/>
                <a:cs typeface="Calibri"/>
              </a:rPr>
              <a:t>corresponds to the transition system; </a:t>
            </a:r>
            <a:r>
              <a:rPr lang="en-GB" sz="3200" b="1" dirty="0">
                <a:latin typeface="Calibri"/>
                <a:ea typeface="ＭＳ Ｐゴシック" charset="0"/>
                <a:cs typeface="Calibri"/>
              </a:rPr>
              <a:t>problem files </a:t>
            </a:r>
            <a:r>
              <a:rPr lang="en-GB" sz="3200" dirty="0">
                <a:latin typeface="Calibri"/>
                <a:ea typeface="ＭＳ Ｐゴシック" charset="0"/>
                <a:cs typeface="Calibri"/>
              </a:rPr>
              <a:t>constitute instances in that system</a:t>
            </a:r>
            <a:endParaRPr lang="en-US" sz="3200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72400" y="152400"/>
            <a:ext cx="1638300" cy="1638300"/>
          </a:xfrm>
          <a:prstGeom prst="rect">
            <a:avLst/>
          </a:prstGeom>
        </p:spPr>
      </p:pic>
      <p:sp>
        <p:nvSpPr>
          <p:cNvPr id="19457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086600" cy="1143000"/>
          </a:xfrm>
        </p:spPr>
        <p:txBody>
          <a:bodyPr/>
          <a:lstStyle/>
          <a:p>
            <a:pPr algn="r"/>
            <a:r>
              <a:rPr lang="en-GB" dirty="0">
                <a:latin typeface="Calibri"/>
                <a:ea typeface="ＭＳ Ｐゴシック" charset="0"/>
                <a:cs typeface="Calibri"/>
              </a:rPr>
              <a:t>Blocks Word</a:t>
            </a:r>
            <a:br>
              <a:rPr lang="en-GB" dirty="0">
                <a:latin typeface="Calibri"/>
                <a:ea typeface="ＭＳ Ｐゴシック" charset="0"/>
                <a:cs typeface="Calibri"/>
              </a:rPr>
            </a:br>
            <a:r>
              <a:rPr lang="en-GB" dirty="0">
                <a:latin typeface="Calibri"/>
                <a:ea typeface="ＭＳ Ｐゴシック" charset="0"/>
                <a:cs typeface="Calibri"/>
              </a:rPr>
              <a:t>Domain File</a:t>
            </a:r>
            <a:endParaRPr lang="en-US" dirty="0">
              <a:latin typeface="Calibri"/>
              <a:ea typeface="ＭＳ Ｐゴシック" charset="0"/>
              <a:cs typeface="Calibri"/>
            </a:endParaRPr>
          </a:p>
        </p:txBody>
      </p:sp>
      <p:sp>
        <p:nvSpPr>
          <p:cNvPr id="19458" name="Content Placeholder 2"/>
          <p:cNvSpPr>
            <a:spLocks noGrp="1"/>
          </p:cNvSpPr>
          <p:nvPr>
            <p:ph idx="1"/>
          </p:nvPr>
        </p:nvSpPr>
        <p:spPr>
          <a:xfrm>
            <a:off x="304800" y="457200"/>
            <a:ext cx="8839200" cy="6400800"/>
          </a:xfrm>
        </p:spPr>
        <p:txBody>
          <a:bodyPr/>
          <a:lstStyle/>
          <a:p>
            <a:pPr>
              <a:buFontTx/>
              <a:buNone/>
            </a:pPr>
            <a:r>
              <a:rPr lang="en-US" sz="2600" dirty="0">
                <a:latin typeface="Calibri"/>
                <a:ea typeface="ＭＳ Ｐゴシック" charset="0"/>
                <a:cs typeface="Calibri"/>
              </a:rPr>
              <a:t>(define (</a:t>
            </a:r>
            <a:r>
              <a:rPr lang="en-US" sz="2600" b="1" dirty="0">
                <a:latin typeface="Calibri"/>
                <a:ea typeface="ＭＳ Ｐゴシック" charset="0"/>
                <a:cs typeface="Calibri"/>
              </a:rPr>
              <a:t>domain</a:t>
            </a:r>
            <a:r>
              <a:rPr lang="en-US" sz="2600" dirty="0">
                <a:latin typeface="Calibri"/>
                <a:ea typeface="ＭＳ Ｐゴシック" charset="0"/>
                <a:cs typeface="Calibri"/>
              </a:rPr>
              <a:t> hw5)</a:t>
            </a:r>
          </a:p>
          <a:p>
            <a:pPr>
              <a:buFontTx/>
              <a:buNone/>
            </a:pPr>
            <a:r>
              <a:rPr lang="en-US" sz="2600" dirty="0">
                <a:latin typeface="Calibri"/>
                <a:ea typeface="ＭＳ Ｐゴシック" charset="0"/>
                <a:cs typeface="Calibri"/>
              </a:rPr>
              <a:t>  (</a:t>
            </a:r>
            <a:r>
              <a:rPr lang="en-US" sz="2600" b="1" dirty="0">
                <a:latin typeface="Calibri"/>
                <a:ea typeface="ＭＳ Ｐゴシック" charset="0"/>
                <a:cs typeface="Calibri"/>
              </a:rPr>
              <a:t>:requirements </a:t>
            </a:r>
            <a:r>
              <a:rPr lang="en-US" sz="2600" dirty="0">
                <a:latin typeface="Calibri"/>
                <a:ea typeface="ＭＳ Ｐゴシック" charset="0"/>
                <a:cs typeface="Calibri"/>
              </a:rPr>
              <a:t>:strips)</a:t>
            </a:r>
          </a:p>
          <a:p>
            <a:pPr>
              <a:buFontTx/>
              <a:buNone/>
            </a:pPr>
            <a:r>
              <a:rPr lang="en-US" sz="2600" dirty="0">
                <a:latin typeface="Calibri"/>
                <a:ea typeface="ＭＳ Ｐゴシック" charset="0"/>
                <a:cs typeface="Calibri"/>
              </a:rPr>
              <a:t>  (</a:t>
            </a:r>
            <a:r>
              <a:rPr lang="en-US" sz="2600" b="1" dirty="0">
                <a:latin typeface="Calibri"/>
                <a:ea typeface="ＭＳ Ｐゴシック" charset="0"/>
                <a:cs typeface="Calibri"/>
              </a:rPr>
              <a:t>:constants </a:t>
            </a:r>
            <a:r>
              <a:rPr lang="en-US" sz="2600" dirty="0">
                <a:latin typeface="Calibri"/>
                <a:ea typeface="ＭＳ Ｐゴシック" charset="0"/>
                <a:cs typeface="Calibri"/>
              </a:rPr>
              <a:t>red green blue yellow)</a:t>
            </a:r>
          </a:p>
          <a:p>
            <a:pPr>
              <a:buFontTx/>
              <a:buNone/>
            </a:pPr>
            <a:r>
              <a:rPr lang="en-US" sz="2600" dirty="0">
                <a:latin typeface="Calibri"/>
                <a:ea typeface="ＭＳ Ｐゴシック" charset="0"/>
                <a:cs typeface="Calibri"/>
              </a:rPr>
              <a:t>  (</a:t>
            </a:r>
            <a:r>
              <a:rPr lang="en-US" sz="2600" b="1" dirty="0">
                <a:latin typeface="Calibri"/>
                <a:ea typeface="ＭＳ Ｐゴシック" charset="0"/>
                <a:cs typeface="Calibri"/>
              </a:rPr>
              <a:t>:predicates </a:t>
            </a:r>
            <a:r>
              <a:rPr lang="en-US" sz="2600" dirty="0">
                <a:latin typeface="Calibri"/>
                <a:ea typeface="ＭＳ Ｐゴシック" charset="0"/>
                <a:cs typeface="Calibri"/>
              </a:rPr>
              <a:t>(on ?x ?y) (on-table ?x) (block ?x) </a:t>
            </a:r>
            <a:r>
              <a:rPr lang="is-IS" sz="2600" dirty="0">
                <a:latin typeface="Calibri"/>
                <a:ea typeface="ＭＳ Ｐゴシック" charset="0"/>
                <a:cs typeface="Calibri"/>
              </a:rPr>
              <a:t>… (clean ?x))</a:t>
            </a:r>
          </a:p>
          <a:p>
            <a:pPr>
              <a:buFontTx/>
              <a:buNone/>
            </a:pPr>
            <a:r>
              <a:rPr lang="is-IS" sz="2600" dirty="0">
                <a:latin typeface="Calibri"/>
                <a:ea typeface="ＭＳ Ｐゴシック" charset="0"/>
                <a:cs typeface="Calibri"/>
              </a:rPr>
              <a:t>  </a:t>
            </a:r>
            <a:r>
              <a:rPr lang="en-US" sz="2600" dirty="0">
                <a:latin typeface="Calibri"/>
                <a:ea typeface="ＭＳ Ｐゴシック" charset="0"/>
                <a:cs typeface="Calibri"/>
              </a:rPr>
              <a:t>(</a:t>
            </a:r>
            <a:r>
              <a:rPr lang="en-US" sz="2600" b="1" dirty="0">
                <a:latin typeface="Calibri"/>
                <a:ea typeface="ＭＳ Ｐゴシック" charset="0"/>
                <a:cs typeface="Calibri"/>
              </a:rPr>
              <a:t>:action </a:t>
            </a:r>
            <a:r>
              <a:rPr lang="en-US" sz="2600" dirty="0">
                <a:latin typeface="Calibri"/>
                <a:ea typeface="ＭＳ Ｐゴシック" charset="0"/>
                <a:cs typeface="Calibri"/>
              </a:rPr>
              <a:t>pick-up</a:t>
            </a:r>
          </a:p>
          <a:p>
            <a:pPr>
              <a:buFontTx/>
              <a:buNone/>
            </a:pPr>
            <a:r>
              <a:rPr lang="en-US" sz="2600" dirty="0">
                <a:latin typeface="Calibri"/>
                <a:ea typeface="ＭＳ Ｐゴシック" charset="0"/>
                <a:cs typeface="Calibri"/>
              </a:rPr>
              <a:t>      </a:t>
            </a:r>
            <a:r>
              <a:rPr lang="en-US" sz="2600" b="1" dirty="0">
                <a:latin typeface="Calibri"/>
                <a:ea typeface="ＭＳ Ｐゴシック" charset="0"/>
                <a:cs typeface="Calibri"/>
              </a:rPr>
              <a:t>:parameters </a:t>
            </a:r>
            <a:r>
              <a:rPr lang="en-US" sz="2600" dirty="0">
                <a:latin typeface="Calibri"/>
                <a:ea typeface="ＭＳ Ｐゴシック" charset="0"/>
                <a:cs typeface="Calibri"/>
              </a:rPr>
              <a:t>(?obj1)</a:t>
            </a:r>
          </a:p>
          <a:p>
            <a:pPr>
              <a:buFontTx/>
              <a:buNone/>
            </a:pPr>
            <a:r>
              <a:rPr lang="en-US" sz="2600" dirty="0">
                <a:latin typeface="Calibri"/>
                <a:ea typeface="ＭＳ Ｐゴシック" charset="0"/>
                <a:cs typeface="Calibri"/>
              </a:rPr>
              <a:t>      </a:t>
            </a:r>
            <a:r>
              <a:rPr lang="en-US" sz="2600" b="1" dirty="0">
                <a:latin typeface="Calibri"/>
                <a:ea typeface="ＭＳ Ｐゴシック" charset="0"/>
                <a:cs typeface="Calibri"/>
              </a:rPr>
              <a:t>:precondition </a:t>
            </a:r>
            <a:r>
              <a:rPr lang="en-US" sz="2600" dirty="0">
                <a:latin typeface="Calibri"/>
                <a:ea typeface="ＭＳ Ｐゴシック" charset="0"/>
                <a:cs typeface="Calibri"/>
              </a:rPr>
              <a:t>(and (clear ?obj1) (on-table ?obj1)</a:t>
            </a:r>
            <a:br>
              <a:rPr lang="en-US" sz="2600" dirty="0">
                <a:latin typeface="Calibri"/>
                <a:ea typeface="ＭＳ Ｐゴシック" charset="0"/>
                <a:cs typeface="Calibri"/>
              </a:rPr>
            </a:br>
            <a:r>
              <a:rPr lang="en-US" sz="2600" dirty="0">
                <a:latin typeface="Calibri"/>
                <a:ea typeface="ＭＳ Ｐゴシック" charset="0"/>
                <a:cs typeface="Calibri"/>
              </a:rPr>
              <a:t>                                      (arm-empty))</a:t>
            </a:r>
          </a:p>
          <a:p>
            <a:pPr>
              <a:buFontTx/>
              <a:buNone/>
            </a:pPr>
            <a:r>
              <a:rPr lang="en-US" sz="2600" dirty="0">
                <a:latin typeface="Calibri"/>
                <a:ea typeface="ＭＳ Ｐゴシック" charset="0"/>
                <a:cs typeface="Calibri"/>
              </a:rPr>
              <a:t>      </a:t>
            </a:r>
            <a:r>
              <a:rPr lang="en-US" sz="2600" b="1" dirty="0">
                <a:latin typeface="Calibri"/>
                <a:ea typeface="ＭＳ Ｐゴシック" charset="0"/>
                <a:cs typeface="Calibri"/>
              </a:rPr>
              <a:t>:effect</a:t>
            </a:r>
            <a:r>
              <a:rPr lang="en-US" sz="2600" dirty="0">
                <a:latin typeface="Calibri"/>
                <a:ea typeface="ＭＳ Ｐゴシック" charset="0"/>
                <a:cs typeface="Calibri"/>
              </a:rPr>
              <a:t> (and (not (on-table ?obj1))</a:t>
            </a:r>
          </a:p>
          <a:p>
            <a:pPr>
              <a:buFontTx/>
              <a:buNone/>
            </a:pPr>
            <a:r>
              <a:rPr lang="en-US" sz="2600" dirty="0">
                <a:latin typeface="Calibri"/>
                <a:ea typeface="ＭＳ Ｐゴシック" charset="0"/>
                <a:cs typeface="Calibri"/>
              </a:rPr>
              <a:t>                            (not (clear ?obj1))</a:t>
            </a:r>
          </a:p>
          <a:p>
            <a:pPr>
              <a:buFontTx/>
              <a:buNone/>
            </a:pPr>
            <a:r>
              <a:rPr lang="en-US" sz="2600" dirty="0">
                <a:latin typeface="Calibri"/>
                <a:ea typeface="ＭＳ Ｐゴシック" charset="0"/>
                <a:cs typeface="Calibri"/>
              </a:rPr>
              <a:t>                            (not (arm-empty))</a:t>
            </a:r>
          </a:p>
          <a:p>
            <a:pPr>
              <a:buFontTx/>
              <a:buNone/>
            </a:pPr>
            <a:r>
              <a:rPr lang="en-US" sz="2600" dirty="0">
                <a:latin typeface="Calibri"/>
                <a:ea typeface="ＭＳ Ｐゴシック" charset="0"/>
                <a:cs typeface="Calibri"/>
              </a:rPr>
              <a:t>                            (holding ?obj1)))</a:t>
            </a:r>
          </a:p>
          <a:p>
            <a:pPr>
              <a:buFontTx/>
              <a:buNone/>
            </a:pPr>
            <a:r>
              <a:rPr lang="en-US" sz="2600" dirty="0">
                <a:latin typeface="Calibri"/>
                <a:ea typeface="ＭＳ Ｐゴシック" charset="0"/>
                <a:cs typeface="Calibri"/>
              </a:rPr>
              <a:t>  </a:t>
            </a:r>
            <a:r>
              <a:rPr lang="is-IS" sz="2600" dirty="0">
                <a:latin typeface="Calibri"/>
                <a:ea typeface="ＭＳ Ｐゴシック" charset="0"/>
                <a:cs typeface="Calibri"/>
              </a:rPr>
              <a:t>… more actions ...)</a:t>
            </a:r>
            <a:endParaRPr lang="en-US" sz="2600" dirty="0">
              <a:latin typeface="Calibri"/>
              <a:ea typeface="ＭＳ Ｐゴシック" charset="0"/>
              <a:cs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>
          <a:xfrm>
            <a:off x="4191000" y="152400"/>
            <a:ext cx="3581400" cy="1143000"/>
          </a:xfrm>
        </p:spPr>
        <p:txBody>
          <a:bodyPr/>
          <a:lstStyle/>
          <a:p>
            <a:pPr algn="r"/>
            <a:r>
              <a:rPr lang="en-GB" dirty="0">
                <a:latin typeface="Calibri"/>
                <a:ea typeface="ＭＳ Ｐゴシック" charset="0"/>
                <a:cs typeface="Calibri"/>
              </a:rPr>
              <a:t>Blocks Word</a:t>
            </a:r>
            <a:br>
              <a:rPr lang="en-GB" dirty="0">
                <a:latin typeface="Calibri"/>
                <a:ea typeface="ＭＳ Ｐゴシック" charset="0"/>
                <a:cs typeface="Calibri"/>
              </a:rPr>
            </a:br>
            <a:r>
              <a:rPr lang="en-GB" dirty="0">
                <a:latin typeface="Calibri"/>
                <a:ea typeface="ＭＳ Ｐゴシック" charset="0"/>
                <a:cs typeface="Calibri"/>
              </a:rPr>
              <a:t>Problem File</a:t>
            </a:r>
            <a:endParaRPr lang="en-US" dirty="0">
              <a:latin typeface="Calibri"/>
              <a:ea typeface="ＭＳ Ｐゴシック" charset="0"/>
              <a:cs typeface="Calibri"/>
            </a:endParaRPr>
          </a:p>
        </p:txBody>
      </p:sp>
      <p:sp>
        <p:nvSpPr>
          <p:cNvPr id="19458" name="Content Placeholder 2"/>
          <p:cNvSpPr>
            <a:spLocks noGrp="1"/>
          </p:cNvSpPr>
          <p:nvPr>
            <p:ph idx="1"/>
          </p:nvPr>
        </p:nvSpPr>
        <p:spPr>
          <a:xfrm>
            <a:off x="301654" y="228600"/>
            <a:ext cx="8540692" cy="6248400"/>
          </a:xfrm>
        </p:spPr>
        <p:txBody>
          <a:bodyPr/>
          <a:lstStyle/>
          <a:p>
            <a:pPr>
              <a:lnSpc>
                <a:spcPct val="90000"/>
              </a:lnSpc>
              <a:spcAft>
                <a:spcPts val="600"/>
              </a:spcAft>
              <a:buFontTx/>
              <a:buNone/>
            </a:pPr>
            <a:r>
              <a:rPr lang="en-US" sz="2600" dirty="0">
                <a:latin typeface="Calibri"/>
                <a:ea typeface="ＭＳ Ｐゴシック" charset="0"/>
                <a:cs typeface="Calibri"/>
              </a:rPr>
              <a:t>(define (problem 00)</a:t>
            </a:r>
          </a:p>
          <a:p>
            <a:pPr>
              <a:lnSpc>
                <a:spcPct val="90000"/>
              </a:lnSpc>
              <a:spcAft>
                <a:spcPts val="600"/>
              </a:spcAft>
              <a:buFontTx/>
              <a:buNone/>
            </a:pPr>
            <a:r>
              <a:rPr lang="en-US" sz="2600" dirty="0">
                <a:latin typeface="Calibri"/>
                <a:ea typeface="ＭＳ Ｐゴシック" charset="0"/>
                <a:cs typeface="Calibri"/>
              </a:rPr>
              <a:t>    (</a:t>
            </a:r>
            <a:r>
              <a:rPr lang="en-US" sz="2600" b="1" dirty="0">
                <a:latin typeface="Calibri"/>
                <a:ea typeface="ＭＳ Ｐゴシック" charset="0"/>
                <a:cs typeface="Calibri"/>
              </a:rPr>
              <a:t>:domain </a:t>
            </a:r>
            <a:r>
              <a:rPr lang="en-US" sz="2600" dirty="0">
                <a:latin typeface="Calibri"/>
                <a:ea typeface="ＭＳ Ｐゴシック" charset="0"/>
                <a:cs typeface="Calibri"/>
              </a:rPr>
              <a:t>hw5)</a:t>
            </a:r>
          </a:p>
          <a:p>
            <a:pPr>
              <a:lnSpc>
                <a:spcPct val="90000"/>
              </a:lnSpc>
              <a:spcAft>
                <a:spcPts val="600"/>
              </a:spcAft>
              <a:buFontTx/>
              <a:buNone/>
            </a:pPr>
            <a:r>
              <a:rPr lang="en-US" sz="2600" dirty="0">
                <a:latin typeface="Calibri"/>
                <a:ea typeface="ＭＳ Ｐゴシック" charset="0"/>
                <a:cs typeface="Calibri"/>
              </a:rPr>
              <a:t>    (</a:t>
            </a:r>
            <a:r>
              <a:rPr lang="en-US" sz="2600" b="1" dirty="0">
                <a:latin typeface="Calibri"/>
                <a:ea typeface="ＭＳ Ｐゴシック" charset="0"/>
                <a:cs typeface="Calibri"/>
              </a:rPr>
              <a:t>:objects </a:t>
            </a:r>
            <a:r>
              <a:rPr lang="en-US" sz="2600" dirty="0">
                <a:latin typeface="Calibri"/>
                <a:ea typeface="ＭＳ Ｐゴシック" charset="0"/>
                <a:cs typeface="Calibri"/>
              </a:rPr>
              <a:t>A B C)</a:t>
            </a:r>
          </a:p>
          <a:p>
            <a:pPr>
              <a:lnSpc>
                <a:spcPct val="90000"/>
              </a:lnSpc>
              <a:spcAft>
                <a:spcPts val="600"/>
              </a:spcAft>
              <a:buFontTx/>
              <a:buNone/>
            </a:pPr>
            <a:r>
              <a:rPr lang="en-US" sz="2600" dirty="0">
                <a:latin typeface="Calibri"/>
                <a:ea typeface="ＭＳ Ｐゴシック" charset="0"/>
                <a:cs typeface="Calibri"/>
              </a:rPr>
              <a:t>    (</a:t>
            </a:r>
            <a:r>
              <a:rPr lang="en-US" sz="2600" b="1" dirty="0">
                <a:latin typeface="Calibri"/>
                <a:ea typeface="ＭＳ Ｐゴシック" charset="0"/>
                <a:cs typeface="Calibri"/>
              </a:rPr>
              <a:t>:</a:t>
            </a:r>
            <a:r>
              <a:rPr lang="en-US" sz="2600" b="1" dirty="0" err="1">
                <a:latin typeface="Calibri"/>
                <a:ea typeface="ＭＳ Ｐゴシック" charset="0"/>
                <a:cs typeface="Calibri"/>
              </a:rPr>
              <a:t>init</a:t>
            </a:r>
            <a:r>
              <a:rPr lang="en-US" sz="2600" b="1" dirty="0">
                <a:latin typeface="Calibri"/>
                <a:ea typeface="ＭＳ Ｐゴシック" charset="0"/>
                <a:cs typeface="Calibri"/>
              </a:rPr>
              <a:t> </a:t>
            </a:r>
            <a:r>
              <a:rPr lang="en-US" sz="2600" dirty="0">
                <a:latin typeface="Calibri"/>
                <a:ea typeface="ＭＳ Ｐゴシック" charset="0"/>
                <a:cs typeface="Calibri"/>
              </a:rPr>
              <a:t>(arm-empty)</a:t>
            </a:r>
          </a:p>
          <a:p>
            <a:pPr>
              <a:lnSpc>
                <a:spcPct val="90000"/>
              </a:lnSpc>
              <a:spcAft>
                <a:spcPts val="600"/>
              </a:spcAft>
              <a:buFontTx/>
              <a:buNone/>
            </a:pPr>
            <a:r>
              <a:rPr lang="en-US" sz="2600" dirty="0">
                <a:latin typeface="Calibri"/>
                <a:ea typeface="ＭＳ Ｐゴシック" charset="0"/>
                <a:cs typeface="Calibri"/>
              </a:rPr>
              <a:t>              (block A)</a:t>
            </a:r>
          </a:p>
          <a:p>
            <a:pPr>
              <a:lnSpc>
                <a:spcPct val="90000"/>
              </a:lnSpc>
              <a:spcAft>
                <a:spcPts val="600"/>
              </a:spcAft>
              <a:buFontTx/>
              <a:buNone/>
            </a:pPr>
            <a:r>
              <a:rPr lang="en-US" sz="2600" dirty="0">
                <a:latin typeface="Calibri"/>
                <a:ea typeface="ＭＳ Ｐゴシック" charset="0"/>
                <a:cs typeface="Calibri"/>
              </a:rPr>
              <a:t>              (color A red)</a:t>
            </a:r>
          </a:p>
          <a:p>
            <a:pPr>
              <a:lnSpc>
                <a:spcPct val="90000"/>
              </a:lnSpc>
              <a:spcAft>
                <a:spcPts val="600"/>
              </a:spcAft>
              <a:buFontTx/>
              <a:buNone/>
            </a:pPr>
            <a:r>
              <a:rPr lang="en-US" sz="2600" dirty="0">
                <a:latin typeface="Calibri"/>
                <a:ea typeface="ＭＳ Ｐゴシック" charset="0"/>
                <a:cs typeface="Calibri"/>
              </a:rPr>
              <a:t>	           (on-table A)</a:t>
            </a:r>
          </a:p>
          <a:p>
            <a:pPr>
              <a:lnSpc>
                <a:spcPct val="90000"/>
              </a:lnSpc>
              <a:spcAft>
                <a:spcPts val="600"/>
              </a:spcAft>
              <a:buFontTx/>
              <a:buNone/>
            </a:pPr>
            <a:r>
              <a:rPr lang="en-US" sz="2600" dirty="0">
                <a:latin typeface="Calibri"/>
                <a:ea typeface="ＭＳ Ｐゴシック" charset="0"/>
                <a:cs typeface="Calibri"/>
              </a:rPr>
              <a:t>              (block B)</a:t>
            </a:r>
          </a:p>
          <a:p>
            <a:pPr>
              <a:lnSpc>
                <a:spcPct val="90000"/>
              </a:lnSpc>
              <a:spcAft>
                <a:spcPts val="600"/>
              </a:spcAft>
              <a:buFontTx/>
              <a:buNone/>
            </a:pPr>
            <a:r>
              <a:rPr lang="en-US" sz="2600" dirty="0">
                <a:latin typeface="Calibri"/>
                <a:ea typeface="ＭＳ Ｐゴシック" charset="0"/>
                <a:cs typeface="Calibri"/>
              </a:rPr>
              <a:t>	           (on B A) </a:t>
            </a:r>
          </a:p>
          <a:p>
            <a:pPr>
              <a:lnSpc>
                <a:spcPct val="90000"/>
              </a:lnSpc>
              <a:spcAft>
                <a:spcPts val="600"/>
              </a:spcAft>
              <a:buFontTx/>
              <a:buNone/>
            </a:pPr>
            <a:r>
              <a:rPr lang="en-US" sz="2600" dirty="0">
                <a:latin typeface="Calibri"/>
                <a:ea typeface="ＭＳ Ｐゴシック" charset="0"/>
                <a:cs typeface="Calibri"/>
              </a:rPr>
              <a:t>              (block C)</a:t>
            </a:r>
          </a:p>
          <a:p>
            <a:pPr>
              <a:lnSpc>
                <a:spcPct val="90000"/>
              </a:lnSpc>
              <a:spcAft>
                <a:spcPts val="600"/>
              </a:spcAft>
              <a:buFontTx/>
              <a:buNone/>
            </a:pPr>
            <a:r>
              <a:rPr lang="en-US" sz="2600" dirty="0">
                <a:latin typeface="Calibri"/>
                <a:ea typeface="ＭＳ Ｐゴシック" charset="0"/>
                <a:cs typeface="Calibri"/>
              </a:rPr>
              <a:t>	           (on C B)</a:t>
            </a:r>
          </a:p>
          <a:p>
            <a:pPr>
              <a:lnSpc>
                <a:spcPct val="90000"/>
              </a:lnSpc>
              <a:spcAft>
                <a:spcPts val="600"/>
              </a:spcAft>
              <a:buFontTx/>
              <a:buNone/>
            </a:pPr>
            <a:r>
              <a:rPr lang="en-US" sz="2600" dirty="0">
                <a:latin typeface="Calibri"/>
                <a:ea typeface="ＭＳ Ｐゴシック" charset="0"/>
                <a:cs typeface="Calibri"/>
              </a:rPr>
              <a:t>	           (clear C))</a:t>
            </a:r>
          </a:p>
          <a:p>
            <a:pPr>
              <a:lnSpc>
                <a:spcPct val="90000"/>
              </a:lnSpc>
              <a:spcAft>
                <a:spcPts val="600"/>
              </a:spcAft>
              <a:buFontTx/>
              <a:buNone/>
            </a:pPr>
            <a:r>
              <a:rPr lang="en-US" sz="2600" dirty="0">
                <a:latin typeface="Calibri"/>
                <a:ea typeface="ＭＳ Ｐゴシック" charset="0"/>
                <a:cs typeface="Calibri"/>
              </a:rPr>
              <a:t>  (</a:t>
            </a:r>
            <a:r>
              <a:rPr lang="en-US" sz="2600" b="1" dirty="0">
                <a:latin typeface="Calibri"/>
                <a:ea typeface="ＭＳ Ｐゴシック" charset="0"/>
                <a:cs typeface="Calibri"/>
              </a:rPr>
              <a:t>:goal </a:t>
            </a:r>
            <a:r>
              <a:rPr lang="en-US" sz="2600" dirty="0">
                <a:latin typeface="Calibri"/>
                <a:ea typeface="ＭＳ Ｐゴシック" charset="0"/>
                <a:cs typeface="Calibri"/>
              </a:rPr>
              <a:t>(and (on A B) (on B C))))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72400" y="152400"/>
            <a:ext cx="1638300" cy="16383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 bwMode="auto">
          <a:xfrm>
            <a:off x="5562600" y="4038600"/>
            <a:ext cx="533400" cy="533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-109" charset="0"/>
              </a:rPr>
              <a:t>A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5562600" y="2971800"/>
            <a:ext cx="533400" cy="533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-109" charset="0"/>
              </a:rPr>
              <a:t>C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5562600" y="3505200"/>
            <a:ext cx="533400" cy="533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-109" charset="0"/>
              </a:rPr>
              <a:t>B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6781800" y="4038600"/>
            <a:ext cx="533400" cy="533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>
                <a:latin typeface="Arial" pitchFamily="-109" charset="0"/>
              </a:rPr>
              <a:t>C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-109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6781800" y="2971800"/>
            <a:ext cx="533400" cy="533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>
                <a:latin typeface="Arial" pitchFamily="-109" charset="0"/>
              </a:rPr>
              <a:t>A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-109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6781800" y="3505200"/>
            <a:ext cx="533400" cy="533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-109" charset="0"/>
              </a:rPr>
              <a:t>B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5257800" y="4648200"/>
            <a:ext cx="2438400" cy="228600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9" charset="0"/>
            </a:endParaRPr>
          </a:p>
        </p:txBody>
      </p:sp>
      <p:sp>
        <p:nvSpPr>
          <p:cNvPr id="6" name="Right Arrow 5"/>
          <p:cNvSpPr/>
          <p:nvPr/>
        </p:nvSpPr>
        <p:spPr bwMode="auto">
          <a:xfrm>
            <a:off x="6172200" y="3613773"/>
            <a:ext cx="533400" cy="484632"/>
          </a:xfrm>
          <a:prstGeom prst="rightArrow">
            <a:avLst/>
          </a:prstGeom>
          <a:solidFill>
            <a:schemeClr val="accent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41425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>
          <a:xfrm>
            <a:off x="4191000" y="152400"/>
            <a:ext cx="3581400" cy="1143000"/>
          </a:xfrm>
        </p:spPr>
        <p:txBody>
          <a:bodyPr/>
          <a:lstStyle/>
          <a:p>
            <a:pPr algn="r"/>
            <a:r>
              <a:rPr lang="en-GB" dirty="0">
                <a:latin typeface="Calibri"/>
                <a:ea typeface="ＭＳ Ｐゴシック" charset="0"/>
                <a:cs typeface="Calibri"/>
              </a:rPr>
              <a:t>Blocks Word</a:t>
            </a:r>
            <a:br>
              <a:rPr lang="en-GB" dirty="0">
                <a:latin typeface="Calibri"/>
                <a:ea typeface="ＭＳ Ｐゴシック" charset="0"/>
                <a:cs typeface="Calibri"/>
              </a:rPr>
            </a:br>
            <a:r>
              <a:rPr lang="en-GB" dirty="0">
                <a:latin typeface="Calibri"/>
                <a:ea typeface="ＭＳ Ｐゴシック" charset="0"/>
                <a:cs typeface="Calibri"/>
              </a:rPr>
              <a:t>Problem File</a:t>
            </a:r>
            <a:endParaRPr lang="en-US" dirty="0">
              <a:latin typeface="Calibri"/>
              <a:ea typeface="ＭＳ Ｐゴシック" charset="0"/>
              <a:cs typeface="Calibri"/>
            </a:endParaRPr>
          </a:p>
        </p:txBody>
      </p:sp>
      <p:sp>
        <p:nvSpPr>
          <p:cNvPr id="19458" name="Content Placeholder 2"/>
          <p:cNvSpPr>
            <a:spLocks noGrp="1"/>
          </p:cNvSpPr>
          <p:nvPr>
            <p:ph idx="1"/>
          </p:nvPr>
        </p:nvSpPr>
        <p:spPr>
          <a:xfrm>
            <a:off x="301654" y="228600"/>
            <a:ext cx="8540692" cy="6248400"/>
          </a:xfrm>
        </p:spPr>
        <p:txBody>
          <a:bodyPr/>
          <a:lstStyle/>
          <a:p>
            <a:pPr>
              <a:lnSpc>
                <a:spcPct val="90000"/>
              </a:lnSpc>
              <a:spcAft>
                <a:spcPts val="600"/>
              </a:spcAft>
              <a:buFontTx/>
              <a:buNone/>
            </a:pPr>
            <a:r>
              <a:rPr lang="en-US" sz="2600" dirty="0">
                <a:latin typeface="Calibri"/>
                <a:ea typeface="ＭＳ Ｐゴシック" charset="0"/>
                <a:cs typeface="Calibri"/>
              </a:rPr>
              <a:t>(define (problem 00)</a:t>
            </a:r>
          </a:p>
          <a:p>
            <a:pPr>
              <a:lnSpc>
                <a:spcPct val="90000"/>
              </a:lnSpc>
              <a:spcAft>
                <a:spcPts val="600"/>
              </a:spcAft>
              <a:buFontTx/>
              <a:buNone/>
            </a:pPr>
            <a:r>
              <a:rPr lang="en-US" sz="2600" dirty="0">
                <a:latin typeface="Calibri"/>
                <a:ea typeface="ＭＳ Ｐゴシック" charset="0"/>
                <a:cs typeface="Calibri"/>
              </a:rPr>
              <a:t>    (</a:t>
            </a:r>
            <a:r>
              <a:rPr lang="en-US" sz="2600" b="1" dirty="0">
                <a:latin typeface="Calibri"/>
                <a:ea typeface="ＭＳ Ｐゴシック" charset="0"/>
                <a:cs typeface="Calibri"/>
              </a:rPr>
              <a:t>:domain </a:t>
            </a:r>
            <a:r>
              <a:rPr lang="en-US" sz="2600" dirty="0">
                <a:latin typeface="Calibri"/>
                <a:ea typeface="ＭＳ Ｐゴシック" charset="0"/>
                <a:cs typeface="Calibri"/>
              </a:rPr>
              <a:t>hw5)</a:t>
            </a:r>
          </a:p>
          <a:p>
            <a:pPr>
              <a:lnSpc>
                <a:spcPct val="90000"/>
              </a:lnSpc>
              <a:spcAft>
                <a:spcPts val="600"/>
              </a:spcAft>
              <a:buFontTx/>
              <a:buNone/>
            </a:pPr>
            <a:r>
              <a:rPr lang="en-US" sz="2600" dirty="0">
                <a:latin typeface="Calibri"/>
                <a:ea typeface="ＭＳ Ｐゴシック" charset="0"/>
                <a:cs typeface="Calibri"/>
              </a:rPr>
              <a:t>    (</a:t>
            </a:r>
            <a:r>
              <a:rPr lang="en-US" sz="2600" b="1" dirty="0">
                <a:latin typeface="Calibri"/>
                <a:ea typeface="ＭＳ Ｐゴシック" charset="0"/>
                <a:cs typeface="Calibri"/>
              </a:rPr>
              <a:t>:objects </a:t>
            </a:r>
            <a:r>
              <a:rPr lang="en-US" sz="2600" dirty="0">
                <a:latin typeface="Calibri"/>
                <a:ea typeface="ＭＳ Ｐゴシック" charset="0"/>
                <a:cs typeface="Calibri"/>
              </a:rPr>
              <a:t>A B C)</a:t>
            </a:r>
          </a:p>
          <a:p>
            <a:pPr>
              <a:lnSpc>
                <a:spcPct val="90000"/>
              </a:lnSpc>
              <a:spcAft>
                <a:spcPts val="600"/>
              </a:spcAft>
              <a:buFontTx/>
              <a:buNone/>
            </a:pPr>
            <a:r>
              <a:rPr lang="en-US" sz="2600" dirty="0">
                <a:latin typeface="Calibri"/>
                <a:ea typeface="ＭＳ Ｐゴシック" charset="0"/>
                <a:cs typeface="Calibri"/>
              </a:rPr>
              <a:t>    (</a:t>
            </a:r>
            <a:r>
              <a:rPr lang="en-US" sz="2600" b="1" dirty="0">
                <a:latin typeface="Calibri"/>
                <a:ea typeface="ＭＳ Ｐゴシック" charset="0"/>
                <a:cs typeface="Calibri"/>
              </a:rPr>
              <a:t>:</a:t>
            </a:r>
            <a:r>
              <a:rPr lang="en-US" sz="2600" b="1" dirty="0" err="1">
                <a:latin typeface="Calibri"/>
                <a:ea typeface="ＭＳ Ｐゴシック" charset="0"/>
                <a:cs typeface="Calibri"/>
              </a:rPr>
              <a:t>init</a:t>
            </a:r>
            <a:r>
              <a:rPr lang="en-US" sz="2600" b="1" dirty="0">
                <a:latin typeface="Calibri"/>
                <a:ea typeface="ＭＳ Ｐゴシック" charset="0"/>
                <a:cs typeface="Calibri"/>
              </a:rPr>
              <a:t> </a:t>
            </a:r>
            <a:r>
              <a:rPr lang="en-US" sz="2600" dirty="0">
                <a:latin typeface="Calibri"/>
                <a:ea typeface="ＭＳ Ｐゴシック" charset="0"/>
                <a:cs typeface="Calibri"/>
              </a:rPr>
              <a:t>(arm-empty)</a:t>
            </a:r>
          </a:p>
          <a:p>
            <a:pPr>
              <a:lnSpc>
                <a:spcPct val="90000"/>
              </a:lnSpc>
              <a:spcAft>
                <a:spcPts val="600"/>
              </a:spcAft>
              <a:buFontTx/>
              <a:buNone/>
            </a:pPr>
            <a:r>
              <a:rPr lang="en-US" sz="2600" dirty="0">
                <a:latin typeface="Calibri"/>
                <a:ea typeface="ＭＳ Ｐゴシック" charset="0"/>
                <a:cs typeface="Calibri"/>
              </a:rPr>
              <a:t>              (block A)</a:t>
            </a:r>
          </a:p>
          <a:p>
            <a:pPr>
              <a:lnSpc>
                <a:spcPct val="90000"/>
              </a:lnSpc>
              <a:spcAft>
                <a:spcPts val="600"/>
              </a:spcAft>
              <a:buFontTx/>
              <a:buNone/>
            </a:pPr>
            <a:r>
              <a:rPr lang="en-US" sz="2600" dirty="0">
                <a:latin typeface="Calibri"/>
                <a:ea typeface="ＭＳ Ｐゴシック" charset="0"/>
                <a:cs typeface="Calibri"/>
              </a:rPr>
              <a:t>              (color A red)</a:t>
            </a:r>
          </a:p>
          <a:p>
            <a:pPr>
              <a:lnSpc>
                <a:spcPct val="90000"/>
              </a:lnSpc>
              <a:spcAft>
                <a:spcPts val="600"/>
              </a:spcAft>
              <a:buFontTx/>
              <a:buNone/>
            </a:pPr>
            <a:r>
              <a:rPr lang="en-US" sz="2600" dirty="0">
                <a:latin typeface="Calibri"/>
                <a:ea typeface="ＭＳ Ｐゴシック" charset="0"/>
                <a:cs typeface="Calibri"/>
              </a:rPr>
              <a:t>	           (on-table A)</a:t>
            </a:r>
          </a:p>
          <a:p>
            <a:pPr>
              <a:lnSpc>
                <a:spcPct val="90000"/>
              </a:lnSpc>
              <a:spcAft>
                <a:spcPts val="600"/>
              </a:spcAft>
              <a:buFontTx/>
              <a:buNone/>
            </a:pPr>
            <a:r>
              <a:rPr lang="en-US" sz="2600" dirty="0">
                <a:latin typeface="Calibri"/>
                <a:ea typeface="ＭＳ Ｐゴシック" charset="0"/>
                <a:cs typeface="Calibri"/>
              </a:rPr>
              <a:t>              (block B)</a:t>
            </a:r>
          </a:p>
          <a:p>
            <a:pPr>
              <a:lnSpc>
                <a:spcPct val="90000"/>
              </a:lnSpc>
              <a:spcAft>
                <a:spcPts val="600"/>
              </a:spcAft>
              <a:buFontTx/>
              <a:buNone/>
            </a:pPr>
            <a:r>
              <a:rPr lang="en-US" sz="2600" dirty="0">
                <a:latin typeface="Calibri"/>
                <a:ea typeface="ＭＳ Ｐゴシック" charset="0"/>
                <a:cs typeface="Calibri"/>
              </a:rPr>
              <a:t>	           (on B A) </a:t>
            </a:r>
          </a:p>
          <a:p>
            <a:pPr>
              <a:lnSpc>
                <a:spcPct val="90000"/>
              </a:lnSpc>
              <a:spcAft>
                <a:spcPts val="600"/>
              </a:spcAft>
              <a:buFontTx/>
              <a:buNone/>
            </a:pPr>
            <a:r>
              <a:rPr lang="en-US" sz="2600" dirty="0">
                <a:latin typeface="Calibri"/>
                <a:ea typeface="ＭＳ Ｐゴシック" charset="0"/>
                <a:cs typeface="Calibri"/>
              </a:rPr>
              <a:t>              (block C)</a:t>
            </a:r>
          </a:p>
          <a:p>
            <a:pPr>
              <a:lnSpc>
                <a:spcPct val="90000"/>
              </a:lnSpc>
              <a:spcAft>
                <a:spcPts val="600"/>
              </a:spcAft>
              <a:buFontTx/>
              <a:buNone/>
            </a:pPr>
            <a:r>
              <a:rPr lang="en-US" sz="2600" dirty="0">
                <a:latin typeface="Calibri"/>
                <a:ea typeface="ＭＳ Ｐゴシック" charset="0"/>
                <a:cs typeface="Calibri"/>
              </a:rPr>
              <a:t>	           (on C B)</a:t>
            </a:r>
          </a:p>
          <a:p>
            <a:pPr>
              <a:lnSpc>
                <a:spcPct val="90000"/>
              </a:lnSpc>
              <a:spcAft>
                <a:spcPts val="600"/>
              </a:spcAft>
              <a:buFontTx/>
              <a:buNone/>
            </a:pPr>
            <a:r>
              <a:rPr lang="en-US" sz="2600" dirty="0">
                <a:latin typeface="Calibri"/>
                <a:ea typeface="ＭＳ Ｐゴシック" charset="0"/>
                <a:cs typeface="Calibri"/>
              </a:rPr>
              <a:t>	           (clear C))</a:t>
            </a:r>
          </a:p>
          <a:p>
            <a:pPr>
              <a:lnSpc>
                <a:spcPct val="90000"/>
              </a:lnSpc>
              <a:spcAft>
                <a:spcPts val="600"/>
              </a:spcAft>
              <a:buFontTx/>
              <a:buNone/>
            </a:pPr>
            <a:r>
              <a:rPr lang="en-US" sz="2600" dirty="0">
                <a:latin typeface="Calibri"/>
                <a:ea typeface="ＭＳ Ｐゴシック" charset="0"/>
                <a:cs typeface="Calibri"/>
              </a:rPr>
              <a:t>  (</a:t>
            </a:r>
            <a:r>
              <a:rPr lang="en-US" sz="2600" b="1" dirty="0">
                <a:latin typeface="Calibri"/>
                <a:ea typeface="ＭＳ Ｐゴシック" charset="0"/>
                <a:cs typeface="Calibri"/>
              </a:rPr>
              <a:t>:goal </a:t>
            </a:r>
            <a:r>
              <a:rPr lang="en-US" sz="2600" dirty="0">
                <a:latin typeface="Calibri"/>
                <a:ea typeface="ＭＳ Ｐゴシック" charset="0"/>
                <a:cs typeface="Calibri"/>
              </a:rPr>
              <a:t>(and (on A B) (on B C))))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72400" y="152400"/>
            <a:ext cx="1638300" cy="16383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 bwMode="auto">
          <a:xfrm>
            <a:off x="5562600" y="2667000"/>
            <a:ext cx="533400" cy="533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-109" charset="0"/>
              </a:rPr>
              <a:t>A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5562600" y="1600200"/>
            <a:ext cx="533400" cy="533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-109" charset="0"/>
              </a:rPr>
              <a:t>C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5562600" y="2133600"/>
            <a:ext cx="533400" cy="533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-109" charset="0"/>
              </a:rPr>
              <a:t>B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6781800" y="2667000"/>
            <a:ext cx="533400" cy="533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>
                <a:latin typeface="Arial" pitchFamily="-109" charset="0"/>
              </a:rPr>
              <a:t>C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-109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6781800" y="1600200"/>
            <a:ext cx="533400" cy="533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>
                <a:latin typeface="Arial" pitchFamily="-109" charset="0"/>
              </a:rPr>
              <a:t>A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-109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6781800" y="2133600"/>
            <a:ext cx="533400" cy="5334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-109" charset="0"/>
              </a:rPr>
              <a:t>B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5257800" y="3276600"/>
            <a:ext cx="2438400" cy="228600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9" charset="0"/>
            </a:endParaRPr>
          </a:p>
        </p:txBody>
      </p:sp>
      <p:sp>
        <p:nvSpPr>
          <p:cNvPr id="6" name="Right Arrow 5"/>
          <p:cNvSpPr/>
          <p:nvPr/>
        </p:nvSpPr>
        <p:spPr bwMode="auto">
          <a:xfrm>
            <a:off x="6172200" y="2242173"/>
            <a:ext cx="533400" cy="484632"/>
          </a:xfrm>
          <a:prstGeom prst="rightArrow">
            <a:avLst/>
          </a:prstGeom>
          <a:solidFill>
            <a:schemeClr val="accent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9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334000" y="3657600"/>
            <a:ext cx="2362200" cy="3046988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400" dirty="0"/>
              <a:t>Begin plan</a:t>
            </a:r>
          </a:p>
          <a:p>
            <a:r>
              <a:rPr lang="en-US" sz="2400" dirty="0"/>
              <a:t>1 (</a:t>
            </a:r>
            <a:r>
              <a:rPr lang="en-US" sz="2400" dirty="0" err="1"/>
              <a:t>unstack</a:t>
            </a:r>
            <a:r>
              <a:rPr lang="en-US" sz="2400" dirty="0"/>
              <a:t> c b)</a:t>
            </a:r>
          </a:p>
          <a:p>
            <a:r>
              <a:rPr lang="en-US" sz="2400" dirty="0"/>
              <a:t>2 (put-down c)</a:t>
            </a:r>
          </a:p>
          <a:p>
            <a:r>
              <a:rPr lang="en-US" sz="2400" dirty="0"/>
              <a:t>3 (</a:t>
            </a:r>
            <a:r>
              <a:rPr lang="en-US" sz="2400" dirty="0" err="1"/>
              <a:t>unstack</a:t>
            </a:r>
            <a:r>
              <a:rPr lang="en-US" sz="2400" dirty="0"/>
              <a:t> b a)</a:t>
            </a:r>
          </a:p>
          <a:p>
            <a:r>
              <a:rPr lang="en-US" sz="2400" dirty="0"/>
              <a:t>4 (stack b c)</a:t>
            </a:r>
          </a:p>
          <a:p>
            <a:r>
              <a:rPr lang="en-US" sz="2400" dirty="0"/>
              <a:t>5 (pick-up a)</a:t>
            </a:r>
          </a:p>
          <a:p>
            <a:r>
              <a:rPr lang="en-US" sz="2400" dirty="0"/>
              <a:t>6 (stack a b)</a:t>
            </a:r>
          </a:p>
          <a:p>
            <a:r>
              <a:rPr lang="en-US" sz="2400" dirty="0"/>
              <a:t>End plan</a:t>
            </a:r>
          </a:p>
        </p:txBody>
      </p:sp>
    </p:spTree>
    <p:extLst>
      <p:ext uri="{BB962C8B-B14F-4D97-AF65-F5344CB8AC3E}">
        <p14:creationId xmlns:p14="http://schemas.microsoft.com/office/powerpoint/2010/main" val="6915136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2A9B4E-BA4D-0446-A93A-2F2D139E6F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6686" y="152400"/>
            <a:ext cx="7772400" cy="1143000"/>
          </a:xfrm>
        </p:spPr>
        <p:txBody>
          <a:bodyPr/>
          <a:lstStyle/>
          <a:p>
            <a:r>
              <a:rPr lang="en-US" dirty="0"/>
              <a:t>http://</a:t>
            </a:r>
            <a:r>
              <a:rPr lang="en-US" dirty="0" err="1"/>
              <a:t>planning.domains</a:t>
            </a:r>
            <a:r>
              <a:rPr lang="en-US" dirty="0"/>
              <a:t>/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16AA57E-5593-224C-9223-E935C94532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500" y="990600"/>
            <a:ext cx="8763000" cy="63059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54231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626618-47A2-3F45-BD4E-A38FD0E0E7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310415"/>
            <a:ext cx="7772400" cy="1143000"/>
          </a:xfrm>
        </p:spPr>
        <p:txBody>
          <a:bodyPr/>
          <a:lstStyle/>
          <a:p>
            <a:r>
              <a:rPr lang="en-US" dirty="0" err="1"/>
              <a:t>Planning.domains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DE777F-408A-C347-B3D4-F72ECE6F15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484697"/>
            <a:ext cx="7772400" cy="5062888"/>
          </a:xfrm>
        </p:spPr>
        <p:txBody>
          <a:bodyPr/>
          <a:lstStyle/>
          <a:p>
            <a:r>
              <a:rPr lang="en-US" sz="3200" dirty="0"/>
              <a:t>Open source environment for providing planning services using PDDL </a:t>
            </a:r>
          </a:p>
          <a:p>
            <a:r>
              <a:rPr lang="en-US" sz="3200" dirty="0"/>
              <a:t>Default planner is </a:t>
            </a:r>
            <a:r>
              <a:rPr lang="en-US" sz="3200" dirty="0">
                <a:hlinkClick r:id="rId2"/>
              </a:rPr>
              <a:t>ff</a:t>
            </a:r>
            <a:endParaRPr lang="en-US" sz="3200" dirty="0"/>
          </a:p>
          <a:p>
            <a:pPr lvl="1"/>
            <a:r>
              <a:rPr lang="en-US" sz="2800" dirty="0"/>
              <a:t>very successful forward-chaining heuristic search planner producing sequential plans</a:t>
            </a:r>
          </a:p>
          <a:p>
            <a:pPr lvl="1"/>
            <a:r>
              <a:rPr lang="en-US" sz="2800" dirty="0"/>
              <a:t>Can be configured to work with other planners</a:t>
            </a:r>
          </a:p>
          <a:p>
            <a:r>
              <a:rPr lang="en-US" sz="3200" dirty="0"/>
              <a:t>Use interactively or call via web-based API</a:t>
            </a:r>
          </a:p>
          <a:p>
            <a:r>
              <a:rPr lang="en-US" sz="3200" dirty="0"/>
              <a:t>Use for HW5 to extend blocks world domain </a:t>
            </a:r>
          </a:p>
        </p:txBody>
      </p:sp>
    </p:spTree>
    <p:extLst>
      <p:ext uri="{BB962C8B-B14F-4D97-AF65-F5344CB8AC3E}">
        <p14:creationId xmlns:p14="http://schemas.microsoft.com/office/powerpoint/2010/main" val="40353306"/>
      </p:ext>
    </p:extLst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Custom 29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4080"/>
      </a:hlink>
      <a:folHlink>
        <a:srgbClr val="004080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9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9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14163</TotalTime>
  <Words>352</Words>
  <Application>Microsoft Macintosh PowerPoint</Application>
  <PresentationFormat>On-screen Show (4:3)</PresentationFormat>
  <Paragraphs>85</Paragraphs>
  <Slides>8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Tahoma</vt:lpstr>
      <vt:lpstr>Times New Roman</vt:lpstr>
      <vt:lpstr>Blank Presentation</vt:lpstr>
      <vt:lpstr>PDDL</vt:lpstr>
      <vt:lpstr>PDDL</vt:lpstr>
      <vt:lpstr>PDDL Representation</vt:lpstr>
      <vt:lpstr>Blocks Word Domain File</vt:lpstr>
      <vt:lpstr>Blocks Word Problem File</vt:lpstr>
      <vt:lpstr>Blocks Word Problem File</vt:lpstr>
      <vt:lpstr>http://planning.domains/</vt:lpstr>
      <vt:lpstr>Planning.domains</vt:lpstr>
    </vt:vector>
  </TitlesOfParts>
  <Company>UMBC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Graphplan/SATPlan</dc:title>
  <dc:creator>Marie desJardins</dc:creator>
  <cp:lastModifiedBy>Tim Finin</cp:lastModifiedBy>
  <cp:revision>318</cp:revision>
  <cp:lastPrinted>2009-11-16T21:50:54Z</cp:lastPrinted>
  <dcterms:created xsi:type="dcterms:W3CDTF">2009-11-18T21:57:46Z</dcterms:created>
  <dcterms:modified xsi:type="dcterms:W3CDTF">2019-05-13T02:03:15Z</dcterms:modified>
</cp:coreProperties>
</file>