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3" r:id="rId3"/>
    <p:sldId id="368" r:id="rId4"/>
    <p:sldId id="353" r:id="rId5"/>
    <p:sldId id="367" r:id="rId6"/>
    <p:sldId id="269" r:id="rId7"/>
    <p:sldId id="285" r:id="rId8"/>
    <p:sldId id="286" r:id="rId9"/>
    <p:sldId id="287" r:id="rId10"/>
    <p:sldId id="302" r:id="rId11"/>
    <p:sldId id="271" r:id="rId12"/>
    <p:sldId id="362" r:id="rId13"/>
    <p:sldId id="363" r:id="rId14"/>
    <p:sldId id="364" r:id="rId15"/>
    <p:sldId id="370" r:id="rId16"/>
    <p:sldId id="380" r:id="rId17"/>
    <p:sldId id="276" r:id="rId18"/>
    <p:sldId id="284" r:id="rId19"/>
    <p:sldId id="301" r:id="rId20"/>
    <p:sldId id="365" r:id="rId21"/>
    <p:sldId id="366" r:id="rId22"/>
    <p:sldId id="373" r:id="rId23"/>
    <p:sldId id="374" r:id="rId24"/>
    <p:sldId id="283" r:id="rId25"/>
    <p:sldId id="376" r:id="rId26"/>
    <p:sldId id="377" r:id="rId27"/>
    <p:sldId id="379" r:id="rId28"/>
    <p:sldId id="298" r:id="rId29"/>
    <p:sldId id="369" r:id="rId30"/>
    <p:sldId id="290" r:id="rId31"/>
    <p:sldId id="282" r:id="rId32"/>
    <p:sldId id="354" r:id="rId33"/>
    <p:sldId id="361" r:id="rId34"/>
    <p:sldId id="279" r:id="rId35"/>
    <p:sldId id="280" r:id="rId36"/>
    <p:sldId id="281" r:id="rId37"/>
    <p:sldId id="291" r:id="rId38"/>
    <p:sldId id="372" r:id="rId39"/>
    <p:sldId id="292" r:id="rId40"/>
    <p:sldId id="297" r:id="rId41"/>
    <p:sldId id="293" r:id="rId42"/>
    <p:sldId id="278" r:id="rId4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ECFF"/>
    <a:srgbClr val="00FF00"/>
    <a:srgbClr val="EAEAEA"/>
    <a:srgbClr val="FF0000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5"/>
    <p:restoredTop sz="94747"/>
  </p:normalViewPr>
  <p:slideViewPr>
    <p:cSldViewPr showGuides="1">
      <p:cViewPr varScale="1">
        <p:scale>
          <a:sx n="70" d="100"/>
          <a:sy n="70" d="100"/>
        </p:scale>
        <p:origin x="184" y="448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BDF1C-010F-1049-97CE-674BBC7BF36D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DEA179-9994-A944-9A31-CC0714FF9396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E466C5-9EB3-7648-AD0F-E340D4F2B632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941D20-3B3C-4245-91ED-4C60BC4EF857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BA60EB-40C7-AD42-9B4A-BB3D6AC8A010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62C8E-45D4-B948-8693-01722921C0A3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89F51D-7774-4E41-B009-D54EF46D09FD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28D213-88AD-AE4D-8A9B-DA44912C4CF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EEAC7A-884F-4143-8911-FE27D5F824C5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Alan_Robinson" TargetMode="External"/><Relationship Id="rId2" Type="http://schemas.openxmlformats.org/officeDocument/2006/relationships/hyperlink" Target="https://en.wikipedia.org/wiki/Resolution_(logic)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rn_claus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lfred_Horn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talog" TargetMode="External"/><Relationship Id="rId2" Type="http://schemas.openxmlformats.org/officeDocument/2006/relationships/hyperlink" Target="http://en.wikipedia.org/wiki/Prol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and First-Order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r>
              <a:rPr lang="en-US" sz="29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one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 entails Q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, written P |= Q, means that whenever P is True, so is Q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In all models in which P is true, Q is also true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054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28600" y="4643438"/>
            <a:ext cx="682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dirty="0">
                <a:latin typeface="Calibri"/>
              </a:rPr>
              <a:t>Used to define meaning of  logical connectives</a:t>
            </a:r>
          </a:p>
          <a:p>
            <a:pPr>
              <a:buFont typeface="Arial" charset="0"/>
              <a:buChar char="•"/>
            </a:pPr>
            <a:r>
              <a:rPr lang="en-US" sz="3200" dirty="0">
                <a:latin typeface="Calibri"/>
              </a:rPr>
              <a:t>and to determine when a complex sentence is true given values of its symbols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logical connective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true or 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we add this sentence to a KB, it can be used by an inference rule, 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, to derive/infer/prove Q if P is also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  <a:endParaRPr lang="en-US" sz="3200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eliminating any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03176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eliminating any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74098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04D041-6920-CD4A-B2B6-A5E4F803BE7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012371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C4F3-9F5C-C14C-847F-525478BA08E9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447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0B0718-514D-3643-99CF-F93B98B658ED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828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804D75-70D5-1C48-9B4D-E32686217330}"/>
              </a:ext>
            </a:extLst>
          </p:cNvPr>
          <p:cNvCxnSpPr>
            <a:cxnSpLocks/>
          </p:cNvCxnSpPr>
          <p:nvPr/>
        </p:nvCxnSpPr>
        <p:spPr bwMode="auto">
          <a:xfrm>
            <a:off x="6237514" y="2590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18F6EF-BBE0-FA41-8007-D73645A7EE87}"/>
              </a:ext>
            </a:extLst>
          </p:cNvPr>
          <p:cNvCxnSpPr>
            <a:cxnSpLocks/>
          </p:cNvCxnSpPr>
          <p:nvPr/>
        </p:nvCxnSpPr>
        <p:spPr bwMode="auto">
          <a:xfrm>
            <a:off x="6248400" y="32766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EB7CCC-1A64-794D-8C36-EA9DA63328AA}"/>
              </a:ext>
            </a:extLst>
          </p:cNvPr>
          <p:cNvSpPr txBox="1"/>
          <p:nvPr/>
        </p:nvSpPr>
        <p:spPr>
          <a:xfrm>
            <a:off x="6248400" y="4114800"/>
            <a:ext cx="2819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Only 3 models consistent with KB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R is true in all of them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Therefore R is true and can be added to the KB</a:t>
            </a:r>
          </a:p>
        </p:txBody>
      </p:sp>
    </p:spTree>
    <p:extLst>
      <p:ext uri="{BB962C8B-B14F-4D97-AF65-F5344CB8AC3E}">
        <p14:creationId xmlns:p14="http://schemas.microsoft.com/office/powerpoint/2010/main" val="31554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6482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X it produces from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sz="2400" b="1" u="sng" dirty="0">
                <a:ea typeface="ＭＳ Ｐゴシック" charset="0"/>
              </a:rPr>
              <a:t>RULE</a:t>
            </a:r>
            <a:r>
              <a:rPr lang="en-US" sz="2400" u="sng" dirty="0">
                <a:ea typeface="ＭＳ Ｐゴシック" charset="0"/>
              </a:rPr>
              <a:t>			</a:t>
            </a:r>
            <a:r>
              <a:rPr lang="en-US" sz="2400" b="1" u="sng" dirty="0">
                <a:ea typeface="ＭＳ Ｐゴシック" charset="0"/>
              </a:rPr>
              <a:t>PREMISE		CONCLUSION</a:t>
            </a:r>
            <a:endParaRPr lang="en-US" sz="32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modus ponens</a:t>
            </a:r>
          </a:p>
        </p:txBody>
      </p:sp>
      <p:graphicFrame>
        <p:nvGraphicFramePr>
          <p:cNvPr id="127054" name="Group 7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Extensions to first-order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  <a:hlinkClick r:id="rId2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0375" lvl="1" indent="0">
              <a:buNone/>
            </a:pPr>
            <a:r>
              <a:rPr lang="en-US" sz="2600" dirty="0">
                <a:ea typeface="ＭＳ Ｐゴシック" charset="0"/>
              </a:rPr>
              <a:t>Literal: 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only interference rule needed to build a sound &amp; 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contradiction,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Alan</a:t>
            </a:r>
            <a:br>
              <a:rPr lang="en-US" sz="3000" dirty="0">
                <a:ea typeface="ＭＳ Ｐゴシック" charset="0"/>
                <a:cs typeface="ＭＳ Ｐゴシック" charset="0"/>
                <a:hlinkClick r:id="rId3"/>
              </a:rPr>
            </a:b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Robinson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is a set of sentences all of which are true, i.e., a conjunction of sentences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ea typeface="ＭＳ Ｐゴシック" charset="0"/>
                <a:cs typeface="ＭＳ Ｐゴシック" charset="0"/>
                <a:hlinkClick r:id="rId2"/>
              </a:rPr>
              <a:t>conjunctive normal form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(CNF) 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sentence is a disjunction of one or more literals (positive or negative atoms)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Every KB can be put into CNF, it's just a matter of rewriting its sentences using standard tautologies, e.g.: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P</a:t>
            </a:r>
            <a:r>
              <a:rPr lang="en-US" sz="2800" dirty="0">
                <a:ea typeface="ＭＳ Ｐゴシック" charset="0"/>
                <a:sym typeface="Symbol" charset="0"/>
              </a:rPr>
              <a:t>Q ≡  ~PQ</a:t>
            </a:r>
            <a:endParaRPr lang="en-US" sz="2800" dirty="0">
              <a:ea typeface="Calibri"/>
              <a:cs typeface="Calibri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QR, QS 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CNF: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KB[1]  producing: </a:t>
            </a:r>
          </a:p>
          <a:p>
            <a:pPr marL="514350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KB[2]  producing: </a:t>
            </a:r>
          </a:p>
          <a:p>
            <a:pPr marL="463550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~QR, ~QS, ~PR, ~PS]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73784"/>
            <a:ext cx="3276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latin typeface="Calibri"/>
              </a:rPr>
              <a:t>Tautologies</a:t>
            </a:r>
            <a:br>
              <a:rPr lang="en-US" sz="2800" b="1" dirty="0">
                <a:latin typeface="Calibri"/>
              </a:rPr>
            </a:br>
            <a:r>
              <a:rPr lang="en-US" sz="2800" b="1" dirty="0">
                <a:latin typeface="Calibri"/>
              </a:rPr>
              <a:t> </a:t>
            </a:r>
            <a:r>
              <a:rPr lang="en-US" sz="2200" dirty="0">
                <a:latin typeface="Calibri"/>
                <a:sym typeface="Symbol" charset="0"/>
              </a:rPr>
              <a:t>(AB) </a:t>
            </a:r>
            <a:r>
              <a:rPr lang="en-US" sz="2200" dirty="0">
                <a:latin typeface="Calibri"/>
                <a:cs typeface="Calibri"/>
              </a:rPr>
              <a:t>↔ (~A 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 B)</a:t>
            </a:r>
          </a:p>
          <a:p>
            <a:pPr algn="ctr">
              <a:defRPr/>
            </a:pP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(A (B  C))</a:t>
            </a:r>
            <a:r>
              <a:rPr lang="en-US" sz="2200" dirty="0">
                <a:latin typeface="Calibri"/>
                <a:cs typeface="Calibri"/>
              </a:rPr>
              <a:t>  ↔ 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>
                <a:latin typeface="Calibri"/>
                <a:cs typeface="Calibri"/>
              </a:rPr>
              <a:t>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resolution inference rule </a:t>
            </a:r>
          </a:p>
        </p:txBody>
      </p:sp>
      <p:pic>
        <p:nvPicPr>
          <p:cNvPr id="46082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610600" cy="214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>
                <a:latin typeface="Calibri"/>
              </a:rPr>
              <a:t>From rightmost three columns of truth table, we see that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latin typeface="Calibri"/>
              </a:rPr>
              <a:t>(</a:t>
            </a:r>
            <a:r>
              <a:rPr lang="en-US" sz="2800" b="1" dirty="0">
                <a:latin typeface="Calibri"/>
              </a:rPr>
              <a:t>α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>
                <a:latin typeface="Calibri"/>
                <a:sym typeface="Symbol" charset="0"/>
              </a:rPr>
              <a:t> </a:t>
            </a:r>
            <a:r>
              <a:rPr lang="en-US" sz="2800" b="1" dirty="0">
                <a:latin typeface="Calibri"/>
              </a:rPr>
              <a:t>β</a:t>
            </a:r>
            <a:r>
              <a:rPr lang="en-US" sz="2800" dirty="0">
                <a:latin typeface="Calibri"/>
              </a:rPr>
              <a:t>) </a:t>
            </a:r>
            <a:r>
              <a:rPr lang="en-US" sz="2800" dirty="0">
                <a:latin typeface="Calibri"/>
                <a:sym typeface="Symbol" charset="0"/>
              </a:rPr>
              <a:t> (</a:t>
            </a:r>
            <a:r>
              <a:rPr lang="en-US" sz="2800" b="1" dirty="0">
                <a:latin typeface="Calibri"/>
                <a:sym typeface="Symbol" charset="0"/>
              </a:rPr>
              <a:t>~β</a:t>
            </a:r>
            <a:r>
              <a:rPr lang="en-US" sz="2800" dirty="0">
                <a:latin typeface="Calibri"/>
                <a:sym typeface="Symbol" charset="0"/>
              </a:rPr>
              <a:t>  </a:t>
            </a:r>
            <a:r>
              <a:rPr lang="en-US" sz="2800" b="1" dirty="0" err="1">
                <a:latin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sym typeface="Symbol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sz="2800" dirty="0">
                <a:latin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(</a:t>
            </a:r>
            <a:r>
              <a:rPr lang="en-US" sz="2800" b="1" dirty="0">
                <a:latin typeface="Calibri"/>
                <a:cs typeface="Calibri"/>
              </a:rPr>
              <a:t>α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2800" b="1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b="1" dirty="0" err="1">
                <a:latin typeface="Calibri"/>
                <a:cs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Calibri"/>
                <a:cs typeface="Calibri"/>
                <a:sym typeface="Symbol" charset="0"/>
              </a:rPr>
              <a:t>is valid (i.e., always true regardless of truth values for </a:t>
            </a:r>
            <a:r>
              <a:rPr lang="en-US" sz="2800" dirty="0">
                <a:latin typeface="Calibri"/>
                <a:cs typeface="Calibri"/>
              </a:rPr>
              <a:t>α,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β and </a:t>
            </a:r>
            <a:r>
              <a:rPr lang="en-US" sz="2800" dirty="0" err="1">
                <a:latin typeface="Calibri"/>
                <a:cs typeface="Calibri"/>
                <a:sym typeface="Symbol" charset="0"/>
              </a:rPr>
              <a:t>γ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resolution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Last 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using traditional reasoning</a:t>
            </a: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(2)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1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procedure generates new sentences from a KB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Convert all sentences in the KB to CNF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Find all pairs of sentences in KB with </a:t>
            </a:r>
            <a:r>
              <a:rPr lang="en-US" sz="2800" dirty="0" err="1"/>
              <a:t>complemen-tary</a:t>
            </a:r>
            <a:r>
              <a:rPr lang="en-US" sz="2800" dirty="0"/>
              <a:t> literals that have not yet been resolved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3200" dirty="0"/>
              <a:t>Is it sound?</a:t>
            </a:r>
          </a:p>
          <a:p>
            <a:r>
              <a:rPr lang="en-US" sz="3200" dirty="0"/>
              <a:t>Is it complete?</a:t>
            </a:r>
          </a:p>
          <a:p>
            <a:r>
              <a:rPr lang="en-US" sz="3200" dirty="0"/>
              <a:t>Will it always terminate?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029200"/>
          </a:xfrm>
        </p:spPr>
        <p:txBody>
          <a:bodyPr/>
          <a:lstStyle/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Add negation of goal to the KB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Convert all sentences in KB to CNF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Find all pairs of sentences in KB with complementary literals that have not yet been resolved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2800" dirty="0"/>
              <a:t>If we derived an empty clause (i.e., a contradiction) then the conclusion follows from the KB</a:t>
            </a:r>
          </a:p>
          <a:p>
            <a:r>
              <a:rPr lang="en-US" sz="2800" dirty="0"/>
              <a:t>If we did not, the conclusion cannot be proved from the KB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649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Horn* sentences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46482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Horn sentence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hlinkClick r:id="rId3"/>
              </a:rPr>
              <a:t>Horn clause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has the form: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P1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P3 ...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Pn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 err="1">
                <a:ea typeface="ＭＳ Ｐゴシック" charset="0"/>
              </a:rPr>
              <a:t>Qm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400" i="1" dirty="0">
                <a:ea typeface="ＭＳ Ｐゴシック" charset="0"/>
              </a:rPr>
              <a:t>where n&gt;=0, m in{0,1}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Note: a conjunction of 0 or more symbols to left of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0-1 symbols to right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Special cases:</a:t>
            </a:r>
          </a:p>
          <a:p>
            <a:pPr lvl="1"/>
            <a:r>
              <a:rPr lang="en-US" sz="2400" dirty="0">
                <a:ea typeface="ＭＳ Ｐゴシック" charset="0"/>
              </a:rPr>
              <a:t>n=0, m=1: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i="1" dirty="0">
                <a:ea typeface="ＭＳ Ｐゴシック" charset="0"/>
              </a:rPr>
              <a:t>(assert P is true)</a:t>
            </a:r>
          </a:p>
          <a:p>
            <a:pPr lvl="1"/>
            <a:r>
              <a:rPr lang="en-US" sz="2400" dirty="0">
                <a:ea typeface="ＭＳ Ｐゴシック" charset="0"/>
              </a:rPr>
              <a:t>n&gt;0, m=0: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b="1" dirty="0">
                <a:ea typeface="ＭＳ Ｐゴシック" charset="0"/>
                <a:sym typeface="Symbol" charset="0"/>
              </a:rPr>
              <a:t>Q</a:t>
            </a:r>
            <a:r>
              <a:rPr lang="en-US" sz="2400" dirty="0">
                <a:ea typeface="ＭＳ Ｐゴシック" charset="0"/>
                <a:sym typeface="Symbol" charset="0"/>
              </a:rPr>
              <a:t>   </a:t>
            </a:r>
            <a:r>
              <a:rPr lang="en-US" sz="2400" i="1" dirty="0">
                <a:ea typeface="ＭＳ Ｐゴシック" charset="0"/>
                <a:sym typeface="Symbol" charset="0"/>
              </a:rPr>
              <a:t>(constraint: both P and Q can’t be true)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n=0, m=0: </a:t>
            </a:r>
            <a:r>
              <a:rPr lang="en-US" sz="2400" i="1" dirty="0">
                <a:ea typeface="ＭＳ Ｐゴシック" charset="0"/>
                <a:sym typeface="Symbol" charset="0"/>
              </a:rPr>
              <a:t>(well, there is nothing there!)</a:t>
            </a:r>
            <a:endParaRPr lang="en-US" sz="2400" i="1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Put in CNF: each sentence is a disjunction of literals with at most one non-negative literal</a:t>
            </a:r>
          </a:p>
          <a:p>
            <a:pPr marL="571500" lvl="2" indent="-225425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P1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P2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P3 ...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 err="1">
                <a:ea typeface="ＭＳ Ｐゴシック" charset="0"/>
              </a:rPr>
              <a:t>Pn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791200" y="6143625"/>
            <a:ext cx="29718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</a:rPr>
              <a:t>(P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  = (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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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0" y="6396038"/>
            <a:ext cx="262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* After </a:t>
            </a:r>
            <a:r>
              <a:rPr lang="en-US" dirty="0">
                <a:latin typeface="Calibri"/>
                <a:hlinkClick r:id="rId4"/>
              </a:rPr>
              <a:t>Alfred Horn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Significance of Horn logic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also have horn sentences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Reasoning with horn clauses is much simpler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Satisfiability of propositional KB (i.e., finding values for a symbols that will make it true) is NP complete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Restricting KB to horn sentences, satisfiability is in P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For this reason, FOL Horn sentences are the basis for many rule-based languages, including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Datalog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logic can’t handle, in a general way,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negation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disjunctions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Entailment and derivation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9530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Entailment: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5613" lvl="1"/>
            <a:r>
              <a:rPr lang="en-US" sz="2800" dirty="0">
                <a:ea typeface="ＭＳ Ｐゴシック" charset="0"/>
              </a:rPr>
              <a:t>Q is entailed by KB (set sentences)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there is no logically possible world where Q is false while all the sentences in KB are true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Or, stated positively, Q is entailed by KB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conclusion is true in every logically possible world in which all the premises in KB  are true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Derivation: KB |- Q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We can derive Q from KB if there</a:t>
            </a:r>
            <a:r>
              <a:rPr lang="en-US" altLang="ja-JP" sz="2800" dirty="0">
                <a:ea typeface="ＭＳ Ｐゴシック" charset="0"/>
              </a:rPr>
              <a:t>'s </a:t>
            </a:r>
            <a:r>
              <a:rPr lang="en-US" sz="2800" dirty="0">
                <a:ea typeface="ＭＳ Ｐゴシック" charset="0"/>
              </a:rPr>
              <a:t>a proof consisting of a sequence of valid inference steps starting from the premises in KB and resulting in Q</a:t>
            </a:r>
            <a:endParaRPr lang="en-US" sz="2800" b="1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058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Two important properties for inference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Soundness: If KB |- Q then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derived from KB using a given set of rules of inference, then Q is entailed by KB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only real entailments, or any sentence that follows deductively from the premises is valid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Completeness: If KB |= Q then KB |-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entailed by KB, then Q can be derived from KB using the rules of inference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all entailments, or all valid sentences can be proved from the premises 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Problems with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37668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good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Lays 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complete; 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" y="1143000"/>
            <a:ext cx="82296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represent properties of individuals or relations between them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height tall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hard to represent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(FOL) represents this </a:t>
            </a:r>
            <a:r>
              <a:rPr lang="en-US" sz="3000" dirty="0" err="1">
                <a:ea typeface="ＭＳ Ｐゴシック" charset="0"/>
                <a:cs typeface="ＭＳ Ｐゴシック" charset="0"/>
              </a:rPr>
              <a:t>informa-tion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via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 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&amp;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Every elephant is gray: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 x (elephant(x) </a:t>
            </a:r>
            <a:r>
              <a:rPr lang="en-US" sz="2600" dirty="0">
                <a:ea typeface="ＭＳ Ｐゴシック" charset="0"/>
                <a:cs typeface="Calibri"/>
              </a:rPr>
              <a:t>→</a:t>
            </a:r>
            <a:r>
              <a:rPr lang="en-US" sz="2600" dirty="0">
                <a:ea typeface="ＭＳ Ｐゴシック" charset="0"/>
              </a:rPr>
              <a:t> gray(x))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There is a black swan: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 x (swan(X) ^ black(X))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problem of representing the following information: 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Every person is mortal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Confucius is a person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Confucius is mortal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How can these sentences be represented so that we can infer the third sentence from the first two? 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In PL we must create propositional symbols to stand for all or part of each sentence, e.g.: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person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Q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R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Confucius</a:t>
            </a:r>
            <a:r>
              <a:rPr lang="ja-JP" altLang="en-US" sz="2600" dirty="0">
                <a:ea typeface="ＭＳ Ｐゴシック" charset="0"/>
              </a:rPr>
              <a:t>”</a:t>
            </a:r>
            <a:endParaRPr lang="en-US" altLang="ja-JP" sz="2600" dirty="0">
              <a:ea typeface="ＭＳ Ｐゴシック" charset="0"/>
            </a:endParaRP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above 3 sentences are represented as: 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Q;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P; 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 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3rd sentence is entailed by the first two, but we need an explicit symbol, R, to represent an individual, Confucius, who is a member of the classes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person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mortal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Representing other individuals requires introducing separate symbols for each, with some way to represent the fact that all individuals who are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people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 are also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A12 = AGENT IS IN CELL (“1,2)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S12 = There is a stench in cell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B34 = There is a breeze in cell (3,4)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W22 = </a:t>
            </a:r>
            <a:r>
              <a:rPr lang="en-US" dirty="0" err="1">
                <a:ea typeface="ＭＳ Ｐゴシック" charset="0"/>
              </a:rPr>
              <a:t>Wumpus</a:t>
            </a:r>
            <a:r>
              <a:rPr lang="en-US" dirty="0">
                <a:ea typeface="ＭＳ Ｐゴシック" charset="0"/>
              </a:rPr>
              <a:t> is in cell (2,2)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V11 = We’</a:t>
            </a:r>
            <a:r>
              <a:rPr lang="en-US" altLang="ja-JP" dirty="0">
                <a:ea typeface="ＭＳ Ｐゴシック" charset="0"/>
              </a:rPr>
              <a:t>ve visited cell (1,1)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W32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 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W32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B22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P32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W22 </a:t>
            </a:r>
            <a:r>
              <a:rPr lang="en-US" dirty="0">
                <a:ea typeface="ＭＳ Ｐゴシック" charset="0"/>
                <a:sym typeface="Symbol" charset="0"/>
              </a:rPr>
              <a:t> S12  S23  S23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V22  OK22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Eight variables for each cell, i.e.: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requires giving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36CF27-C31C-E246-AD2D-E55BF72585CB}"/>
              </a:ext>
            </a:extLst>
          </p:cNvPr>
          <p:cNvSpPr txBox="1"/>
          <p:nvPr/>
        </p:nvSpPr>
        <p:spPr>
          <a:xfrm>
            <a:off x="4974771" y="4414151"/>
            <a:ext cx="38862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8 variables for 16 cells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=&gt; 128 variables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128</a:t>
            </a:r>
            <a:r>
              <a:rPr lang="en-US" dirty="0"/>
              <a:t> combinations  </a:t>
            </a:r>
            <a:r>
              <a:rPr lang="en-US" dirty="0">
                <a:sym typeface="Wingdings" pitchFamily="2" charset="2"/>
              </a:rPr>
              <a:t>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Must do better than brute force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the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in (1,3) using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these four rules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7.5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(R1)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S11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(R2)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S21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(R3)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(R4)</a:t>
            </a:r>
            <a:r>
              <a:rPr lang="en-US" sz="2800" dirty="0">
                <a:ea typeface="ＭＳ Ｐゴシック" charset="0"/>
              </a:rPr>
              <a:t>   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W13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ea typeface="ＭＳ Ｐゴシック" charset="0"/>
                <a:cs typeface="ＭＳ Ｐゴシック" charset="0"/>
              </a:rPr>
              <a:t>Propositional Logic: Review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581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20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And-Elimination to this, yielding 3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~S21 and  R2, then apply And-elimination: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5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Wumpus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prevents stating more general rules, like these:</a:t>
            </a:r>
          </a:p>
          <a:p>
            <a:pPr marL="455613" lvl="2" indent="-22383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 x, y V(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→</a:t>
            </a:r>
            <a:r>
              <a:rPr lang="en-US" sz="2400" dirty="0">
                <a:ea typeface="ＭＳ Ｐゴシック" charset="0"/>
              </a:rPr>
              <a:t> OK(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 x, y 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→</a:t>
            </a:r>
            <a:r>
              <a:rPr lang="en-US" sz="2400" dirty="0">
                <a:ea typeface="ＭＳ Ｐゴシック" charset="0"/>
              </a:rPr>
              <a:t> W(x-1,y) </a:t>
            </a:r>
            <a:r>
              <a:rPr lang="en-US" sz="2400" dirty="0">
                <a:ea typeface="ＭＳ Ｐゴシック" charset="0"/>
                <a:sym typeface="Symbol" charset="0"/>
              </a:rPr>
              <a:t> </a:t>
            </a:r>
            <a:r>
              <a:rPr lang="en-US" sz="2400" dirty="0"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Change of the KB over time is difficult to represent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In classical logic; a fact is true or false for all time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A standard technique is to index dynamic facts with the time when they’re true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A(1, 1, t0)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Thus we have a separate KB for every time point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48700" cy="5181600"/>
          </a:xfrm>
        </p:spPr>
        <p:txBody>
          <a:bodyPr/>
          <a:lstStyle/>
          <a:p>
            <a:r>
              <a:rPr lang="en-US" sz="2600" b="1" dirty="0">
                <a:ea typeface="ＭＳ Ｐゴシック" charset="0"/>
                <a:cs typeface="ＭＳ Ｐゴシック" charset="0"/>
              </a:rPr>
              <a:t>Inference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: process of deriving new sentences from old</a:t>
            </a:r>
          </a:p>
          <a:p>
            <a:pPr lvl="1"/>
            <a:r>
              <a:rPr lang="en-US" b="1" dirty="0">
                <a:ea typeface="ＭＳ Ｐゴシック" charset="0"/>
              </a:rPr>
              <a:t>Sound</a:t>
            </a:r>
            <a:r>
              <a:rPr lang="en-US" dirty="0">
                <a:ea typeface="ＭＳ Ｐゴシック" charset="0"/>
              </a:rPr>
              <a:t> inference derives true conclusions given true premises</a:t>
            </a:r>
          </a:p>
          <a:p>
            <a:pPr lvl="1"/>
            <a:r>
              <a:rPr lang="en-US" b="1" dirty="0">
                <a:ea typeface="ＭＳ Ｐゴシック" charset="0"/>
              </a:rPr>
              <a:t>Complete</a:t>
            </a:r>
            <a:r>
              <a:rPr lang="en-US" dirty="0">
                <a:ea typeface="ＭＳ Ｐゴシック" charset="0"/>
              </a:rPr>
              <a:t> inference derives all true conclusions from a set of premises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Valid sentence: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true in all worlds under all interpretations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If an implication sentence can be shown to be valid, then, given its premise, its consequent can be derived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about what the world is made of and the kind of beliefs we can have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commits </a:t>
            </a:r>
            <a:r>
              <a:rPr lang="en-US" sz="2600">
                <a:ea typeface="ＭＳ Ｐゴシック" charset="0"/>
                <a:cs typeface="ＭＳ Ｐゴシック" charset="0"/>
              </a:rPr>
              <a:t>only to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existence of facts that may or may not be the case in the world being represented</a:t>
            </a:r>
          </a:p>
          <a:p>
            <a:pPr lvl="1"/>
            <a:r>
              <a:rPr lang="en-US" dirty="0">
                <a:ea typeface="ＭＳ Ｐゴシック" charset="0"/>
              </a:rPr>
              <a:t>Simple syntax and semantics suffices to illustrate the process of inference</a:t>
            </a:r>
          </a:p>
          <a:p>
            <a:pPr lvl="1"/>
            <a:r>
              <a:rPr lang="en-US" dirty="0">
                <a:ea typeface="ＭＳ Ｐゴシック" charset="0"/>
              </a:rPr>
              <a:t>Propositional logic can become impractical, even for very small worlds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Logic is a great knowledge representation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Propositional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the 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First order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(FOL) is much more express-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ive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as a knowledge representation (KR) language and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FOL are common: horn logic, higher order logic, three-valued logic, probabilistic logic, fuzzy logic,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Logical constants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true, false 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Propositional symbols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P, Q, ... (aka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atomic 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Parentheses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( … 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are build with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connectives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latin typeface="Symbol" charset="0"/>
                <a:ea typeface="ＭＳ Ｐゴシック" charset="0"/>
                <a:sym typeface="Symbol" charset="0"/>
              </a:rPr>
              <a:t></a:t>
            </a:r>
            <a:r>
              <a:rPr lang="en-US" sz="3000" dirty="0">
                <a:latin typeface="Symbol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and 			[conjunction]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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or 			[disjunction]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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implies 		[implication/conditional/if]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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is equivalent	[</a:t>
            </a:r>
            <a:r>
              <a:rPr lang="en-US" sz="3000" dirty="0" err="1">
                <a:ea typeface="ＭＳ Ｐゴシック" charset="0"/>
              </a:rPr>
              <a:t>biconditional</a:t>
            </a:r>
            <a:r>
              <a:rPr lang="en-US" sz="3000" dirty="0">
                <a:ea typeface="ＭＳ Ｐゴシック" charset="0"/>
              </a:rPr>
              <a:t>/</a:t>
            </a:r>
            <a:r>
              <a:rPr lang="en-US" sz="3000" dirty="0" err="1">
                <a:ea typeface="ＭＳ Ｐゴシック" charset="0"/>
              </a:rPr>
              <a:t>iff</a:t>
            </a:r>
            <a:r>
              <a:rPr lang="en-US" sz="3000" dirty="0">
                <a:ea typeface="ＭＳ Ｐゴシック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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not 			[negation]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Literal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atomic sentence or their negation:  P, </a:t>
            </a:r>
            <a:r>
              <a:rPr lang="en-US" sz="3000" dirty="0">
                <a:ea typeface="ＭＳ Ｐゴシック" charset="0"/>
                <a:cs typeface="ＭＳ Ｐゴシック" charset="0"/>
                <a:sym typeface="Symbol" charset="0"/>
              </a:rPr>
              <a:t>P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000" b="1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logic language in which a user specifies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</a:t>
            </a:r>
            <a:br>
              <a:rPr lang="en-US" sz="2800" b="1" dirty="0">
                <a:ea typeface="ＭＳ Ｐゴシック" charset="0"/>
              </a:rPr>
            </a:b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Sentence result from 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(P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Q)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hot and humid, then it is raining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humid, then it is hot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 is humid.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The meaning or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semantics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a sentence determines its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interpretation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13159</TotalTime>
  <Words>3213</Words>
  <Application>Microsoft Macintosh PowerPoint</Application>
  <PresentationFormat>On-screen Show (4:3)</PresentationFormat>
  <Paragraphs>514</Paragraphs>
  <Slides>42</Slides>
  <Notes>28</Notes>
  <HiddenSlides>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ＭＳ ゴシック</vt:lpstr>
      <vt:lpstr>Arial</vt:lpstr>
      <vt:lpstr>Calibri</vt:lpstr>
      <vt:lpstr>Symbol</vt:lpstr>
      <vt:lpstr>Times New Roman</vt:lpstr>
      <vt:lpstr>Wingdings</vt:lpstr>
      <vt:lpstr>Zapf Dingbats</vt:lpstr>
      <vt:lpstr>Blank Presentation</vt:lpstr>
      <vt:lpstr>Propositional and First-Order Logic</vt:lpstr>
      <vt:lpstr>Logic roadmap overview</vt:lpstr>
      <vt:lpstr>Disclaimer</vt:lpstr>
      <vt:lpstr>Propositional Logic: Review</vt:lpstr>
      <vt:lpstr>Big Ideas</vt:lpstr>
      <vt:lpstr>Propositional logic syntax</vt:lpstr>
      <vt:lpstr>Propositional logic syntax</vt:lpstr>
      <vt:lpstr>Examples of PL sentences</vt:lpstr>
      <vt:lpstr>Some terms</vt:lpstr>
      <vt:lpstr>More terms</vt:lpstr>
      <vt:lpstr>Truth tables</vt:lpstr>
      <vt:lpstr>The implies connective: P  Q</vt:lpstr>
      <vt:lpstr>P  Q</vt:lpstr>
      <vt:lpstr>P  Q</vt:lpstr>
      <vt:lpstr>Models for a KB</vt:lpstr>
      <vt:lpstr>Models for a KB</vt:lpstr>
      <vt:lpstr>Inference rules</vt:lpstr>
      <vt:lpstr>Sound rules of inference</vt:lpstr>
      <vt:lpstr>Soundness of modus ponens</vt:lpstr>
      <vt:lpstr>Resolution</vt:lpstr>
      <vt:lpstr>Resolution</vt:lpstr>
      <vt:lpstr>Resolution Example</vt:lpstr>
      <vt:lpstr>Soundness of resolution inference rule </vt:lpstr>
      <vt:lpstr>Proving it’s raining with resolution</vt:lpstr>
      <vt:lpstr>Proving it’s raining (2)</vt:lpstr>
      <vt:lpstr>A simple proof procedure</vt:lpstr>
      <vt:lpstr>Resolution refutation</vt:lpstr>
      <vt:lpstr>Horn* sentences</vt:lpstr>
      <vt:lpstr>Significance of Horn logic</vt:lpstr>
      <vt:lpstr>Entailment and derivation</vt:lpstr>
      <vt:lpstr>Two important properties for inference</vt:lpstr>
      <vt:lpstr>Problems with Propositional Logic</vt:lpstr>
      <vt:lpstr>Propositional logic: pro and con</vt:lpstr>
      <vt:lpstr>PL is a weak KR language</vt:lpstr>
      <vt:lpstr>PL Example</vt:lpstr>
      <vt:lpstr>PL Example</vt:lpstr>
      <vt:lpstr>Hunt the Wumpus domain</vt:lpstr>
      <vt:lpstr>Hunt the Wumpus domain</vt:lpstr>
      <vt:lpstr>After third move</vt:lpstr>
      <vt:lpstr>Proving W13</vt:lpstr>
      <vt:lpstr>Propositional Wumpus problems</vt:lpstr>
      <vt:lpstr>Propositional logic 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271</cp:revision>
  <cp:lastPrinted>2019-03-27T18:18:31Z</cp:lastPrinted>
  <dcterms:created xsi:type="dcterms:W3CDTF">2009-10-25T14:57:13Z</dcterms:created>
  <dcterms:modified xsi:type="dcterms:W3CDTF">2019-04-05T11:43:53Z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