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8" r:id="rId3"/>
    <p:sldId id="329" r:id="rId4"/>
    <p:sldId id="338" r:id="rId5"/>
    <p:sldId id="339" r:id="rId6"/>
    <p:sldId id="345" r:id="rId7"/>
    <p:sldId id="347" r:id="rId8"/>
    <p:sldId id="341" r:id="rId9"/>
    <p:sldId id="348" r:id="rId10"/>
    <p:sldId id="349" r:id="rId11"/>
    <p:sldId id="343" r:id="rId12"/>
    <p:sldId id="350" r:id="rId13"/>
    <p:sldId id="351" r:id="rId14"/>
    <p:sldId id="330" r:id="rId15"/>
    <p:sldId id="331" r:id="rId16"/>
    <p:sldId id="332" r:id="rId17"/>
    <p:sldId id="336" r:id="rId18"/>
    <p:sldId id="352" r:id="rId19"/>
    <p:sldId id="333" r:id="rId20"/>
    <p:sldId id="257" r:id="rId21"/>
    <p:sldId id="258" r:id="rId22"/>
    <p:sldId id="265" r:id="rId23"/>
    <p:sldId id="326" r:id="rId24"/>
    <p:sldId id="266" r:id="rId25"/>
    <p:sldId id="259" r:id="rId26"/>
    <p:sldId id="260" r:id="rId27"/>
    <p:sldId id="261" r:id="rId28"/>
    <p:sldId id="305" r:id="rId29"/>
    <p:sldId id="337" r:id="rId30"/>
    <p:sldId id="327" r:id="rId31"/>
    <p:sldId id="262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35" r:id="rId47"/>
    <p:sldId id="321" r:id="rId48"/>
    <p:sldId id="334" r:id="rId49"/>
    <p:sldId id="323" r:id="rId50"/>
    <p:sldId id="322" r:id="rId51"/>
    <p:sldId id="324" r:id="rId52"/>
    <p:sldId id="325" r:id="rId53"/>
    <p:sldId id="264" r:id="rId54"/>
    <p:sldId id="267" r:id="rId55"/>
    <p:sldId id="303" r:id="rId56"/>
    <p:sldId id="288" r:id="rId57"/>
    <p:sldId id="268" r:id="rId58"/>
    <p:sldId id="272" r:id="rId59"/>
    <p:sldId id="277" r:id="rId60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2"/>
    <p:restoredTop sz="92315"/>
  </p:normalViewPr>
  <p:slideViewPr>
    <p:cSldViewPr showGuides="1">
      <p:cViewPr varScale="1">
        <p:scale>
          <a:sx n="113" d="100"/>
          <a:sy n="113" d="100"/>
        </p:scale>
        <p:origin x="2496" y="18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CE5A6-54F9-A043-89E0-EB9CD250BBC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49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972FB1-2797-3441-AC09-CAC8FBE69249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49A158-2856-1244-B510-57F3860984E0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55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B492D2-6727-7F4B-B078-76567A0A8400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6D7246-832C-4E47-8380-8B4F81F0EBDC}" type="slidenum">
              <a:rPr lang="en-US" sz="1200">
                <a:latin typeface="Calibri"/>
              </a:rPr>
              <a:pPr/>
              <a:t>57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58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59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anguagelog.ldc.upenn.edu/nll/?cat=27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n.wikipedia.org/wiki/Thinking,_Fast_and_Slow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letter on</a:t>
            </a:r>
            <a:br>
              <a:rPr lang="en-US" sz="3200" dirty="0"/>
            </a:br>
            <a:r>
              <a:rPr lang="en-US" sz="3200" dirty="0"/>
              <a:t>one side and a number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i="1" dirty="0">
                <a:ea typeface="ＭＳ Ｐゴシック" charset="0"/>
              </a:rPr>
              <a:t>If a card has a vowel on one side, then it</a:t>
            </a:r>
            <a:br>
              <a:rPr lang="en-US" sz="3200" i="1" dirty="0">
                <a:ea typeface="ＭＳ Ｐゴシック" charset="0"/>
              </a:rPr>
            </a:br>
            <a:r>
              <a:rPr lang="en-US" sz="3200" i="1" dirty="0">
                <a:ea typeface="ＭＳ Ｐゴシック" charset="0"/>
              </a:rPr>
              <a:t>has an even number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Given these cards, which should you turn over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 err="1"/>
              <a:t>Wason</a:t>
            </a:r>
            <a:r>
              <a:rPr lang="en-US" sz="3200" dirty="0"/>
              <a:t> (1966) showed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turn over cards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Griggs &amp; Cox, 1982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Logic maps these into equivalent statements</a:t>
            </a:r>
          </a:p>
          <a:p>
            <a:pPr lvl="1"/>
            <a:r>
              <a:rPr lang="en-US" sz="32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32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</a:t>
            </a:r>
            <a:r>
              <a:rPr lang="en-US" sz="3200" i="1" dirty="0"/>
              <a:t>t</a:t>
            </a:r>
            <a:r>
              <a:rPr lang="en-US" sz="3200" i="1" dirty="0">
                <a:ea typeface="ＭＳ Ｐゴシック" charset="0"/>
              </a:rPr>
              <a:t>hat won’t do you no good</a:t>
            </a:r>
          </a:p>
          <a:p>
            <a:r>
              <a:rPr lang="en-US" sz="3200" dirty="0"/>
              <a:t>But what does this mean: </a:t>
            </a:r>
            <a:r>
              <a:rPr lang="en-US" sz="3200" i="1" dirty="0"/>
              <a:t>we cannot underestimate the importance of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C265-53EB-AE47-822E-516A5AA8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Misnegation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A49C-CC18-A249-B7F6-8EDA6C67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we cannot underestimate the importance of logic</a:t>
            </a:r>
          </a:p>
          <a:p>
            <a:pPr marL="0" indent="0">
              <a:buNone/>
            </a:pPr>
            <a:r>
              <a:rPr lang="en-US" sz="3200" dirty="0"/>
              <a:t>Does it mean:</a:t>
            </a:r>
          </a:p>
          <a:p>
            <a:pPr marL="411163" indent="-230188"/>
            <a:r>
              <a:rPr lang="en-US" sz="3200" dirty="0"/>
              <a:t>Logic is very important</a:t>
            </a:r>
          </a:p>
          <a:p>
            <a:pPr marL="411163" indent="-230188"/>
            <a:r>
              <a:rPr lang="en-US" sz="3200" dirty="0"/>
              <a:t>Logic is not very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465D-4927-E749-90DE-23A8651E3E1E}"/>
              </a:ext>
            </a:extLst>
          </p:cNvPr>
          <p:cNvSpPr txBox="1"/>
          <p:nvPr/>
        </p:nvSpPr>
        <p:spPr>
          <a:xfrm>
            <a:off x="381000" y="6248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Language Log </a:t>
            </a:r>
            <a:r>
              <a:rPr lang="en-US" dirty="0"/>
              <a:t>has many posts </a:t>
            </a:r>
            <a:r>
              <a:rPr lang="en-US" dirty="0" err="1"/>
              <a:t>withexamples</a:t>
            </a:r>
            <a:r>
              <a:rPr lang="en-US" dirty="0"/>
              <a:t> of  the phenomenon</a:t>
            </a:r>
          </a:p>
        </p:txBody>
      </p:sp>
    </p:spTree>
    <p:extLst>
      <p:ext uri="{BB962C8B-B14F-4D97-AF65-F5344CB8AC3E}">
        <p14:creationId xmlns:p14="http://schemas.microsoft.com/office/powerpoint/2010/main" val="45187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a number of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by a  formal system can offer other benefits, e.g., letting us prove properties of the approach (e.g., complexity)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 seems key to intelligence</a:t>
            </a:r>
          </a:p>
          <a:p>
            <a:r>
              <a:rPr lang="en-US" sz="3200" dirty="0"/>
              <a:t>Logic is a powerful and well developed approach and highly regarded by people</a:t>
            </a:r>
          </a:p>
          <a:p>
            <a:r>
              <a:rPr lang="en-US" sz="3200" dirty="0"/>
              <a:t>Logic is also a strong formal system that computers can use (cf. John McCarthy)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</a:t>
            </a:r>
            <a:r>
              <a:rPr lang="en-US" sz="3000" b="1" dirty="0"/>
              <a:t>knowledge base </a:t>
            </a:r>
            <a:r>
              <a:rPr lang="en-US" sz="3000" dirty="0"/>
              <a:t>(KB) and an </a:t>
            </a:r>
            <a:r>
              <a:rPr lang="en-US" sz="3000" b="1" dirty="0"/>
              <a:t>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facts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(links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goldengatebridge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sanfran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Cf. 1972 </a:t>
            </a:r>
            <a:r>
              <a:rPr lang="en-US" sz="3100" dirty="0">
                <a:hlinkClick r:id="rId3"/>
              </a:rPr>
              <a:t>Hunt the Wumpus </a:t>
            </a:r>
            <a:r>
              <a:rPr lang="en-US" sz="3100" dirty="0"/>
              <a:t>computer game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36" y="-152400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365504"/>
            <a:ext cx="7772400" cy="5340096"/>
          </a:xfrm>
        </p:spPr>
        <p:txBody>
          <a:bodyPr/>
          <a:lstStyle/>
          <a:p>
            <a:r>
              <a:rPr lang="en-US" sz="3200" dirty="0"/>
              <a:t>See </a:t>
            </a:r>
            <a:r>
              <a:rPr lang="en-US" sz="3200" dirty="0">
                <a:hlinkClick r:id="rId2"/>
              </a:rPr>
              <a:t>Hunt_the_Wumpus</a:t>
            </a:r>
            <a:r>
              <a:rPr lang="en-US" sz="3200" dirty="0"/>
              <a:t> </a:t>
            </a:r>
          </a:p>
          <a:p>
            <a:r>
              <a:rPr lang="en-US" sz="3200" dirty="0"/>
              <a:t>Early (c. 1972) text-based game written in BASIC by Gregory </a:t>
            </a:r>
            <a:r>
              <a:rPr lang="en-US" sz="3200" dirty="0" err="1"/>
              <a:t>Yob</a:t>
            </a:r>
            <a:r>
              <a:rPr lang="en-US" sz="3200" dirty="0"/>
              <a:t>, a student at UMASS, Dartmouth</a:t>
            </a:r>
          </a:p>
          <a:p>
            <a:r>
              <a:rPr lang="en-US" sz="3200" dirty="0"/>
              <a:t>Defined a genre of games including </a:t>
            </a:r>
            <a:r>
              <a:rPr lang="en-US" sz="3200" dirty="0" err="1"/>
              <a:t>zork</a:t>
            </a:r>
            <a:r>
              <a:rPr lang="en-US" sz="3200" dirty="0"/>
              <a:t>, adventure and </a:t>
            </a:r>
            <a:r>
              <a:rPr lang="en-US" sz="3200" dirty="0" err="1"/>
              <a:t>nethack</a:t>
            </a:r>
            <a:endParaRPr lang="en-US" sz="3200" dirty="0"/>
          </a:p>
          <a:p>
            <a:r>
              <a:rPr lang="en-US" sz="3200" dirty="0"/>
              <a:t>Eventually commercialized (c. 1980) for early personal computers</a:t>
            </a:r>
          </a:p>
          <a:p>
            <a:r>
              <a:rPr lang="en-US" sz="3200" dirty="0">
                <a:hlinkClick r:id="rId3"/>
              </a:rPr>
              <a:t>Hunt the Wumpus basic code </a:t>
            </a:r>
            <a:r>
              <a:rPr lang="en-US" sz="3200" dirty="0"/>
              <a:t>is available in a 1976 article in Creative Computing</a:t>
            </a:r>
          </a:p>
        </p:txBody>
      </p:sp>
      <p:pic>
        <p:nvPicPr>
          <p:cNvPr id="5" name="Picture 4" descr="Picture 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76200"/>
            <a:ext cx="2971800" cy="19568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/>
              <a:t>The agent always starts in [1,1]</a:t>
            </a:r>
          </a:p>
          <a:p>
            <a:pPr marL="0" indent="0">
              <a:buFontTx/>
              <a:buNone/>
            </a:pPr>
            <a:endParaRPr lang="en-US" sz="2800" dirty="0"/>
          </a:p>
          <a:p>
            <a:pPr marL="0" indent="0">
              <a:buFontTx/>
              <a:buNone/>
            </a:pPr>
            <a:r>
              <a:rPr lang="en-US" sz="2800" dirty="0"/>
              <a:t>Agent’</a:t>
            </a:r>
            <a:r>
              <a:rPr lang="en-US" altLang="ja-JP" sz="2800" dirty="0"/>
              <a:t>s task: find the gold, return to [1,1], and exit cave</a:t>
            </a:r>
            <a:endParaRPr lang="en-US" sz="28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</a:rPr>
              <a:t>stench</a:t>
            </a:r>
            <a:r>
              <a:rPr lang="en-US" sz="2800" dirty="0">
                <a:ea typeface="ＭＳ Ｐゴシック" charset="0"/>
              </a:rPr>
              <a:t> in square containing Wumpus and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</a:rPr>
              <a:t>breeze </a:t>
            </a:r>
            <a:r>
              <a:rPr lang="en-US" sz="28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</a:rPr>
              <a:t>glitter</a:t>
            </a:r>
            <a:r>
              <a:rPr lang="en-US" sz="28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</a:rPr>
              <a:t>bump</a:t>
            </a:r>
            <a:r>
              <a:rPr lang="en-US" sz="28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Woeful </a:t>
            </a:r>
            <a:r>
              <a:rPr lang="en-US" sz="2800" b="1" dirty="0">
                <a:ea typeface="ＭＳ Ｐゴシック" charset="0"/>
              </a:rPr>
              <a:t>scream</a:t>
            </a:r>
            <a:r>
              <a:rPr lang="en-US" sz="2800" dirty="0">
                <a:ea typeface="ＭＳ Ｐゴシック" charset="0"/>
              </a:rPr>
              <a:t> everywhere if Wumpus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latin typeface="Courier" pitchFamily="2" charset="0"/>
                <a:ea typeface="ＭＳ Ｐゴシック" charset="0"/>
              </a:rPr>
              <a:t>(Stench, Breeze, None, None, None)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 It continues until it hits &amp; kills Wumpus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</a:t>
            </a:r>
            <a:r>
              <a:rPr lang="en-US" sz="2800" dirty="0"/>
              <a:t>: automatically and irretrievably happens if agent enters square with pit or living </a:t>
            </a:r>
            <a:r>
              <a:rPr lang="en-US" sz="2800" dirty="0" err="1"/>
              <a:t>Wumpus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572000"/>
          </a:xfrm>
        </p:spPr>
        <p:txBody>
          <a:bodyPr/>
          <a:lstStyle/>
          <a:p>
            <a:pPr marL="11113" indent="-11113"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goal: find the gold and bring it back to the start square as quickly as possible, without getting killed</a:t>
            </a:r>
          </a:p>
          <a:p>
            <a:pPr>
              <a:buFontTx/>
              <a:buNone/>
            </a:pPr>
            <a:r>
              <a:rPr lang="en-US" altLang="ja-JP" sz="3200" dirty="0"/>
              <a:t>Reward function:</a:t>
            </a:r>
            <a:endParaRPr lang="en-US" altLang="ja-JP" sz="1050" dirty="0"/>
          </a:p>
          <a:p>
            <a:pPr marL="628650" indent="-279400"/>
            <a:r>
              <a:rPr lang="en-US" sz="3200" dirty="0">
                <a:ea typeface="ＭＳ Ｐゴシック" charset="0"/>
              </a:rPr>
              <a:t>+1,000 points for </a:t>
            </a:r>
            <a:r>
              <a:rPr lang="en-US" sz="3200" dirty="0"/>
              <a:t>exiting</a:t>
            </a:r>
            <a:r>
              <a:rPr lang="en-US" sz="3200" dirty="0">
                <a:ea typeface="ＭＳ Ｐゴシック" charset="0"/>
              </a:rPr>
              <a:t> cave with gold</a:t>
            </a:r>
          </a:p>
          <a:p>
            <a:pPr marL="628650" indent="-279400"/>
            <a:r>
              <a:rPr lang="en-US" sz="3200" dirty="0">
                <a:ea typeface="ＭＳ Ｐゴシック" charset="0"/>
              </a:rPr>
              <a:t>-1 point for every action taken</a:t>
            </a:r>
          </a:p>
          <a:p>
            <a:pPr marL="628650" indent="-279400"/>
            <a:r>
              <a:rPr lang="en-US" sz="3200" dirty="0">
                <a:ea typeface="ＭＳ Ｐゴシック" charset="0"/>
              </a:rPr>
              <a:t>-10,000 points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Recall environment characteristics from </a:t>
            </a:r>
            <a:r>
              <a:rPr lang="en-US" sz="3200" dirty="0" err="1"/>
              <a:t>ch.</a:t>
            </a:r>
            <a:r>
              <a:rPr lang="en-US" sz="3200" dirty="0"/>
              <a:t> 2</a:t>
            </a:r>
          </a:p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</a:t>
            </a:r>
            <a:r>
              <a:rPr lang="en-US" sz="3200" dirty="0"/>
              <a:t> No,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 </a:t>
            </a:r>
            <a:r>
              <a:rPr lang="en-US" sz="3200" dirty="0"/>
              <a:t>Yes, outcomes exactly specified</a:t>
            </a:r>
          </a:p>
          <a:p>
            <a:pPr marL="342900" indent="-342900"/>
            <a:r>
              <a:rPr lang="en-US" sz="3200" b="1" dirty="0"/>
              <a:t>Episodic</a:t>
            </a:r>
            <a:r>
              <a:rPr lang="en-US" sz="3200" dirty="0"/>
              <a:t> No,  sequential at level of actions</a:t>
            </a:r>
          </a:p>
          <a:p>
            <a:pPr marL="342900" indent="-342900"/>
            <a:r>
              <a:rPr lang="en-US" sz="3200" b="1" dirty="0"/>
              <a:t>Static </a:t>
            </a:r>
            <a:r>
              <a:rPr lang="en-US" sz="3200" dirty="0"/>
              <a:t>Yes,  Wumpus and Pits do not move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 Yes</a:t>
            </a:r>
          </a:p>
          <a:p>
            <a:pPr marL="342900" indent="-342900"/>
            <a:r>
              <a:rPr lang="en-US" sz="3200" b="1" dirty="0"/>
              <a:t>Single-agent?</a:t>
            </a:r>
            <a:r>
              <a:rPr lang="en-US" sz="3200" dirty="0"/>
              <a:t> Yes, Wumpus essentially a natural feature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But,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task: find gold, return [1,1],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[1,1],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[1,1]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[2,1]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</a:t>
            </a:r>
            <a:r>
              <a:rPr lang="en-US" sz="1800" dirty="0" err="1">
                <a:latin typeface="Calibri"/>
              </a:rPr>
              <a:t>Wumpus</a:t>
            </a:r>
            <a:r>
              <a:rPr lang="en-US" sz="1800" dirty="0">
                <a:latin typeface="Calibri"/>
              </a:rPr>
              <a:t> isn’t adjacent but one or more pits are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6322" name="Picture 3" descr="wumpus-seq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800" dirty="0"/>
              <a:t>Popular 2011 book by Nobel prize winning cognitive psychologist</a:t>
            </a:r>
          </a:p>
          <a:p>
            <a:r>
              <a:rPr lang="en-US" sz="2800" dirty="0"/>
              <a:t>His model is we have two types of reasoning facilities</a:t>
            </a:r>
          </a:p>
          <a:p>
            <a:r>
              <a:rPr lang="en-US" sz="2800" b="1" dirty="0"/>
              <a:t>System 1</a:t>
            </a:r>
            <a:r>
              <a:rPr lang="en-US" sz="2800" dirty="0"/>
              <a:t> operates automatically and quickly, with little or no effort and no sense of voluntary control</a:t>
            </a:r>
          </a:p>
          <a:p>
            <a:r>
              <a:rPr lang="en-US" sz="2800" b="1" dirty="0"/>
              <a:t>System 2</a:t>
            </a:r>
            <a:r>
              <a:rPr lang="en-US" sz="2800" dirty="0"/>
              <a:t> allocates attention to the effortful mental activities that demand it, including complex computations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4 = </a:t>
            </a:r>
            <a:r>
              <a:rPr lang="en-US" sz="2800" dirty="0" err="1">
                <a:ea typeface="ＭＳ Ｐゴシック" charset="0"/>
              </a:rPr>
              <a:t>x+y</a:t>
            </a:r>
            <a:endParaRPr lang="en-US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316649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moving right, breeze </a:t>
            </a:r>
            <a:r>
              <a:rPr lang="en-US" sz="3000"/>
              <a:t>in [1,2]</a:t>
            </a:r>
            <a:endParaRPr lang="en-US" sz="3000" dirty="0"/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953000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possible world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i="1" dirty="0"/>
              <a:t>KB </a:t>
            </a:r>
            <a:r>
              <a:rPr lang="en-US" dirty="0"/>
              <a:t>= </a:t>
            </a:r>
            <a:r>
              <a:rPr lang="en-US" dirty="0" err="1"/>
              <a:t>wumpus</a:t>
            </a:r>
            <a:r>
              <a:rPr lang="en-US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Only three of the possible models are consistent with what we know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 marL="339725" lvl="1" indent="0">
              <a:buFontTx/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600" dirty="0"/>
              <a:t>From which we can derive</a:t>
            </a:r>
          </a:p>
          <a:p>
            <a:pPr marL="347663" indent="0">
              <a:buFontTx/>
              <a:buNone/>
              <a:defRPr/>
            </a:pPr>
            <a:r>
              <a:rPr lang="en-US" sz="3200" dirty="0"/>
              <a:t>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32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W11 =&gt; ~OK11 …</a:t>
            </a:r>
            <a:endParaRPr lang="en-US" sz="32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953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Is (2,2) Safe?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z="42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= sentence α can be derived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4000" dirty="0"/>
              <a:t>Representation, reasoning, and logic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r>
              <a:rPr lang="en-US" sz="2800" dirty="0"/>
              <a:t>Object of knowledge representation (KR): express knowledge in a </a:t>
            </a:r>
            <a:r>
              <a:rPr lang="en-US" sz="2800" b="1" dirty="0"/>
              <a:t>computer-tractable</a:t>
            </a:r>
            <a:r>
              <a:rPr lang="en-US" sz="2800" dirty="0"/>
              <a:t> form, so that agents can perform well</a:t>
            </a:r>
          </a:p>
          <a:p>
            <a:r>
              <a:rPr lang="en-US" sz="2800" dirty="0"/>
              <a:t>A KR language is defined by: 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Syntax:</a:t>
            </a:r>
            <a:r>
              <a:rPr lang="en-US" sz="2800" dirty="0">
                <a:ea typeface="ＭＳ Ｐゴシック" charset="0"/>
              </a:rPr>
              <a:t> defines all possible sequences of symbols that constitute sentences of the language </a:t>
            </a:r>
          </a:p>
          <a:p>
            <a:pPr lvl="2"/>
            <a:r>
              <a:rPr lang="en-US" sz="2400" dirty="0">
                <a:ea typeface="ＭＳ Ｐゴシック" charset="0"/>
              </a:rPr>
              <a:t>Ex: Sentences in a book, bit patterns in computer memory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Semantics</a:t>
            </a:r>
            <a:r>
              <a:rPr lang="en-US" sz="2800" dirty="0">
                <a:ea typeface="ＭＳ Ｐゴシック" charset="0"/>
              </a:rPr>
              <a:t>: determines facts in the world to which the sentences refer</a:t>
            </a:r>
          </a:p>
          <a:p>
            <a:pPr lvl="2"/>
            <a:r>
              <a:rPr lang="en-US" sz="2400" dirty="0">
                <a:ea typeface="ＭＳ Ｐゴシック" charset="0"/>
              </a:rPr>
              <a:t>Each sentence makes a claim about the world. </a:t>
            </a:r>
          </a:p>
          <a:p>
            <a:pPr lvl="2"/>
            <a:r>
              <a:rPr lang="en-US" sz="2400" dirty="0">
                <a:ea typeface="ＭＳ Ｐゴシック" charset="0"/>
              </a:rPr>
              <a:t>An agent is said to believe a sentence about the world.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 dirty="0"/>
              <a:t>The connection between sentences and facts</a:t>
            </a:r>
          </a:p>
        </p:txBody>
      </p:sp>
      <p:pic>
        <p:nvPicPr>
          <p:cNvPr id="99330" name="Picture 4" descr="im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19075" y="4953000"/>
            <a:ext cx="8913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i="1" dirty="0">
                <a:latin typeface="Calibri"/>
              </a:rPr>
              <a:t>Semantics</a:t>
            </a:r>
            <a:r>
              <a:rPr lang="en-US" sz="2800" dirty="0">
                <a:latin typeface="Calibri"/>
              </a:rPr>
              <a:t> maps sentences in logic to facts in the world.</a:t>
            </a:r>
          </a:p>
          <a:p>
            <a:r>
              <a:rPr lang="en-US" sz="2800" dirty="0">
                <a:latin typeface="Calibri"/>
              </a:rPr>
              <a:t>The property of one fact following from another is mirrored</a:t>
            </a:r>
          </a:p>
          <a:p>
            <a:r>
              <a:rPr lang="en-US" sz="2800" dirty="0">
                <a:latin typeface="Calibri"/>
              </a:rPr>
              <a:t>by the property of one sentence being entailed by another.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completeness</a:t>
            </a:r>
            <a:r>
              <a:rPr lang="en-US" sz="3200" dirty="0"/>
              <a:t> in search, a </a:t>
            </a:r>
            <a:r>
              <a:rPr lang="en-US" sz="3200" i="1" dirty="0"/>
              <a:t>complete</a:t>
            </a:r>
            <a:r>
              <a:rPr lang="en-US" sz="3200" dirty="0"/>
              <a:t> inference method can derive any sentence that is entailed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as a KR language</a:t>
            </a:r>
          </a:p>
        </p:txBody>
      </p:sp>
      <p:grpSp>
        <p:nvGrpSpPr>
          <p:cNvPr id="103426" name="Group 16"/>
          <p:cNvGrpSpPr>
            <a:grpSpLocks/>
          </p:cNvGrpSpPr>
          <p:nvPr/>
        </p:nvGrpSpPr>
        <p:grpSpPr bwMode="auto">
          <a:xfrm>
            <a:off x="87313" y="2590800"/>
            <a:ext cx="8990553" cy="2818706"/>
            <a:chOff x="174" y="2496"/>
            <a:chExt cx="4994" cy="1495"/>
          </a:xfrm>
        </p:grpSpPr>
        <p:sp>
          <p:nvSpPr>
            <p:cNvPr id="103427" name="Rectangle 14"/>
            <p:cNvSpPr>
              <a:spLocks noChangeArrowheads="1"/>
            </p:cNvSpPr>
            <p:nvPr/>
          </p:nvSpPr>
          <p:spPr bwMode="auto">
            <a:xfrm>
              <a:off x="3024" y="2496"/>
              <a:ext cx="768" cy="67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8" name="Rectangle 7"/>
            <p:cNvSpPr>
              <a:spLocks noChangeArrowheads="1"/>
            </p:cNvSpPr>
            <p:nvPr/>
          </p:nvSpPr>
          <p:spPr bwMode="auto">
            <a:xfrm>
              <a:off x="2016" y="2496"/>
              <a:ext cx="768" cy="6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9" name="Rectangle 4"/>
            <p:cNvSpPr>
              <a:spLocks noChangeArrowheads="1"/>
            </p:cNvSpPr>
            <p:nvPr/>
          </p:nvSpPr>
          <p:spPr bwMode="auto">
            <a:xfrm>
              <a:off x="1488" y="3504"/>
              <a:ext cx="2832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Propositional Logic</a:t>
              </a:r>
            </a:p>
          </p:txBody>
        </p:sp>
        <p:sp>
          <p:nvSpPr>
            <p:cNvPr id="103430" name="Rectangle 5"/>
            <p:cNvSpPr>
              <a:spLocks noChangeArrowheads="1"/>
            </p:cNvSpPr>
            <p:nvPr/>
          </p:nvSpPr>
          <p:spPr bwMode="auto">
            <a:xfrm>
              <a:off x="1920" y="3168"/>
              <a:ext cx="1968" cy="3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First Order</a:t>
              </a:r>
            </a:p>
          </p:txBody>
        </p:sp>
        <p:sp>
          <p:nvSpPr>
            <p:cNvPr id="103431" name="Rectangle 6"/>
            <p:cNvSpPr>
              <a:spLocks noChangeArrowheads="1"/>
            </p:cNvSpPr>
            <p:nvPr/>
          </p:nvSpPr>
          <p:spPr bwMode="auto">
            <a:xfrm>
              <a:off x="2208" y="2832"/>
              <a:ext cx="134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Higher  Order</a:t>
              </a:r>
            </a:p>
          </p:txBody>
        </p:sp>
        <p:sp>
          <p:nvSpPr>
            <p:cNvPr id="103432" name="Text Box 9"/>
            <p:cNvSpPr txBox="1">
              <a:spLocks noChangeArrowheads="1"/>
            </p:cNvSpPr>
            <p:nvPr/>
          </p:nvSpPr>
          <p:spPr bwMode="auto">
            <a:xfrm>
              <a:off x="2160" y="2544"/>
              <a:ext cx="4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Modal</a:t>
              </a:r>
            </a:p>
          </p:txBody>
        </p:sp>
        <p:sp>
          <p:nvSpPr>
            <p:cNvPr id="103433" name="Text Box 10"/>
            <p:cNvSpPr txBox="1">
              <a:spLocks noChangeArrowheads="1"/>
            </p:cNvSpPr>
            <p:nvPr/>
          </p:nvSpPr>
          <p:spPr bwMode="auto">
            <a:xfrm>
              <a:off x="712" y="3648"/>
              <a:ext cx="38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Fuzzy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4" name="Text Box 11"/>
            <p:cNvSpPr txBox="1">
              <a:spLocks noChangeArrowheads="1"/>
            </p:cNvSpPr>
            <p:nvPr/>
          </p:nvSpPr>
          <p:spPr bwMode="auto">
            <a:xfrm>
              <a:off x="531" y="2544"/>
              <a:ext cx="76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Multi-valued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5" name="Text Box 12"/>
            <p:cNvSpPr txBox="1">
              <a:spLocks noChangeArrowheads="1"/>
            </p:cNvSpPr>
            <p:nvPr/>
          </p:nvSpPr>
          <p:spPr bwMode="auto">
            <a:xfrm>
              <a:off x="174" y="3072"/>
              <a:ext cx="74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Probabilistic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6" name="Text Box 13"/>
            <p:cNvSpPr txBox="1">
              <a:spLocks noChangeArrowheads="1"/>
            </p:cNvSpPr>
            <p:nvPr/>
          </p:nvSpPr>
          <p:spPr bwMode="auto">
            <a:xfrm>
              <a:off x="3072" y="2544"/>
              <a:ext cx="5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Temporal</a:t>
              </a:r>
            </a:p>
          </p:txBody>
        </p:sp>
        <p:sp>
          <p:nvSpPr>
            <p:cNvPr id="103437" name="Text Box 15"/>
            <p:cNvSpPr txBox="1">
              <a:spLocks noChangeArrowheads="1"/>
            </p:cNvSpPr>
            <p:nvPr/>
          </p:nvSpPr>
          <p:spPr bwMode="auto">
            <a:xfrm>
              <a:off x="4242" y="2496"/>
              <a:ext cx="92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Non-monotonic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Ontology and epistemology</a:t>
            </a:r>
          </a:p>
        </p:txBody>
      </p:sp>
      <p:pic>
        <p:nvPicPr>
          <p:cNvPr id="105474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8915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latin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Ontology</a:t>
            </a:r>
            <a:r>
              <a:rPr lang="en-US" sz="2800" dirty="0">
                <a:latin typeface="Calibri"/>
              </a:rPr>
              <a:t> is the study of what there is</a:t>
            </a:r>
            <a:r>
              <a:rPr lang="en-US" sz="2800" dirty="0">
                <a:latin typeface="Calibri"/>
                <a:cs typeface="Calibri"/>
              </a:rPr>
              <a:t>—an inventory of what exists. An ontological commitment is a commitment to an existence claim.</a:t>
            </a:r>
          </a:p>
          <a:p>
            <a:pPr>
              <a:buFontTx/>
              <a:buChar char="•"/>
            </a:pP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Epistemology</a:t>
            </a:r>
            <a:r>
              <a:rPr lang="en-US" sz="2800" dirty="0">
                <a:latin typeface="Calibri"/>
                <a:cs typeface="Calibri"/>
              </a:rPr>
              <a:t> is a major branch of philosophy that concerns the forms, nature, and preconditions of knowledge.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077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gets knowledge about facts of the world as a sequence of logical sentences and must draw conclusions only from them w/o independent access to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Thus, it is 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  <a:endParaRPr lang="en-US" sz="2800" dirty="0">
              <a:latin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Determine, as quickly as you can, if the argument is logically valid, i.e.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61912" indent="0">
              <a:buNone/>
            </a:pPr>
            <a:r>
              <a:rPr lang="en-US" sz="4000" b="1" dirty="0"/>
              <a:t>∴</a:t>
            </a:r>
            <a:r>
              <a:rPr lang="en-US" dirty="0"/>
              <a:t> </a:t>
            </a:r>
            <a:r>
              <a:rPr lang="en-US" sz="3200" b="1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2642</Words>
  <Application>Microsoft Macintosh PowerPoint</Application>
  <PresentationFormat>On-screen Show (4:3)</PresentationFormat>
  <Paragraphs>468</Paragraphs>
  <Slides>59</Slides>
  <Notes>43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ゴシック</vt:lpstr>
      <vt:lpstr>Arial</vt:lpstr>
      <vt:lpstr>Calibri</vt:lpstr>
      <vt:lpstr>Courier</vt:lpstr>
      <vt:lpstr>Courier New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Question #1</vt:lpstr>
      <vt:lpstr>Question #1</vt:lpstr>
      <vt:lpstr>Question #1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Negation in Natural Language</vt:lpstr>
      <vt:lpstr>Misnegation</vt:lpstr>
      <vt:lpstr>Logic as a Methodology</vt:lpstr>
      <vt:lpstr>Knowledge-based agents </vt:lpstr>
      <vt:lpstr>Architecture of a KB agent</vt:lpstr>
      <vt:lpstr>Wumpus World environment 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 in general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Representation, reasoning, and logic</vt:lpstr>
      <vt:lpstr>The connection between sentences and facts</vt:lpstr>
      <vt:lpstr>Soundness and completeness</vt:lpstr>
      <vt:lpstr>Logic as a KR language</vt:lpstr>
      <vt:lpstr>Ontology and epistemology</vt:lpstr>
      <vt:lpstr>No independent access to the world 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224</cp:revision>
  <cp:lastPrinted>2019-03-25T18:25:25Z</cp:lastPrinted>
  <dcterms:created xsi:type="dcterms:W3CDTF">2009-10-21T17:51:15Z</dcterms:created>
  <dcterms:modified xsi:type="dcterms:W3CDTF">2019-04-05T11:43:07Z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