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4" r:id="rId2"/>
    <p:sldId id="297" r:id="rId3"/>
    <p:sldId id="295" r:id="rId4"/>
    <p:sldId id="275" r:id="rId5"/>
    <p:sldId id="296" r:id="rId6"/>
    <p:sldId id="298" r:id="rId7"/>
    <p:sldId id="276" r:id="rId8"/>
    <p:sldId id="278" r:id="rId9"/>
    <p:sldId id="279" r:id="rId10"/>
    <p:sldId id="300" r:id="rId11"/>
    <p:sldId id="299" r:id="rId12"/>
    <p:sldId id="281" r:id="rId13"/>
    <p:sldId id="303" r:id="rId14"/>
    <p:sldId id="282" r:id="rId15"/>
    <p:sldId id="283" r:id="rId16"/>
    <p:sldId id="308" r:id="rId17"/>
    <p:sldId id="307" r:id="rId18"/>
    <p:sldId id="288" r:id="rId19"/>
    <p:sldId id="290" r:id="rId20"/>
    <p:sldId id="311" r:id="rId21"/>
    <p:sldId id="302" r:id="rId22"/>
    <p:sldId id="291" r:id="rId23"/>
    <p:sldId id="268" r:id="rId24"/>
    <p:sldId id="257" r:id="rId25"/>
    <p:sldId id="258" r:id="rId26"/>
    <p:sldId id="261" r:id="rId27"/>
    <p:sldId id="262" r:id="rId28"/>
    <p:sldId id="273" r:id="rId29"/>
    <p:sldId id="259" r:id="rId30"/>
    <p:sldId id="263" r:id="rId31"/>
    <p:sldId id="264" r:id="rId32"/>
    <p:sldId id="269" r:id="rId33"/>
    <p:sldId id="270" r:id="rId34"/>
    <p:sldId id="309" r:id="rId35"/>
    <p:sldId id="310" r:id="rId36"/>
    <p:sldId id="271" r:id="rId37"/>
    <p:sldId id="265" r:id="rId38"/>
    <p:sldId id="266" r:id="rId39"/>
    <p:sldId id="260" r:id="rId40"/>
    <p:sldId id="306" r:id="rId41"/>
    <p:sldId id="267" r:id="rId42"/>
    <p:sldId id="305" r:id="rId4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6699FF"/>
    <a:srgbClr val="CCCCFF"/>
    <a:srgbClr val="DDDDDD"/>
    <a:srgbClr val="FF0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3" autoAdjust="0"/>
    <p:restoredTop sz="94660"/>
  </p:normalViewPr>
  <p:slideViewPr>
    <p:cSldViewPr showGuides="1">
      <p:cViewPr varScale="1">
        <p:scale>
          <a:sx n="96" d="100"/>
          <a:sy n="96" d="100"/>
        </p:scale>
        <p:origin x="-960" y="-104"/>
      </p:cViewPr>
      <p:guideLst>
        <p:guide orient="horz" pos="624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6595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06D6CE-BF53-4C4F-94BB-3EA74B9D7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E948F649-63C9-FB4D-AE42-15976CD4F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03BB6-FCB1-8F42-BE15-D5EAD82952B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C6FEC-C7B2-0543-9224-5AD8364F3E0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AC6B0-5DBA-7F4A-8328-59ADB0A0D6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2D162-7DD2-B74F-9435-A3886023374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5FAC44-A0BB-5145-B83C-C95F82B26CA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8C1D55-5DDC-1E45-804E-BC0637EB8A8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0DBA6-F6DE-DD4B-A844-EFF654BCED4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40EC02-C568-F543-AB9C-469CF423306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E342F2-8FD6-964C-B252-E28EB460E51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 confesses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 confesses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A7A9DC-9A14-6A4B-8F38-7B067BF7854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CB7FB-7882-AE45-AA55-45C2FDE81DE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C46FD-ED86-C84D-905C-70656462204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41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484CE-7E74-1443-9667-95DD9B365AC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B080F-2088-D546-AECF-85D889FE94D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F8DB11-14E3-EC4C-9C19-055742E2A2E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53A18-2756-3B42-AF74-F0E345F70F8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2FBF2E-821E-C447-AEB8-BB289CBF19AF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51E8F7-FD53-0545-BAF8-3170EBCA27C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412F7-2732-7645-95CF-2DF3D8FA000B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F60943-8B25-224A-86A1-28D4F104E8E2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D7100D-6B85-DB46-9DF1-C983A08B540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B133E6-900B-834F-BBA2-1CE32C6DC95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05DBA6-D3CF-5545-8E2C-6B0A937C2C8A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EE1FF-3A78-BD4E-B6AE-DFCBE05AC88E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4225C-FA35-134E-B5D1-30633F93B4C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6B8E8-EB1C-2F4E-A7F2-B1965842CE3D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7C6B0-CECD-024F-84A9-1D5CDBFAABD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20FBF6-C650-BA45-B718-D4F510DC156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5D9E1B-3D4E-4A47-8A51-ED4914B3E1B2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0B7D57-A805-114F-9AA0-25B23901D44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8AFDFF-790C-C64A-873C-352D122C25A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FDD2A-F69E-D846-9721-5AA71D1A85C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0ED103-FDB3-D144-B1C7-CDA34ABD960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447311-BC4B-DB46-8E1E-54A389E6749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8020E9-8569-0F4B-9787-950237132CC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5A6AA-F1F7-4E44-B39B-EB464F65622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i="1"/>
              <a:t>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8D64-72D7-B04A-A66E-E54C498F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307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2E66-7F04-2A44-BE05-268E47D1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78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10E-2338-8B4A-8B80-993736C8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271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47-A45C-4741-AAE5-0C5E1136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248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8CD3-B2DB-4E45-B190-E690223D4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92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8CD5-3BD2-F74A-B34D-36818A67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32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8071-9604-C249-A83C-268ED18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4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7B6A-CC44-474C-9DE6-6375B5C1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882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229-AF29-0641-9EB5-56601E1A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618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AD8-7AE7-9646-A1B0-8C678A2C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155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EC21-2329-FF4C-97E0-E2FCCA48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87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83B2-653B-B24A-899A-8BFDBAF8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33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C2B72B8-D7D0-1B49-8415-2A9DE0265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bel_Without_a_Cause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Emergence" TargetMode="Externa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amazon.com/The-Computational-Beauty-Nature-Explorations/dp/0262561271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n.wikipedia.org/wiki/Game_theory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red.com/culture/lifestyle/news/2004/10/65317" TargetMode="External"/><Relationship Id="rId3" Type="http://schemas.openxmlformats.org/officeDocument/2006/relationships/hyperlink" Target="http://eprints.ecs.soton.ac.uk/13238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=Flake,%20Gary%20William/002-1697388-8377644" TargetMode="External"/><Relationship Id="rId4" Type="http://schemas.openxmlformats.org/officeDocument/2006/relationships/hyperlink" Target="http://www.wired.com/news/culture/0,1284,65317,0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p/0743224574?tag=ebiquity-20&amp;camp=213381&amp;creative=390973&amp;linkCode=as4&amp;creativeASIN=0743224574&amp;adid=17TXY94F9J045K966YXB&amp;" TargetMode="External"/><Relationship Id="rId4" Type="http://schemas.openxmlformats.org/officeDocument/2006/relationships/hyperlink" Target="http://www.imdb.com/title/tt0268978/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29617B-07A6-8F49-A37A-1650D787E509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32004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 Glimpse of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BDBF9D-157A-DE4A-93B8-561E0769E854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Bonnie and Clyde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3058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Bonnie and Clyde are arrested and charged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with crimes. They’re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questioned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separately,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unable to communicate. They know how it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works: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both proclaim mutual innocence (cooperating), they will be found guilty anyway and get a three year sentences for robbery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one confesses (defecting) and the other doesn’t (cooperating), the confessor is rewarded with a light, one-year sentence and the other gets a severe 8-year sentence</a:t>
            </a:r>
          </a:p>
          <a:p>
            <a:pPr marL="341313" lvl="1"/>
            <a:r>
              <a:rPr lang="en-US" sz="2400" dirty="0">
                <a:latin typeface="Times New Roman" charset="0"/>
                <a:ea typeface="ＭＳ Ｐゴシック" charset="0"/>
              </a:rPr>
              <a:t>If both confess (defecting), then the judge sentences both to a moderate 4 years in prison</a:t>
            </a:r>
          </a:p>
          <a:p>
            <a:pPr marL="0" indent="0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What should Bonnie do?  What should Clyde do?</a:t>
            </a:r>
          </a:p>
        </p:txBody>
      </p:sp>
      <p:pic>
        <p:nvPicPr>
          <p:cNvPr id="34820" name="Picture 4" descr="bonnie_and_cly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713" y="76200"/>
            <a:ext cx="1970087" cy="28194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A08D3B-363F-9845-9763-0798FC46525F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payoff matrix</a:t>
            </a:r>
          </a:p>
        </p:txBody>
      </p:sp>
      <p:graphicFrame>
        <p:nvGraphicFramePr>
          <p:cNvPr id="36867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07465"/>
              </p:ext>
            </p:extLst>
          </p:nvPr>
        </p:nvGraphicFramePr>
        <p:xfrm>
          <a:off x="304800" y="2133600"/>
          <a:ext cx="7772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Document" r:id="rId5" imgW="8089392" imgH="3084576" progId="Word.Document.8">
                  <p:embed/>
                </p:oleObj>
              </mc:Choice>
              <mc:Fallback>
                <p:oleObj name="Document" r:id="rId5" imgW="8089392" imgH="308457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"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7772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4BA74C-1226-0F41-9F47-61EF3537901E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Bonnie’</a:t>
            </a:r>
            <a:r>
              <a:rPr lang="en-US" altLang="ja-JP" sz="4400" dirty="0">
                <a:latin typeface="Times New Roman" charset="0"/>
                <a:ea typeface="ＭＳ Ｐゴシック" charset="0"/>
                <a:cs typeface="ＭＳ Ｐゴシック" charset="0"/>
              </a:rPr>
              <a:t>s Decision Tree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dominant strategy for Bonnie is to confess (defect) because no matter what Clyde does she is better off confessing.</a:t>
            </a:r>
          </a:p>
        </p:txBody>
      </p:sp>
      <p:sp>
        <p:nvSpPr>
          <p:cNvPr id="38918" name="AutoShape 7"/>
          <p:cNvSpPr>
            <a:spLocks noChangeAspect="1" noChangeArrowheads="1" noTextEdit="1"/>
          </p:cNvSpPr>
          <p:nvPr/>
        </p:nvSpPr>
        <p:spPr bwMode="auto">
          <a:xfrm>
            <a:off x="1588" y="2287588"/>
            <a:ext cx="91344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6513" y="2514600"/>
            <a:ext cx="4445000" cy="3076575"/>
            <a:chOff x="23" y="1007"/>
            <a:chExt cx="2800" cy="1938"/>
          </a:xfrm>
        </p:grpSpPr>
        <p:sp>
          <p:nvSpPr>
            <p:cNvPr id="38943" name="Rectangle 10"/>
            <p:cNvSpPr>
              <a:spLocks noChangeArrowheads="1"/>
            </p:cNvSpPr>
            <p:nvPr/>
          </p:nvSpPr>
          <p:spPr bwMode="auto">
            <a:xfrm>
              <a:off x="622" y="1007"/>
              <a:ext cx="164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  <a:latin typeface="Arial" charset="0"/>
                </a:rPr>
                <a:t>If Clyde Confesses</a:t>
              </a:r>
              <a:endParaRPr lang="en-US"/>
            </a:p>
          </p:txBody>
        </p:sp>
        <p:sp>
          <p:nvSpPr>
            <p:cNvPr id="38944" name="Rectangle 11"/>
            <p:cNvSpPr>
              <a:spLocks noChangeArrowheads="1"/>
            </p:cNvSpPr>
            <p:nvPr/>
          </p:nvSpPr>
          <p:spPr bwMode="auto">
            <a:xfrm>
              <a:off x="1038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Rectangle 12"/>
            <p:cNvSpPr>
              <a:spLocks noChangeArrowheads="1"/>
            </p:cNvSpPr>
            <p:nvPr/>
          </p:nvSpPr>
          <p:spPr bwMode="auto">
            <a:xfrm>
              <a:off x="1240" y="1444"/>
              <a:ext cx="4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/>
            </a:p>
          </p:txBody>
        </p:sp>
        <p:sp>
          <p:nvSpPr>
            <p:cNvPr id="38946" name="Rectangle 13"/>
            <p:cNvSpPr>
              <a:spLocks noChangeArrowheads="1"/>
            </p:cNvSpPr>
            <p:nvPr/>
          </p:nvSpPr>
          <p:spPr bwMode="auto">
            <a:xfrm>
              <a:off x="292" y="2123"/>
              <a:ext cx="843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395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/>
            </a:p>
          </p:txBody>
        </p:sp>
        <p:sp>
          <p:nvSpPr>
            <p:cNvPr id="38948" name="Rectangle 15"/>
            <p:cNvSpPr>
              <a:spLocks noChangeArrowheads="1"/>
            </p:cNvSpPr>
            <p:nvPr/>
          </p:nvSpPr>
          <p:spPr bwMode="auto">
            <a:xfrm>
              <a:off x="513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49" name="Rectangle 16"/>
            <p:cNvSpPr>
              <a:spLocks noChangeArrowheads="1"/>
            </p:cNvSpPr>
            <p:nvPr/>
          </p:nvSpPr>
          <p:spPr bwMode="auto">
            <a:xfrm>
              <a:off x="1979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Rectangle 17"/>
            <p:cNvSpPr>
              <a:spLocks noChangeArrowheads="1"/>
            </p:cNvSpPr>
            <p:nvPr/>
          </p:nvSpPr>
          <p:spPr bwMode="auto">
            <a:xfrm>
              <a:off x="2082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/>
            </a:p>
          </p:txBody>
        </p:sp>
        <p:sp>
          <p:nvSpPr>
            <p:cNvPr id="38951" name="Rectangle 18"/>
            <p:cNvSpPr>
              <a:spLocks noChangeArrowheads="1"/>
            </p:cNvSpPr>
            <p:nvPr/>
          </p:nvSpPr>
          <p:spPr bwMode="auto">
            <a:xfrm>
              <a:off x="2200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52" name="Line 27"/>
            <p:cNvSpPr>
              <a:spLocks noChangeShapeType="1"/>
            </p:cNvSpPr>
            <p:nvPr/>
          </p:nvSpPr>
          <p:spPr bwMode="auto">
            <a:xfrm>
              <a:off x="1460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28"/>
            <p:cNvSpPr>
              <a:spLocks/>
            </p:cNvSpPr>
            <p:nvPr/>
          </p:nvSpPr>
          <p:spPr bwMode="auto">
            <a:xfrm>
              <a:off x="2318" y="2060"/>
              <a:ext cx="83" cy="63"/>
            </a:xfrm>
            <a:custGeom>
              <a:avLst/>
              <a:gdLst>
                <a:gd name="T0" fmla="*/ 34 w 83"/>
                <a:gd name="T1" fmla="*/ 0 h 63"/>
                <a:gd name="T2" fmla="*/ 83 w 83"/>
                <a:gd name="T3" fmla="*/ 63 h 63"/>
                <a:gd name="T4" fmla="*/ 0 w 83"/>
                <a:gd name="T5" fmla="*/ 63 h 63"/>
                <a:gd name="T6" fmla="*/ 34 w 8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3"/>
                <a:gd name="T14" fmla="*/ 83 w 8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3">
                  <a:moveTo>
                    <a:pt x="34" y="0"/>
                  </a:moveTo>
                  <a:lnTo>
                    <a:pt x="83" y="63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Rectangle 29"/>
            <p:cNvSpPr>
              <a:spLocks noChangeArrowheads="1"/>
            </p:cNvSpPr>
            <p:nvPr/>
          </p:nvSpPr>
          <p:spPr bwMode="auto">
            <a:xfrm>
              <a:off x="1508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Rectangle 30"/>
            <p:cNvSpPr>
              <a:spLocks noChangeArrowheads="1"/>
            </p:cNvSpPr>
            <p:nvPr/>
          </p:nvSpPr>
          <p:spPr bwMode="auto">
            <a:xfrm>
              <a:off x="1514" y="1806"/>
              <a:ext cx="8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 flipH="1">
              <a:off x="766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32"/>
            <p:cNvSpPr>
              <a:spLocks/>
            </p:cNvSpPr>
            <p:nvPr/>
          </p:nvSpPr>
          <p:spPr bwMode="auto">
            <a:xfrm>
              <a:off x="713" y="2057"/>
              <a:ext cx="81" cy="66"/>
            </a:xfrm>
            <a:custGeom>
              <a:avLst/>
              <a:gdLst>
                <a:gd name="T0" fmla="*/ 81 w 81"/>
                <a:gd name="T1" fmla="*/ 57 h 66"/>
                <a:gd name="T2" fmla="*/ 0 w 81"/>
                <a:gd name="T3" fmla="*/ 66 h 66"/>
                <a:gd name="T4" fmla="*/ 42 w 81"/>
                <a:gd name="T5" fmla="*/ 0 h 66"/>
                <a:gd name="T6" fmla="*/ 81 w 81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6"/>
                <a:gd name="T14" fmla="*/ 81 w 8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6">
                  <a:moveTo>
                    <a:pt x="81" y="57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Rectangle 33"/>
            <p:cNvSpPr>
              <a:spLocks noChangeArrowheads="1"/>
            </p:cNvSpPr>
            <p:nvPr/>
          </p:nvSpPr>
          <p:spPr bwMode="auto">
            <a:xfrm>
              <a:off x="800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Rectangle 34"/>
            <p:cNvSpPr>
              <a:spLocks noChangeArrowheads="1"/>
            </p:cNvSpPr>
            <p:nvPr/>
          </p:nvSpPr>
          <p:spPr bwMode="auto">
            <a:xfrm>
              <a:off x="805" y="1806"/>
              <a:ext cx="53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38960" name="Freeform 43"/>
            <p:cNvSpPr>
              <a:spLocks/>
            </p:cNvSpPr>
            <p:nvPr/>
          </p:nvSpPr>
          <p:spPr bwMode="auto">
            <a:xfrm>
              <a:off x="616" y="2520"/>
              <a:ext cx="141" cy="356"/>
            </a:xfrm>
            <a:custGeom>
              <a:avLst/>
              <a:gdLst>
                <a:gd name="T0" fmla="*/ 0 w 141"/>
                <a:gd name="T1" fmla="*/ 356 h 356"/>
                <a:gd name="T2" fmla="*/ 141 w 141"/>
                <a:gd name="T3" fmla="*/ 356 h 356"/>
                <a:gd name="T4" fmla="*/ 141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0" y="356"/>
                  </a:moveTo>
                  <a:lnTo>
                    <a:pt x="141" y="356"/>
                  </a:lnTo>
                  <a:lnTo>
                    <a:pt x="14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44"/>
            <p:cNvSpPr>
              <a:spLocks/>
            </p:cNvSpPr>
            <p:nvPr/>
          </p:nvSpPr>
          <p:spPr bwMode="auto">
            <a:xfrm>
              <a:off x="728" y="2471"/>
              <a:ext cx="59" cy="56"/>
            </a:xfrm>
            <a:custGeom>
              <a:avLst/>
              <a:gdLst>
                <a:gd name="T0" fmla="*/ 0 w 59"/>
                <a:gd name="T1" fmla="*/ 56 h 56"/>
                <a:gd name="T2" fmla="*/ 29 w 59"/>
                <a:gd name="T3" fmla="*/ 0 h 56"/>
                <a:gd name="T4" fmla="*/ 59 w 59"/>
                <a:gd name="T5" fmla="*/ 56 h 56"/>
                <a:gd name="T6" fmla="*/ 0 w 5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6"/>
                <a:gd name="T14" fmla="*/ 59 w 5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6">
                  <a:moveTo>
                    <a:pt x="0" y="56"/>
                  </a:moveTo>
                  <a:lnTo>
                    <a:pt x="29" y="0"/>
                  </a:lnTo>
                  <a:lnTo>
                    <a:pt x="5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Rectangle 45"/>
            <p:cNvSpPr>
              <a:spLocks noChangeArrowheads="1"/>
            </p:cNvSpPr>
            <p:nvPr/>
          </p:nvSpPr>
          <p:spPr bwMode="auto">
            <a:xfrm>
              <a:off x="305" y="2620"/>
              <a:ext cx="2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38963" name="Rectangle 46"/>
            <p:cNvSpPr>
              <a:spLocks noChangeArrowheads="1"/>
            </p:cNvSpPr>
            <p:nvPr/>
          </p:nvSpPr>
          <p:spPr bwMode="auto">
            <a:xfrm>
              <a:off x="23" y="2782"/>
              <a:ext cx="5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 Strategy</a:t>
              </a:r>
              <a:endParaRPr lang="en-U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27600" y="2514600"/>
            <a:ext cx="4017963" cy="3225800"/>
            <a:chOff x="3104" y="1007"/>
            <a:chExt cx="2531" cy="2032"/>
          </a:xfrm>
        </p:grpSpPr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98" y="1007"/>
              <a:ext cx="2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  <a:latin typeface="Arial" charset="0"/>
                </a:rPr>
                <a:t>If Clyde Does Not Confess</a:t>
              </a:r>
              <a:endParaRPr lang="en-US"/>
            </a:p>
          </p:txBody>
        </p:sp>
        <p:sp>
          <p:nvSpPr>
            <p:cNvPr id="38923" name="Rectangle 19"/>
            <p:cNvSpPr>
              <a:spLocks noChangeArrowheads="1"/>
            </p:cNvSpPr>
            <p:nvPr/>
          </p:nvSpPr>
          <p:spPr bwMode="auto">
            <a:xfrm>
              <a:off x="3104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Rectangle 20"/>
            <p:cNvSpPr>
              <a:spLocks noChangeArrowheads="1"/>
            </p:cNvSpPr>
            <p:nvPr/>
          </p:nvSpPr>
          <p:spPr bwMode="auto">
            <a:xfrm>
              <a:off x="3243" y="2164"/>
              <a:ext cx="5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1 Year in</a:t>
              </a:r>
              <a:endParaRPr lang="en-US"/>
            </a:p>
          </p:txBody>
        </p:sp>
        <p:sp>
          <p:nvSpPr>
            <p:cNvPr id="38925" name="Rectangle 21"/>
            <p:cNvSpPr>
              <a:spLocks noChangeArrowheads="1"/>
            </p:cNvSpPr>
            <p:nvPr/>
          </p:nvSpPr>
          <p:spPr bwMode="auto">
            <a:xfrm>
              <a:off x="3325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26" name="Rectangle 22"/>
            <p:cNvSpPr>
              <a:spLocks noChangeArrowheads="1"/>
            </p:cNvSpPr>
            <p:nvPr/>
          </p:nvSpPr>
          <p:spPr bwMode="auto">
            <a:xfrm>
              <a:off x="4791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Rectangle 23"/>
            <p:cNvSpPr>
              <a:spLocks noChangeArrowheads="1"/>
            </p:cNvSpPr>
            <p:nvPr/>
          </p:nvSpPr>
          <p:spPr bwMode="auto">
            <a:xfrm>
              <a:off x="4894" y="2164"/>
              <a:ext cx="61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/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5013" y="2327"/>
              <a:ext cx="38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3850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4053" y="1444"/>
              <a:ext cx="4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/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H="1">
              <a:off x="3578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36"/>
            <p:cNvSpPr>
              <a:spLocks/>
            </p:cNvSpPr>
            <p:nvPr/>
          </p:nvSpPr>
          <p:spPr bwMode="auto">
            <a:xfrm>
              <a:off x="3526" y="2057"/>
              <a:ext cx="80" cy="66"/>
            </a:xfrm>
            <a:custGeom>
              <a:avLst/>
              <a:gdLst>
                <a:gd name="T0" fmla="*/ 80 w 80"/>
                <a:gd name="T1" fmla="*/ 57 h 66"/>
                <a:gd name="T2" fmla="*/ 0 w 80"/>
                <a:gd name="T3" fmla="*/ 66 h 66"/>
                <a:gd name="T4" fmla="*/ 41 w 80"/>
                <a:gd name="T5" fmla="*/ 0 h 66"/>
                <a:gd name="T6" fmla="*/ 80 w 80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66"/>
                <a:gd name="T14" fmla="*/ 80 w 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66">
                  <a:moveTo>
                    <a:pt x="80" y="57"/>
                  </a:moveTo>
                  <a:lnTo>
                    <a:pt x="0" y="66"/>
                  </a:lnTo>
                  <a:lnTo>
                    <a:pt x="41" y="0"/>
                  </a:lnTo>
                  <a:lnTo>
                    <a:pt x="8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3612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3618" y="1806"/>
              <a:ext cx="53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>
              <a:off x="4272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5131" y="2060"/>
              <a:ext cx="82" cy="63"/>
            </a:xfrm>
            <a:custGeom>
              <a:avLst/>
              <a:gdLst>
                <a:gd name="T0" fmla="*/ 33 w 82"/>
                <a:gd name="T1" fmla="*/ 0 h 63"/>
                <a:gd name="T2" fmla="*/ 82 w 82"/>
                <a:gd name="T3" fmla="*/ 63 h 63"/>
                <a:gd name="T4" fmla="*/ 0 w 82"/>
                <a:gd name="T5" fmla="*/ 63 h 63"/>
                <a:gd name="T6" fmla="*/ 33 w 8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"/>
                <a:gd name="T14" fmla="*/ 82 w 8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">
                  <a:moveTo>
                    <a:pt x="33" y="0"/>
                  </a:moveTo>
                  <a:lnTo>
                    <a:pt x="82" y="63"/>
                  </a:lnTo>
                  <a:lnTo>
                    <a:pt x="0" y="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321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Rectangle 42"/>
            <p:cNvSpPr>
              <a:spLocks noChangeArrowheads="1"/>
            </p:cNvSpPr>
            <p:nvPr/>
          </p:nvSpPr>
          <p:spPr bwMode="auto">
            <a:xfrm>
              <a:off x="4326" y="1806"/>
              <a:ext cx="8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3569" y="2520"/>
              <a:ext cx="141" cy="356"/>
            </a:xfrm>
            <a:custGeom>
              <a:avLst/>
              <a:gdLst>
                <a:gd name="T0" fmla="*/ 141 w 141"/>
                <a:gd name="T1" fmla="*/ 356 h 356"/>
                <a:gd name="T2" fmla="*/ 0 w 141"/>
                <a:gd name="T3" fmla="*/ 356 h 356"/>
                <a:gd name="T4" fmla="*/ 0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141" y="356"/>
                  </a:moveTo>
                  <a:lnTo>
                    <a:pt x="0" y="35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3541" y="2471"/>
              <a:ext cx="58" cy="56"/>
            </a:xfrm>
            <a:custGeom>
              <a:avLst/>
              <a:gdLst>
                <a:gd name="T0" fmla="*/ 0 w 58"/>
                <a:gd name="T1" fmla="*/ 56 h 56"/>
                <a:gd name="T2" fmla="*/ 28 w 58"/>
                <a:gd name="T3" fmla="*/ 0 h 56"/>
                <a:gd name="T4" fmla="*/ 58 w 58"/>
                <a:gd name="T5" fmla="*/ 56 h 56"/>
                <a:gd name="T6" fmla="*/ 0 w 5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6"/>
                <a:gd name="T14" fmla="*/ 58 w 5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6">
                  <a:moveTo>
                    <a:pt x="0" y="56"/>
                  </a:moveTo>
                  <a:lnTo>
                    <a:pt x="28" y="0"/>
                  </a:lnTo>
                  <a:lnTo>
                    <a:pt x="5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Rectangle 49"/>
            <p:cNvSpPr>
              <a:spLocks noChangeArrowheads="1"/>
            </p:cNvSpPr>
            <p:nvPr/>
          </p:nvSpPr>
          <p:spPr bwMode="auto">
            <a:xfrm>
              <a:off x="3738" y="2714"/>
              <a:ext cx="2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38942" name="Rectangle 50"/>
            <p:cNvSpPr>
              <a:spLocks noChangeArrowheads="1"/>
            </p:cNvSpPr>
            <p:nvPr/>
          </p:nvSpPr>
          <p:spPr bwMode="auto">
            <a:xfrm>
              <a:off x="3738" y="2876"/>
              <a:ext cx="50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</p:grp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457200" y="1447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/>
              <a:t>There are two cases to consider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AEA06F-01FB-AC4E-BBD0-0B43CD142FF0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 what?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5562600" cy="4114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It seems we should always defect and never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cooperate</a:t>
            </a:r>
          </a:p>
          <a:p>
            <a:pPr marL="0" indent="0">
              <a:buNone/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No wonder Economics is called the dismal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3BD73-7EA9-AF4D-B633-78D6CE470305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Some PD 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495800"/>
          </a:xfrm>
          <a:noFill/>
        </p:spPr>
        <p:txBody>
          <a:bodyPr lIns="90488" tIns="44450" rIns="90488" bIns="44450"/>
          <a:lstStyle/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There are lots of examples of the Prisoner’s Dilemma situations in the real world</a:t>
            </a:r>
          </a:p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It makes it difficult for “players” to avoid the bad outcome of both defecting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Cheating on a cartel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Trade wars 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Arms races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Advertising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Communal coffee pot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Class team project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Cheating on a Cartel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 lIns="90488" tIns="44450" rIns="90488" bIns="44450"/>
          <a:lstStyle/>
          <a:p>
            <a:pPr marL="0" lvl="1" indent="0">
              <a:lnSpc>
                <a:spcPct val="110000"/>
              </a:lnSpc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Cartel: association of manufacturers or suppliers with purpose of maintaining prices at a high level and restricting competition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Cartel </a:t>
            </a:r>
            <a:r>
              <a:rPr lang="en-US" sz="2800" dirty="0">
                <a:latin typeface="Times New Roman" charset="0"/>
                <a:ea typeface="ＭＳ Ｐゴシック" charset="0"/>
              </a:rPr>
              <a:t>members' possible strategies range from abiding by their agreement to cheating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Cartel members can charge the monopoly price or a lower price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Cheating firms can increase profits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The best strategy is charging the low price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46459-224C-E245-B19C-DE4B07268336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457200" algn="l"/>
                <a:tab pos="571500" algn="l"/>
                <a:tab pos="1143000" algn="l"/>
              </a:tabLst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Trade Wars Between Countries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  <a:noFill/>
        </p:spPr>
        <p:txBody>
          <a:bodyPr lIns="90488" tIns="44450" rIns="90488" bIns="44450"/>
          <a:lstStyle/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Free trade benefits both trading countries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Tariffs can benefit one trading country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Imposing tariffs can be a dominant strategy and establish a Nash equilibrium even though it may be inefficient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9F166F-A377-8749-AC6E-3C771B240CC2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Advertising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 lIns="90488" tIns="44450" rIns="90488" bIns="44450"/>
          <a:lstStyle/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Advertising is expensive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All firms advertising tends to equalize the effects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Everyone would gain if no one advertised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But firms increase their advertising to gain advantage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Which makes their competition do the same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It’s an arms race</a:t>
            </a:r>
          </a:p>
          <a:p>
            <a:pPr marL="228600" indent="-228600"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28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3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Games Without Dominant Strategies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2E9755-1297-EF43-BB50-3B2D106D8151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7086600" cy="1905000"/>
          </a:xfrm>
          <a:noFill/>
        </p:spPr>
        <p:txBody>
          <a:bodyPr lIns="90488" tIns="44450" rIns="90488" bIns="44450"/>
          <a:lstStyle/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 many games players have no dominant strategy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Player's strategy depends on others’ strategies 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If player's best strategy depends on another’s strategy, she has no dominant strategy</a:t>
            </a:r>
          </a:p>
        </p:txBody>
      </p:sp>
      <p:graphicFrame>
        <p:nvGraphicFramePr>
          <p:cNvPr id="50183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3657600"/>
          <a:ext cx="85709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r:id="rId5" imgW="9643872" imgH="3599688" progId="Word.Document.8">
                  <p:embed/>
                </p:oleObj>
              </mc:Choice>
              <mc:Fallback>
                <p:oleObj r:id="rId5" imgW="9643872" imgH="35996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55" r="12633"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5709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Ma’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/>
              <a:t>Ma has no explicit dominant strategy, but there is an </a:t>
            </a:r>
            <a:r>
              <a:rPr lang="en-US" sz="2800" i="1"/>
              <a:t>implicit</a:t>
            </a:r>
            <a:r>
              <a:rPr lang="en-US" sz="2800"/>
              <a:t> one since Pa does have a dominant strategy.  (What is it?)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5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If Pa Does Not Confess</a:t>
              </a:r>
              <a:endParaRPr lang="en-US"/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If Pa Confesses</a:t>
              </a:r>
              <a:endParaRPr lang="en-US"/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38" y="1405"/>
              <a:ext cx="2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/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6 Years in</a:t>
              </a:r>
              <a:endParaRPr lang="en-US"/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/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5 Years in</a:t>
              </a:r>
              <a:endParaRPr lang="en-US"/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71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/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2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/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  <p:sp>
          <p:nvSpPr>
            <p:cNvPr id="52270" name="Freeform 47"/>
            <p:cNvSpPr>
              <a:spLocks/>
            </p:cNvSpPr>
            <p:nvPr/>
          </p:nvSpPr>
          <p:spPr bwMode="auto">
            <a:xfrm>
              <a:off x="4953" y="2519"/>
              <a:ext cx="263" cy="362"/>
            </a:xfrm>
            <a:custGeom>
              <a:avLst/>
              <a:gdLst>
                <a:gd name="T0" fmla="*/ 0 w 263"/>
                <a:gd name="T1" fmla="*/ 362 h 362"/>
                <a:gd name="T2" fmla="*/ 144 w 263"/>
                <a:gd name="T3" fmla="*/ 362 h 362"/>
                <a:gd name="T4" fmla="*/ 263 w 263"/>
                <a:gd name="T5" fmla="*/ 0 h 362"/>
                <a:gd name="T6" fmla="*/ 0 60000 65536"/>
                <a:gd name="T7" fmla="*/ 0 60000 65536"/>
                <a:gd name="T8" fmla="*/ 0 60000 65536"/>
                <a:gd name="T9" fmla="*/ 0 w 263"/>
                <a:gd name="T10" fmla="*/ 0 h 362"/>
                <a:gd name="T11" fmla="*/ 263 w 26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362">
                  <a:moveTo>
                    <a:pt x="0" y="362"/>
                  </a:moveTo>
                  <a:lnTo>
                    <a:pt x="144" y="362"/>
                  </a:lnTo>
                  <a:lnTo>
                    <a:pt x="2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47878C-0003-6840-8816-60536D9783EC}" type="slidenum">
              <a:rPr lang="en-US" sz="1000"/>
              <a:pPr/>
              <a:t>2</a:t>
            </a:fld>
            <a:endParaRPr lang="en-US" sz="1000"/>
          </a:p>
        </p:txBody>
      </p:sp>
      <p:pic>
        <p:nvPicPr>
          <p:cNvPr id="18434" name="Picture 2" descr="dilbe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39850"/>
            <a:ext cx="9144000" cy="335280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a’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Decision Tree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/>
              <a:t>Pa </a:t>
            </a:r>
            <a:r>
              <a:rPr lang="en-US" sz="2800" dirty="0"/>
              <a:t>does have a dominant </a:t>
            </a:r>
            <a:r>
              <a:rPr lang="en-US" sz="2800" dirty="0" smtClean="0"/>
              <a:t>strategy: confess</a:t>
            </a:r>
            <a:endParaRPr lang="en-US" sz="2800" dirty="0"/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</a:t>
              </a: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Ma 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Does Not Confess</a:t>
              </a:r>
              <a:endParaRPr lang="en-US" dirty="0"/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</a:t>
              </a: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Ma 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Confesses</a:t>
              </a:r>
              <a:endParaRPr lang="en-US" dirty="0"/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84" y="1405"/>
              <a:ext cx="2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/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Years in</a:t>
              </a:r>
              <a:endParaRPr lang="en-US" dirty="0"/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Years in</a:t>
              </a:r>
              <a:endParaRPr lang="en-US" dirty="0"/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Years in</a:t>
              </a:r>
              <a:endParaRPr lang="en-US" dirty="0"/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Years in</a:t>
              </a:r>
              <a:endParaRPr lang="en-US" dirty="0"/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/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dirty="0"/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63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/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91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/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/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/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35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/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6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/>
            </a:p>
          </p:txBody>
        </p:sp>
      </p:grpSp>
      <p:cxnSp>
        <p:nvCxnSpPr>
          <p:cNvPr id="3" name="Elbow Connector 2"/>
          <p:cNvCxnSpPr>
            <a:stCxn id="52273" idx="1"/>
            <a:endCxn id="52242" idx="3"/>
          </p:cNvCxnSpPr>
          <p:nvPr/>
        </p:nvCxnSpPr>
        <p:spPr bwMode="auto">
          <a:xfrm rot="10800000">
            <a:off x="6637338" y="4240214"/>
            <a:ext cx="328612" cy="48736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9681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Some games have no simple solution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In the following payoff matrix, neither player has a dominant strategy.  There is no non-cooperative solution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43200" y="4038600"/>
            <a:ext cx="3657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43200" y="49530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-1, 1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7432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1, -1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-1, 1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90600" y="4724400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Player A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362200" y="4343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3622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4103688" y="32004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Player B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35052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3340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4572000" y="50292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1, -1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Repeated Games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repeated game is a game that the same players play more than once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Repeated games differ form one-shot games because a player’s current actions can depend on the past behavior of other players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Cooperation is encouraged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2A3A77-B84E-D14F-94FB-D90C203C652E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Payoff matrix for the generic two person dilemma game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7432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(CC,CC)</a:t>
            </a:r>
            <a:br>
              <a:rPr lang="en-US"/>
            </a:br>
            <a:r>
              <a:rPr lang="en-US" sz="1800"/>
              <a:t>reward for</a:t>
            </a:r>
            <a:br>
              <a:rPr lang="en-US" sz="1800"/>
            </a:br>
            <a:r>
              <a:rPr lang="en-US" sz="1800"/>
              <a:t>mutual</a:t>
            </a:r>
            <a:br>
              <a:rPr lang="en-US" sz="1800"/>
            </a:br>
            <a:r>
              <a:rPr lang="en-US" sz="1800"/>
              <a:t>cooperation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7244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(CD,DC)</a:t>
            </a:r>
            <a:br>
              <a:rPr lang="en-US" dirty="0"/>
            </a:br>
            <a:r>
              <a:rPr lang="en-US" sz="1800" dirty="0" smtClean="0"/>
              <a:t>sucker’</a:t>
            </a:r>
            <a:r>
              <a:rPr lang="en-US" altLang="ja-JP" sz="1800" dirty="0" smtClean="0"/>
              <a:t>s </a:t>
            </a:r>
            <a:r>
              <a:rPr lang="en-US" altLang="ja-JP" sz="1800" dirty="0"/>
              <a:t>payoff</a:t>
            </a:r>
            <a:br>
              <a:rPr lang="en-US" altLang="ja-JP" sz="1800" dirty="0"/>
            </a:br>
            <a:r>
              <a:rPr lang="en-US" altLang="ja-JP" sz="1800" dirty="0"/>
              <a:t>and temptation</a:t>
            </a:r>
            <a:br>
              <a:rPr lang="en-US" altLang="ja-JP" sz="1800" dirty="0"/>
            </a:br>
            <a:r>
              <a:rPr lang="en-US" altLang="ja-JP" sz="1800" dirty="0"/>
              <a:t>to defect</a:t>
            </a:r>
            <a:endParaRPr lang="en-US" sz="1800" dirty="0"/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432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(DC,CD) </a:t>
            </a:r>
          </a:p>
          <a:p>
            <a:pPr algn="ctr"/>
            <a:r>
              <a:rPr lang="en-US" sz="1800" dirty="0"/>
              <a:t>temptation</a:t>
            </a:r>
            <a:br>
              <a:rPr lang="en-US" sz="1800" dirty="0"/>
            </a:br>
            <a:r>
              <a:rPr lang="en-US" sz="1800" dirty="0"/>
              <a:t>to defect and </a:t>
            </a:r>
            <a:br>
              <a:rPr lang="en-US" sz="1800" dirty="0"/>
            </a:br>
            <a:r>
              <a:rPr lang="en-US" sz="1800" dirty="0"/>
              <a:t> </a:t>
            </a:r>
            <a:r>
              <a:rPr lang="en-US" sz="1800" dirty="0" smtClean="0"/>
              <a:t>sucker’</a:t>
            </a:r>
            <a:r>
              <a:rPr lang="en-US" altLang="ja-JP" sz="1800" dirty="0" smtClean="0"/>
              <a:t>s </a:t>
            </a:r>
            <a:r>
              <a:rPr lang="en-US" altLang="ja-JP" sz="1800" dirty="0"/>
              <a:t>payoff</a:t>
            </a:r>
            <a:endParaRPr lang="en-US" sz="1800" dirty="0"/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47244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(DD,DD)</a:t>
            </a:r>
            <a:br>
              <a:rPr lang="en-US"/>
            </a:br>
            <a:r>
              <a:rPr lang="en-US" sz="1800"/>
              <a:t>punishment for</a:t>
            </a:r>
            <a:br>
              <a:rPr lang="en-US" sz="1800"/>
            </a:br>
            <a:r>
              <a:rPr lang="en-US" sz="1800"/>
              <a:t>mutual</a:t>
            </a:r>
            <a:br>
              <a:rPr lang="en-US" sz="1800"/>
            </a:br>
            <a:r>
              <a:rPr lang="en-US" sz="1800"/>
              <a:t>defection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cooperate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defect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cooperate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828800" y="4648200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defect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 rot="16200000" flipH="1">
            <a:off x="-162719" y="3820319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Player A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 rot="10800000" flipH="1" flipV="1">
            <a:off x="3733800" y="19050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Player B</a:t>
            </a:r>
          </a:p>
        </p:txBody>
      </p:sp>
      <p:sp>
        <p:nvSpPr>
          <p:cNvPr id="58381" name="Line 16"/>
          <p:cNvSpPr>
            <a:spLocks noChangeShapeType="1"/>
          </p:cNvSpPr>
          <p:nvPr/>
        </p:nvSpPr>
        <p:spPr bwMode="auto">
          <a:xfrm flipH="1">
            <a:off x="6172200" y="2133600"/>
            <a:ext cx="10668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7146925" y="1412875"/>
            <a:ext cx="17262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A’</a:t>
            </a:r>
            <a:r>
              <a:rPr lang="en-US" altLang="ja-JP" dirty="0" smtClean="0">
                <a:solidFill>
                  <a:srgbClr val="0000FF"/>
                </a:solidFill>
              </a:rPr>
              <a:t>s </a:t>
            </a:r>
            <a:r>
              <a:rPr lang="en-US" altLang="ja-JP" dirty="0">
                <a:solidFill>
                  <a:srgbClr val="0000FF"/>
                </a:solidFill>
              </a:rPr>
              <a:t>payoff,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>
                <a:solidFill>
                  <a:srgbClr val="0000FF"/>
                </a:solidFill>
              </a:rPr>
              <a:t>  </a:t>
            </a:r>
            <a:r>
              <a:rPr lang="en-US" altLang="ja-JP" dirty="0" smtClean="0">
                <a:solidFill>
                  <a:srgbClr val="0000FF"/>
                </a:solidFill>
              </a:rPr>
              <a:t>B’s </a:t>
            </a:r>
            <a:r>
              <a:rPr lang="en-US" altLang="ja-JP" dirty="0">
                <a:solidFill>
                  <a:srgbClr val="0000FF"/>
                </a:solidFill>
              </a:rPr>
              <a:t>payoff)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 flipH="1" flipV="1">
            <a:off x="1905000" y="2133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8E787C-8EEC-3F42-B617-42C7EC43F540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Payoffs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029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Four payoffs are involved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CC: Both players cooperate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CD: You cooperate, other defects </a:t>
            </a:r>
            <a:r>
              <a:rPr lang="en-US" sz="27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sucker’s payoff</a:t>
            </a:r>
            <a:r>
              <a:rPr lang="en-US" altLang="ja-JP" sz="27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2700" dirty="0">
              <a:latin typeface="Times New Roman" charset="0"/>
              <a:ea typeface="ＭＳ Ｐゴシック" charset="0"/>
            </a:endParaRP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DC: You defect, other cooperates </a:t>
            </a:r>
            <a:r>
              <a:rPr lang="en-US" sz="27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temptation </a:t>
            </a:r>
            <a:r>
              <a:rPr lang="en-US" altLang="ja-JP" sz="2700" i="1" dirty="0">
                <a:latin typeface="Times New Roman" charset="0"/>
                <a:ea typeface="ＭＳ Ｐゴシック" charset="0"/>
              </a:rPr>
              <a:t>to </a:t>
            </a:r>
            <a:r>
              <a:rPr lang="en-US" altLang="ja-JP" sz="2700" i="1" dirty="0" smtClean="0">
                <a:latin typeface="Times New Roman" charset="0"/>
                <a:ea typeface="ＭＳ Ｐゴシック" charset="0"/>
              </a:rPr>
              <a:t>defect</a:t>
            </a:r>
            <a:r>
              <a:rPr lang="en-US" altLang="ja-JP" sz="27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2700" dirty="0">
              <a:latin typeface="Times New Roman" charset="0"/>
              <a:ea typeface="ＭＳ Ｐゴシック" charset="0"/>
            </a:endParaRP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DD: Both players defect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Assigning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values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induces an ordering, with 24 possibilities (4!);  three lead to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dilemma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games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Prisoner’</a:t>
            </a:r>
            <a:r>
              <a:rPr lang="en-US" altLang="ja-JP" sz="2700" dirty="0">
                <a:latin typeface="Times New Roman" charset="0"/>
                <a:ea typeface="ＭＳ Ｐゴシック" charset="0"/>
              </a:rPr>
              <a:t>s dilemma: DC &gt; CC &gt; DD &gt; CD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Chicken: DC &gt; CC &gt; CD &gt; DD</a:t>
            </a:r>
          </a:p>
          <a:p>
            <a:pPr marL="512763" lvl="1" indent="-280988"/>
            <a:r>
              <a:rPr lang="en-US" sz="2700" dirty="0">
                <a:latin typeface="Times New Roman" charset="0"/>
                <a:ea typeface="ＭＳ Ｐゴシック" charset="0"/>
              </a:rPr>
              <a:t>Stag Hunt: CC &gt; DC &gt; DD &gt; 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02" y="228600"/>
            <a:ext cx="1488772" cy="205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DE428B-BE93-0F43-A114-46EFDBD7AEC4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Chicken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495800" cy="5334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DC &gt; CC &gt; CD &gt; DD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Rebel without a cause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scenario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Two cars race toward one another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Drivers choose to serve or not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Cooperation: swerving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Defecting: not swerving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Optimal move: do exactly the opposite of other player</a:t>
            </a:r>
          </a:p>
        </p:txBody>
      </p:sp>
      <p:pic>
        <p:nvPicPr>
          <p:cNvPr id="62468" name="Picture 4" descr="REBWC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4324350" cy="3211513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314F4-774C-D24D-A7DD-31BF32BE3EF5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Stag Hunt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51054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CC &gt; DC &gt; DD &gt; CD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Two players on a stag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hunt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Hard task requiring 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coordina-tion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but with big shared payoff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Hare seen, do you defect and chase it?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69913" lvl="1" indent="-230188">
              <a:buFontTx/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Cooperate: </a:t>
            </a:r>
            <a:r>
              <a:rPr lang="en-US" sz="2400" dirty="0">
                <a:latin typeface="Times New Roman" charset="0"/>
                <a:ea typeface="ＭＳ Ｐゴシック" charset="0"/>
              </a:rPr>
              <a:t>keep after the stag</a:t>
            </a:r>
          </a:p>
          <a:p>
            <a:pPr marL="569913" lvl="1" indent="-230188">
              <a:buFontTx/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Defect: </a:t>
            </a:r>
            <a:r>
              <a:rPr lang="en-US" sz="2400" dirty="0">
                <a:latin typeface="Times New Roman" charset="0"/>
                <a:ea typeface="ＭＳ Ｐゴシック" charset="0"/>
              </a:rPr>
              <a:t>switch to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chasing </a:t>
            </a:r>
            <a:r>
              <a:rPr lang="en-US" sz="2400" dirty="0">
                <a:latin typeface="Times New Roman" charset="0"/>
                <a:ea typeface="ＭＳ Ｐゴシック" charset="0"/>
              </a:rPr>
              <a:t>hare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Optimal play: do exactly what the other player(s) do</a:t>
            </a:r>
          </a:p>
        </p:txBody>
      </p:sp>
      <p:pic>
        <p:nvPicPr>
          <p:cNvPr id="64516" name="Picture 4" descr="i5_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616325" cy="4238625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C7DED-D1AD-784D-AD13-4CA4B279B735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PRISO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2209800"/>
            <a:ext cx="4170362" cy="2763838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DC &gt; CC &gt; DD &gt; CD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Optimal play: always defect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Two rational players will always defect.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/>
              <a:t>Thus, (naïve) individual rationality subverts their common good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C3E21-3A0E-1E4C-B6F3-687E742B8483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More examples of the PD in real life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Communal coffeepot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Cooperate by making new pot of coffee if you take last cup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Defect by taking last cup and not making new pot, depending on the next coffee seeker to do it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DC &gt; CC &gt; DD &gt; CD</a:t>
            </a:r>
          </a:p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Class team project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Cooperate by doing your part well and on time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Defect by slacking, hoping other team members will come through and sharing benefits of good grade</a:t>
            </a:r>
          </a:p>
          <a:p>
            <a:pPr lvl="1"/>
            <a:r>
              <a:rPr lang="en-US" sz="2600">
                <a:latin typeface="Times New Roman" charset="0"/>
                <a:ea typeface="ＭＳ Ｐゴシック" charset="0"/>
              </a:rPr>
              <a:t>(Arguable) DC &gt; CC &gt; DD &gt; CD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theory shows that rational players should always defect when engaged in a PD situation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 real situations, people don’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t always do this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Why not?  Possible explanations: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People aren’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t rational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Morality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Social pressure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Fear of consequences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Evolution of species-favoring genes</a:t>
            </a:r>
          </a:p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Which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make sense? How can we formalize?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90EE5B-A42A-7D4B-9AB8-F298CD2EEAEA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095375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Games and Game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01000" cy="4854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Much effort to develop computer programs for artificial games like chess or poker commonly played for entertainment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Larger issue: account for, model and predict how agents (human or artificial) interact with other agents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accounts for  mixture of cooperative and competitive behavior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Applies to zero-sum and non-zero-sum games</a:t>
            </a:r>
          </a:p>
          <a:p>
            <a:pPr>
              <a:spcAft>
                <a:spcPts val="600"/>
              </a:spcAft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896FC2-3B9D-344C-AD18-548000DBB555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Dilemma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Key idea: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We often play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more than one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with a given player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Players have complete knowledge of past games, including their choices and other players’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choices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Your choice when playing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against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player can be based on whether she’s been cooperative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past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imulation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was first done by Robert Axelrod (Michigan)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where programs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played in a round-robin tournament (DC=5,CC=3,DD=1,CD=0)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simplest program won!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06EDEA-823A-2A4F-A5CB-5AE1EC36DA4B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Some possible strategies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Always defect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Always cooperate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Randomly choose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Pavlovian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(win-stay, lose-switch)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Start always cooperating, switch to always defecting when </a:t>
            </a:r>
            <a:r>
              <a:rPr lang="en-US" altLang="ja-JP" i="1" dirty="0" smtClean="0">
                <a:latin typeface="Times New Roman" charset="0"/>
                <a:ea typeface="ＭＳ Ｐゴシック" charset="0"/>
              </a:rPr>
              <a:t>punished</a:t>
            </a:r>
            <a:r>
              <a:rPr lang="en-US" altLang="ja-JP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by other’s defection, switch back &amp;</a:t>
            </a:r>
            <a:r>
              <a:rPr lang="en-US" altLang="ja-JP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forth at every such punishment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Tit-for-tat (TFT)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Be nice, but punish any defections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.  Starts cooperating and, after that always does what the other player did </a:t>
            </a:r>
            <a:r>
              <a:rPr lang="en-US" altLang="ja-JP" dirty="0" smtClean="0">
                <a:latin typeface="Times New Roman" charset="0"/>
                <a:ea typeface="ＭＳ Ｐゴシック" charset="0"/>
              </a:rPr>
              <a:t>on 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previous round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Joss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S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neaky </a:t>
            </a:r>
            <a:r>
              <a:rPr lang="en-US" dirty="0">
                <a:latin typeface="Times New Roman" charset="0"/>
                <a:ea typeface="ＭＳ Ｐゴシック" charset="0"/>
              </a:rPr>
              <a:t>TFT that defects 10% of the time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 an idealized (noise free) environment, TFT is both a very simple and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very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good strategy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Characteristics of Robust Strategies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56260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Axelrod analyzed entries and identified characteristics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Nice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never defects first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 err="1">
                <a:latin typeface="Times New Roman" charset="0"/>
                <a:ea typeface="ＭＳ Ｐゴシック" charset="0"/>
                <a:cs typeface="ＭＳ Ｐゴシック" charset="0"/>
              </a:rPr>
              <a:t>Provocable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responds to defection by promptly defecting. Prompt response is important; being slow to anger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isn’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good strategy; some programs tried even harder to take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advantage</a:t>
            </a:r>
            <a:endParaRPr lang="en-US" altLang="ja-JP" sz="25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Forgiving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: programs responding to single defections by defecting forever thereafter weren’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t successful.  B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etter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to respond to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TIT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with 0.9 TAT;  might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dampen </a:t>
            </a:r>
            <a:r>
              <a:rPr lang="en-US" altLang="ja-JP" sz="2500" dirty="0">
                <a:latin typeface="Times New Roman" charset="0"/>
                <a:ea typeface="ＭＳ Ｐゴシック" charset="0"/>
                <a:cs typeface="ＭＳ Ｐゴシック" charset="0"/>
              </a:rPr>
              <a:t>echoes and prevent </a:t>
            </a:r>
            <a:r>
              <a:rPr lang="en-US" altLang="ja-JP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feuds </a:t>
            </a:r>
            <a:endParaRPr lang="en-US" altLang="ja-JP" sz="25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500" b="1" dirty="0">
                <a:latin typeface="Times New Roman" charset="0"/>
                <a:ea typeface="ＭＳ Ｐゴシック" charset="0"/>
                <a:cs typeface="ＭＳ Ｐゴシック" charset="0"/>
              </a:rPr>
              <a:t>Clear: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Clarity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an important feature.  With TFT you know what to expect and what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will/won’t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work. With too much randomness or bizarre strategies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program, competing programs 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cannot </a:t>
            </a:r>
            <a:r>
              <a:rPr lang="en-US" sz="2500" dirty="0">
                <a:latin typeface="Times New Roman" charset="0"/>
                <a:ea typeface="ＭＳ Ｐゴシック" charset="0"/>
                <a:cs typeface="ＭＳ Ｐゴシック" charset="0"/>
              </a:rPr>
              <a:t>analyze and began to always defect</a:t>
            </a:r>
            <a:r>
              <a:rPr lang="en-US" sz="2500" dirty="0" smtClean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endParaRPr lang="en-US" sz="25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D762B-2593-EB4A-9A9A-2784441A3709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Succeed not by "beating" others, but by allowing both to do well. TFT never "wins" a single turn! It can't. It can never do better than tie (all C).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You do well by motivating cooperative behavior from others - the </a:t>
            </a:r>
            <a:r>
              <a:rPr lang="en-US" sz="3000" dirty="0" err="1">
                <a:latin typeface="Times New Roman" charset="0"/>
                <a:ea typeface="ＭＳ Ｐゴシック" charset="0"/>
                <a:cs typeface="ＭＳ Ｐゴシック" charset="0"/>
              </a:rPr>
              <a:t>provocability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part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Envy is counterproductive. 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oesn’t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pay to get upset if someone does a few points better than you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in a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single encounter. T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well,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others must also do well, e.g., business &amp;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its suppliers.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BCA6C8-E3E9-7E40-9D5F-0BE9568BB7AB}" type="slidenum">
              <a:rPr lang="en-US" sz="1000"/>
              <a:pPr/>
              <a:t>34</a:t>
            </a:fld>
            <a:endParaRPr lang="en-US" sz="10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need not be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smart to do well. You don't even have to be conscious! TFT models cooperative relations with bacteria and hosts.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Cosmic threats and promises aren’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 necessary,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though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they may be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helpful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Central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authority unnecessary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though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it may be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helpful 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Optimum strategy depends on environment. TFT is not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necessarily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best program in all cases. It may be too unforgiving of JOSS &amp;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too lenient with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RANDOM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E</a:t>
            </a:r>
            <a:r>
              <a:rPr lang="en-US" dirty="0" smtClean="0">
                <a:hlinkClick r:id="rId2"/>
              </a:rPr>
              <a:t>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953000"/>
          </a:xfrm>
        </p:spPr>
        <p:txBody>
          <a:bodyPr/>
          <a:lstStyle/>
          <a:p>
            <a:r>
              <a:rPr lang="en-US" sz="3600" dirty="0"/>
              <a:t>P</a:t>
            </a:r>
            <a:r>
              <a:rPr lang="en-US" sz="3600" dirty="0" smtClean="0"/>
              <a:t>rocess where </a:t>
            </a:r>
            <a:r>
              <a:rPr lang="en-US" sz="3600" dirty="0"/>
              <a:t>larger entities, patterns, and regularities arise through interactions among smaller or simpler entities that themselves </a:t>
            </a:r>
            <a:r>
              <a:rPr lang="en-US" sz="3600" dirty="0" smtClean="0"/>
              <a:t>don’t </a:t>
            </a:r>
            <a:r>
              <a:rPr lang="en-US" sz="3600" dirty="0"/>
              <a:t>exhibit such </a:t>
            </a:r>
            <a:r>
              <a:rPr lang="en-US" sz="3600" dirty="0" smtClean="0"/>
              <a:t>properties</a:t>
            </a:r>
            <a:endParaRPr lang="en-US" sz="3600" dirty="0"/>
          </a:p>
          <a:p>
            <a:r>
              <a:rPr lang="en-US" sz="3600" dirty="0" smtClean="0"/>
              <a:t>E.g.: Shape </a:t>
            </a:r>
            <a:r>
              <a:rPr lang="en-US" sz="3600" dirty="0"/>
              <a:t>and </a:t>
            </a:r>
            <a:r>
              <a:rPr lang="en-US" sz="3600" dirty="0" smtClean="0"/>
              <a:t>behavior </a:t>
            </a:r>
            <a:r>
              <a:rPr lang="en-US" sz="3600" dirty="0"/>
              <a:t>of a flock of birds or school of </a:t>
            </a:r>
            <a:r>
              <a:rPr lang="en-US" sz="3600" dirty="0" smtClean="0"/>
              <a:t>fish</a:t>
            </a:r>
          </a:p>
          <a:p>
            <a:r>
              <a:rPr lang="en-US" sz="3600" dirty="0" smtClean="0"/>
              <a:t>Might cooperation be an emergent property?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8CD3-B2DB-4E45-B190-E690223D4AE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76200"/>
            <a:ext cx="1701800" cy="1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3353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B673D-4A96-1943-AE1B-51575AB51730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Required for emergent cooperation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non-zero sum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situation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Players with equal power and no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discrimination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or status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differences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Repeated encounters with another player you can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recognize</a:t>
            </a:r>
          </a:p>
          <a:p>
            <a:pPr marL="339725" lvl="1" indent="0"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Garages depending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repeat business versus those on busy highways. Gypsies.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Being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unlikely to ever see someone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again =&gt; a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non-iterated dilemma.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temptation payoff that isn't too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great</a:t>
            </a:r>
          </a:p>
          <a:p>
            <a:pPr marL="339725" lvl="1" indent="0"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If defecting makes you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millionaire,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you're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likely to do it. "Every man has his price."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D6D405-4281-9649-9AB1-3491A0CC1D98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Ecological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648200"/>
          </a:xfrm>
        </p:spPr>
        <p:txBody>
          <a:bodyPr/>
          <a:lstStyle/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Assume an ecological system can support N players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Players accumulate or loose points on each round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After each round, poorest players die and richest multiply</a:t>
            </a:r>
          </a:p>
          <a:p>
            <a:r>
              <a:rPr lang="en-US" sz="2900" i="1" dirty="0">
                <a:latin typeface="Times New Roman" charset="0"/>
                <a:ea typeface="ＭＳ Ｐゴシック" charset="0"/>
                <a:cs typeface="ＭＳ Ｐゴシック" charset="0"/>
              </a:rPr>
              <a:t>Noise</a:t>
            </a:r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 in the environment can model likelihood that an agent makes errors in following a strategy misinterpret another’</a:t>
            </a:r>
            <a:r>
              <a:rPr lang="en-US" altLang="ja-JP" sz="2900" dirty="0">
                <a:latin typeface="Times New Roman" charset="0"/>
                <a:ea typeface="ＭＳ Ｐゴシック" charset="0"/>
                <a:cs typeface="ＭＳ Ｐゴシック" charset="0"/>
              </a:rPr>
              <a:t>s choice</a:t>
            </a:r>
          </a:p>
          <a:p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</a:rPr>
              <a:t>A simple way of modeling this is described </a:t>
            </a:r>
            <a:r>
              <a:rPr lang="en-US" sz="2900" dirty="0" err="1">
                <a:latin typeface="Times New Roman" charset="0"/>
                <a:ea typeface="ＭＳ Ｐゴシック" charset="0"/>
                <a:cs typeface="ＭＳ Ｐゴシック" charset="0"/>
              </a:rPr>
              <a:t>in</a:t>
            </a:r>
            <a:r>
              <a:rPr lang="en-US" sz="2900" dirty="0" err="1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The</a:t>
            </a:r>
            <a:r>
              <a:rPr lang="en-US" sz="29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Computational Beauty of Nature</a:t>
            </a:r>
            <a:endParaRPr lang="en-US" sz="29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9F52A8-AB7C-DE40-8BBA-91E39111B841}" type="slidenum">
              <a:rPr lang="en-US" sz="1000"/>
              <a:pPr/>
              <a:t>38</a:t>
            </a:fld>
            <a:endParaRPr lang="en-US" sz="10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Evolutionary stable strategies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Strategies do better or worse against other strategies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Successful strategies should be able to work well in a variety of environments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ALL-C works well in an mono-culture of ALL-C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s but not in a mixed environment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Successful strategies should be able to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fight off mutations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an ALL-D mono-culture is very resistant to invasions by any cooperating strategies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E.g., TFT can be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invaded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by ALL-C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6D3AD-8A6E-B241-915D-8F22C20612E3}" type="slidenum">
              <a:rPr lang="en-US" sz="1000"/>
              <a:pPr/>
              <a:t>39</a:t>
            </a:fld>
            <a:endParaRPr lang="en-US" sz="1000"/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514600" cy="1143000"/>
          </a:xfrm>
        </p:spPr>
        <p:txBody>
          <a:bodyPr/>
          <a:lstStyle/>
          <a:p>
            <a:pPr algn="l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Population</a:t>
            </a:r>
            <a:b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simulation</a:t>
            </a:r>
          </a:p>
        </p:txBody>
      </p:sp>
      <p:pic>
        <p:nvPicPr>
          <p:cNvPr id="89091" name="Picture 9" descr="125-300dp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792788" cy="7010400"/>
          </a:xfrm>
          <a:noFill/>
        </p:spPr>
      </p:pic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228600" y="1922463"/>
            <a:ext cx="297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TFT wins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A noise free version with TFT winning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/>
              <a:t>0.5% noise lets Pavlov win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D0A4C6-DD77-A54E-9372-D339FE559BB2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Basic Ideas of Game Theory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876800"/>
          </a:xfrm>
          <a:noFill/>
        </p:spPr>
        <p:txBody>
          <a:bodyPr lIns="90488" tIns="44450" rIns="90488" bIns="44450"/>
          <a:lstStyle/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Game theory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studies how strategic interactions among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rational players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produce </a:t>
            </a:r>
            <a:r>
              <a:rPr lang="en-US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outcomes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with respect to the players’ </a:t>
            </a:r>
            <a:r>
              <a:rPr lang="en-US" altLang="ja-JP" sz="3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preferences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(or utilities)</a:t>
            </a:r>
          </a:p>
          <a:p>
            <a:pPr marL="573088" lvl="1" indent="-2286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latin typeface="Times New Roman" charset="0"/>
                <a:ea typeface="ＭＳ Ｐゴシック" charset="0"/>
              </a:rPr>
              <a:t>Outcomes might not have been intended 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It offers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general theory of strategic behavior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Generally depicted in mathematical form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Plays important role in economics, decision theory and multi-agent 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20</a:t>
            </a:r>
            <a:r>
              <a:rPr lang="en-US" baseline="30000">
                <a:latin typeface="Times New Roman" charset="0"/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anniversary IPD competition (2004)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New Tack Wins Prisoner's Dilemma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Coordinating Team Players within a Noisy Iterated Prisoner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s Dilemma Tournament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U.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Southhampton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bot team won using a covert channel to let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fellow travelers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recognize each other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60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bots</a:t>
            </a: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Executed series of moves that signaled their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tribe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Defect if other is known to be outside tribe, coordinate if in tribe</a:t>
            </a:r>
          </a:p>
          <a:p>
            <a:pPr marL="398463" lvl="1" indent="-228600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Coordination was not just cooperation, but master/slave : defect/cooperate</a:t>
            </a:r>
          </a:p>
          <a:p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AD15B1-093A-A04D-B6E3-E1CAC731F609}" type="slidenum">
              <a:rPr lang="en-US" sz="1000"/>
              <a:pPr/>
              <a:t>40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D59ED5-32BF-4A4A-BD75-192552D4CA5B}" type="slidenum">
              <a:rPr lang="en-US" sz="1000"/>
              <a:pPr/>
              <a:t>41</a:t>
            </a:fld>
            <a:endParaRPr lang="en-US" sz="100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Prisoner's Dilemma: John von Neumann, Game Theory, and the Puzzle of the Bomb, William Poundstone, Anchor Books, Doubleday, 1993.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The Origins of Virtue: Human Instincts and the Evolution of Cooperation, Matt Ridley, Penguin, 1998.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Games of Life : Explorations in Ecology, Evolution and Behaviour, Karl Sigmund, 1995.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Nowak, M.A., R.M. May and K. Sigmund (1995). The Arithmetic of Mutual Help. Scientific American, 272(6).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Robert Axelrod,  The Evolution of Cooperation, Basic Books, 1984.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The Computational Beauty of Nature: Computer Explorations of Fractals, Chaos, Complex Systems, and Adaptation, Gary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William Flake, MIT Press, 2000.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New Tack Wins Prisoner's Dilemma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, By Wendy M. Grossman, Wired News, October 2004.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Hawk and Dove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8768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ABB23B-F6B8-5F42-88D1-1D1A5E118465}" type="slidenum">
              <a:rPr lang="en-US" sz="1000"/>
              <a:pPr/>
              <a:t>42</a:t>
            </a:fld>
            <a:endParaRPr lang="en-US" sz="1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0AF099-3409-7E4C-843E-E9157BBE9516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6050"/>
            <a:ext cx="7772400" cy="11430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 Theory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180388" cy="5486400"/>
          </a:xfrm>
        </p:spPr>
        <p:txBody>
          <a:bodyPr/>
          <a:lstStyle/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efined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by </a:t>
            </a:r>
            <a:r>
              <a:rPr lang="en-US" sz="3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von 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Neumann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&amp;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Morgenstern</a:t>
            </a:r>
          </a:p>
          <a:p>
            <a:pPr marL="342900" lvl="1" indent="0"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von Neumann, J., and Morgenstern, O., (1947)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.</a:t>
            </a:r>
            <a:br>
              <a:rPr lang="en-US" dirty="0" smtClean="0">
                <a:latin typeface="Times New Roman" charset="0"/>
                <a:ea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</a:rPr>
              <a:t>The Theory </a:t>
            </a:r>
            <a:r>
              <a:rPr lang="en-US" dirty="0">
                <a:latin typeface="Times New Roman" charset="0"/>
                <a:ea typeface="ＭＳ Ｐゴシック" charset="0"/>
              </a:rPr>
              <a:t>of Games and Economic Behavior. 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pPr marL="227013" indent="-227013">
              <a:defRPr/>
            </a:pP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Covers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wide range of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situations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both cooperative and non-cooperative situations</a:t>
            </a:r>
          </a:p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eveloped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and used in economics and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is being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used to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model/specify behavior of artificial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agents</a:t>
            </a:r>
          </a:p>
          <a:p>
            <a:pPr marL="228600" indent="-228600">
              <a:defRPr/>
            </a:pP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Provides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powerful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and practical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tools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 think about interactions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among a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set of autonomous agents</a:t>
            </a:r>
          </a:p>
          <a:p>
            <a:pPr marL="228600" indent="-228600">
              <a:defRPr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sed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 model strategic policies (e.g., arms race)</a:t>
            </a:r>
          </a:p>
        </p:txBody>
      </p:sp>
      <p:pic>
        <p:nvPicPr>
          <p:cNvPr id="24580" name="Picture 4" descr="von_neum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2163" y="76200"/>
            <a:ext cx="2001837" cy="2311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C91080-022D-ED48-9E2F-570EE60ADB26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Zero Sum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953000"/>
          </a:xfrm>
        </p:spPr>
        <p:txBody>
          <a:bodyPr/>
          <a:lstStyle/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Zero-sum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participant's gain/loss exactly</a:t>
            </a:r>
            <a:b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balanced by losses/gains of the other participants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Total gains of participants minus total losses = 0</a:t>
            </a:r>
          </a:p>
          <a:p>
            <a:pPr marL="339725" lvl="1" indent="0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Poker is zero sum game:</a:t>
            </a:r>
            <a:r>
              <a:rPr lang="en-US" sz="2600" dirty="0">
                <a:latin typeface="Times New Roman" charset="0"/>
                <a:ea typeface="ＭＳ Ｐゴシック" charset="0"/>
              </a:rPr>
              <a:t> money won = money lost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Commercial trade is not a zero sum game</a:t>
            </a:r>
          </a:p>
          <a:p>
            <a:pPr marL="339725" lvl="1" indent="0">
              <a:buFontTx/>
              <a:buNone/>
            </a:pPr>
            <a:r>
              <a:rPr lang="en-US" sz="2600" dirty="0">
                <a:latin typeface="Times New Roman" charset="0"/>
                <a:ea typeface="ＭＳ Ｐゴシック" charset="0"/>
              </a:rPr>
              <a:t>If a country with an excess of bananas trades with another for their excess of apples, both may benefit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Non-zero sum games more complex to analyze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More non-zero sum games as world becomes more complex, specialized and interdependent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69637-5D1D-7A43-AD11-D1DBA8519E7F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  <a:noFill/>
        </p:spPr>
        <p:txBody>
          <a:bodyPr lIns="90488" tIns="44450" rIns="90488" bIns="44450"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Rules, Strategies, Payoffs &amp; Equilibrium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Situations are treated as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games: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b="1" dirty="0">
                <a:latin typeface="Times New Roman" charset="0"/>
                <a:ea typeface="ＭＳ Ｐゴシック" charset="0"/>
              </a:rPr>
              <a:t>R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ules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of game: </a:t>
            </a:r>
            <a:r>
              <a:rPr lang="en-US" sz="3200" dirty="0">
                <a:latin typeface="Times New Roman" charset="0"/>
                <a:ea typeface="ＭＳ Ｐゴシック" charset="0"/>
              </a:rPr>
              <a:t>who can do what, and when they can do it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layer's 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strategy: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</a:rPr>
              <a:t>plan for actions in  each possible situation in the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layer's </a:t>
            </a:r>
            <a:r>
              <a:rPr lang="en-US" sz="3200" b="1" dirty="0" smtClean="0">
                <a:latin typeface="Times New Roman" charset="0"/>
                <a:ea typeface="ＭＳ Ｐゴシック" charset="0"/>
              </a:rPr>
              <a:t>payoff: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</a:rPr>
              <a:t>amount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that </a:t>
            </a:r>
            <a:r>
              <a:rPr lang="en-US" sz="3200" dirty="0">
                <a:latin typeface="Times New Roman" charset="0"/>
                <a:ea typeface="ＭＳ Ｐゴシック" charset="0"/>
              </a:rPr>
              <a:t>player wins or loses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in </a:t>
            </a:r>
            <a:r>
              <a:rPr lang="en-US" sz="3200" dirty="0">
                <a:latin typeface="Times New Roman" charset="0"/>
                <a:ea typeface="ＭＳ Ｐゴシック" charset="0"/>
              </a:rPr>
              <a:t>particular situation in a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layer </a:t>
            </a:r>
            <a:r>
              <a:rPr lang="en-US" sz="3200" dirty="0">
                <a:latin typeface="Times New Roman" charset="0"/>
                <a:ea typeface="ＭＳ Ｐゴシック" charset="0"/>
              </a:rPr>
              <a:t>has a </a:t>
            </a:r>
            <a:r>
              <a:rPr lang="en-US" sz="3200" b="1" dirty="0">
                <a:latin typeface="Times New Roman" charset="0"/>
                <a:ea typeface="ＭＳ Ｐゴシック" charset="0"/>
              </a:rPr>
              <a:t>dominant strategy</a:t>
            </a:r>
            <a:r>
              <a:rPr lang="en-US" sz="3200" dirty="0">
                <a:latin typeface="Times New Roman" charset="0"/>
                <a:ea typeface="ＭＳ Ｐゴシック" charset="0"/>
              </a:rPr>
              <a:t> if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her </a:t>
            </a:r>
            <a:r>
              <a:rPr lang="en-US" sz="3200" dirty="0">
                <a:latin typeface="Times New Roman" charset="0"/>
                <a:ea typeface="ＭＳ Ｐゴシック" charset="0"/>
              </a:rPr>
              <a:t>best strategy doesn’t depend on what 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others </a:t>
            </a:r>
            <a:r>
              <a:rPr lang="en-US" sz="3200" dirty="0">
                <a:latin typeface="Times New Roman" charset="0"/>
                <a:ea typeface="ＭＳ Ｐゴシック" charset="0"/>
              </a:rPr>
              <a:t>do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F03694-F262-F64D-B655-A6C5147EE1F3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105400"/>
          </a:xfrm>
        </p:spPr>
        <p:txBody>
          <a:bodyPr lIns="90488" tIns="44450" rIns="90488" bIns="44450"/>
          <a:lstStyle/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Occurs when each player's strategy is optimal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given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strategies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of the other players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trategy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profile where no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player benefits by 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unilaterally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changing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her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strategy,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while others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stay fixed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Every finite game has at least one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Nash equilibrium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 either pure or mixed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strategies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(proved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by John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Nash)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J. F. Nash. 1950. Equilibrium Points in n-person Games. Proc. National Academy of Science,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36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Nash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won </a:t>
            </a:r>
            <a:r>
              <a:rPr lang="en-US" sz="2800" dirty="0">
                <a:latin typeface="Times New Roman" charset="0"/>
                <a:ea typeface="ＭＳ Ｐゴシック" charset="0"/>
              </a:rPr>
              <a:t>1994 Nobel Prize in economics for this work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Read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3"/>
              </a:rPr>
              <a:t>A </a:t>
            </a:r>
            <a:r>
              <a:rPr lang="en-US" sz="2800" dirty="0">
                <a:latin typeface="Times New Roman" charset="0"/>
                <a:ea typeface="ＭＳ Ｐゴシック" charset="0"/>
                <a:hlinkClick r:id="rId3"/>
              </a:rPr>
              <a:t>Beautiful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3"/>
              </a:rPr>
              <a:t>Mind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by Sylvia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Nasar</a:t>
            </a:r>
            <a:r>
              <a:rPr lang="en-US" sz="2800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(1998) and/or </a:t>
            </a:r>
            <a:r>
              <a:rPr lang="en-US" sz="2800" dirty="0">
                <a:latin typeface="Times New Roman" charset="0"/>
                <a:ea typeface="ＭＳ Ｐゴシック" charset="0"/>
              </a:rPr>
              <a:t>see the </a:t>
            </a:r>
            <a:r>
              <a:rPr lang="en-US" sz="2800" dirty="0" smtClean="0">
                <a:latin typeface="Times New Roman" charset="0"/>
                <a:ea typeface="ＭＳ Ｐゴシック" charset="0"/>
                <a:hlinkClick r:id="rId4"/>
              </a:rPr>
              <a:t>2001 film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571500" lvl="1" indent="-228600">
              <a:tabLst>
                <a:tab pos="571500" algn="l"/>
                <a:tab pos="1143000" algn="l"/>
              </a:tabLst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66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17116C-FBBB-D042-96EB-B4C40C8040AD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Prisoner's Dilemma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543800" cy="5029200"/>
          </a:xfrm>
          <a:noFill/>
        </p:spPr>
        <p:txBody>
          <a:bodyPr lIns="90488" tIns="44450" rIns="90488" bIns="44450"/>
          <a:lstStyle/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Famous example of game</a:t>
            </a:r>
            <a:b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theory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Strategies must be undertaken</a:t>
            </a:r>
            <a:b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without the full knowledge of what other players will do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Players adopt dominant strategies, but they don't necessarily lead to the best outcome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Rational behavior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leads to a situation where everyone is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worse off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232525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Will the two prisoners cooperate to minimize total loss of liberty or will one of them, trusting the other to cooperate, betray him so as to go free?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7841</TotalTime>
  <Words>2328</Words>
  <Application>Microsoft Macintosh PowerPoint</Application>
  <PresentationFormat>On-screen Show (4:3)</PresentationFormat>
  <Paragraphs>401</Paragraphs>
  <Slides>42</Slides>
  <Notes>38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Blank Presentation</vt:lpstr>
      <vt:lpstr>Document</vt:lpstr>
      <vt:lpstr>Word.Document.8</vt:lpstr>
      <vt:lpstr>A Glimpse of Game Theory</vt:lpstr>
      <vt:lpstr>PowerPoint Presentation</vt:lpstr>
      <vt:lpstr>Games and Game Theory</vt:lpstr>
      <vt:lpstr>Basic Ideas of Game Theory</vt:lpstr>
      <vt:lpstr>Game Theory</vt:lpstr>
      <vt:lpstr>Zero Sum Games</vt:lpstr>
      <vt:lpstr>Rules, Strategies, Payoffs &amp; Equilibrium</vt:lpstr>
      <vt:lpstr>Nash Equilibrium</vt:lpstr>
      <vt:lpstr>Prisoner's Dilemma</vt:lpstr>
      <vt:lpstr>Bonnie and Clyde</vt:lpstr>
      <vt:lpstr>The payoff matrix</vt:lpstr>
      <vt:lpstr>Bonnie’s Decision Tree</vt:lpstr>
      <vt:lpstr>So what?</vt:lpstr>
      <vt:lpstr>Some PD examples</vt:lpstr>
      <vt:lpstr>Cheating on a Cartel </vt:lpstr>
      <vt:lpstr>Trade Wars Between Countries </vt:lpstr>
      <vt:lpstr>Advertising</vt:lpstr>
      <vt:lpstr>Games Without Dominant Strategies</vt:lpstr>
      <vt:lpstr>Ma’s Decision Tree</vt:lpstr>
      <vt:lpstr>Pa’s Decision Tree</vt:lpstr>
      <vt:lpstr>Some games have no simple solution</vt:lpstr>
      <vt:lpstr>Repeated Games</vt:lpstr>
      <vt:lpstr>Payoff matrix for the generic two person dilemma game</vt:lpstr>
      <vt:lpstr>Payoffs</vt:lpstr>
      <vt:lpstr>Chicken</vt:lpstr>
      <vt:lpstr>Stag Hunt</vt:lpstr>
      <vt:lpstr>Prisoner’s dilemma</vt:lpstr>
      <vt:lpstr>More examples of the PD in real life</vt:lpstr>
      <vt:lpstr>Iterated Prisoner’s Dilemma</vt:lpstr>
      <vt:lpstr>Iterated Prisoner’s Dilemma</vt:lpstr>
      <vt:lpstr>Some possible strategies</vt:lpstr>
      <vt:lpstr>Characteristics of Robust Strategies</vt:lpstr>
      <vt:lpstr>Implications of Robust Strategies</vt:lpstr>
      <vt:lpstr>Implications of Robust Strategies</vt:lpstr>
      <vt:lpstr>Emergence</vt:lpstr>
      <vt:lpstr>Required for emergent cooperation</vt:lpstr>
      <vt:lpstr>Ecological model</vt:lpstr>
      <vt:lpstr>Evolutionary stable strategies</vt:lpstr>
      <vt:lpstr>Population simulation</vt:lpstr>
      <vt:lpstr>20th anniversary IPD competition (2004)</vt:lpstr>
      <vt:lpstr>For more information</vt:lpstr>
      <vt:lpstr>Hawk and Dove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tim finin</dc:creator>
  <cp:lastModifiedBy>tim finin</cp:lastModifiedBy>
  <cp:revision>71</cp:revision>
  <cp:lastPrinted>1999-09-07T21:08:48Z</cp:lastPrinted>
  <dcterms:created xsi:type="dcterms:W3CDTF">2009-10-14T21:02:24Z</dcterms:created>
  <dcterms:modified xsi:type="dcterms:W3CDTF">2017-03-08T20:28:25Z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