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33"/>
  </p:notesMasterIdLst>
  <p:handoutMasterIdLst>
    <p:handoutMasterId r:id="rId34"/>
  </p:handoutMasterIdLst>
  <p:sldIdLst>
    <p:sldId id="258" r:id="rId2"/>
    <p:sldId id="259" r:id="rId3"/>
    <p:sldId id="284" r:id="rId4"/>
    <p:sldId id="285" r:id="rId5"/>
    <p:sldId id="286" r:id="rId6"/>
    <p:sldId id="287" r:id="rId7"/>
    <p:sldId id="301" r:id="rId8"/>
    <p:sldId id="302" r:id="rId9"/>
    <p:sldId id="289" r:id="rId10"/>
    <p:sldId id="309" r:id="rId11"/>
    <p:sldId id="315" r:id="rId12"/>
    <p:sldId id="303" r:id="rId13"/>
    <p:sldId id="304" r:id="rId14"/>
    <p:sldId id="290" r:id="rId15"/>
    <p:sldId id="291" r:id="rId16"/>
    <p:sldId id="305" r:id="rId17"/>
    <p:sldId id="292" r:id="rId18"/>
    <p:sldId id="293" r:id="rId19"/>
    <p:sldId id="294" r:id="rId20"/>
    <p:sldId id="295" r:id="rId21"/>
    <p:sldId id="312" r:id="rId22"/>
    <p:sldId id="313" r:id="rId23"/>
    <p:sldId id="308" r:id="rId24"/>
    <p:sldId id="307" r:id="rId25"/>
    <p:sldId id="310" r:id="rId26"/>
    <p:sldId id="311" r:id="rId27"/>
    <p:sldId id="296" r:id="rId28"/>
    <p:sldId id="297" r:id="rId29"/>
    <p:sldId id="298" r:id="rId30"/>
    <p:sldId id="314" r:id="rId31"/>
    <p:sldId id="299" r:id="rId32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FF0000"/>
    <a:srgbClr val="FF4D23"/>
    <a:srgbClr val="921C00"/>
    <a:srgbClr val="C425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41"/>
    <p:restoredTop sz="91398"/>
  </p:normalViewPr>
  <p:slideViewPr>
    <p:cSldViewPr showGuides="1">
      <p:cViewPr varScale="1">
        <p:scale>
          <a:sx n="82" d="100"/>
          <a:sy n="82" d="100"/>
        </p:scale>
        <p:origin x="1144" y="168"/>
      </p:cViewPr>
      <p:guideLst>
        <p:guide orient="horz" pos="2160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6595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pPr>
              <a:defRPr/>
            </a:pPr>
            <a:fld id="{7993233D-A384-654F-8527-35B951F5A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48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8C7DE340-90A3-424D-94C8-3478B9D56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18A80A9-90CA-9E4E-B545-3BCC6ED9EB95}" type="slidenum">
              <a:rPr lang="en-US" sz="1300"/>
              <a:pPr/>
              <a:t>1</a:t>
            </a:fld>
            <a:endParaRPr lang="en-US" sz="13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B5F109-1F85-5B49-A62E-FABDFF3FB857}" type="slidenum">
              <a:rPr lang="en-US" sz="1300"/>
              <a:pPr/>
              <a:t>12</a:t>
            </a:fld>
            <a:endParaRPr lang="en-US" sz="13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76A378A-C707-BC45-BFF7-79610DCABC89}" type="slidenum">
              <a:rPr lang="en-US" sz="1300"/>
              <a:pPr/>
              <a:t>13</a:t>
            </a:fld>
            <a:endParaRPr lang="en-US" sz="13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FFF709-C74E-D04D-9399-54991C251319}" type="slidenum">
              <a:rPr lang="en-US" sz="1300"/>
              <a:pPr/>
              <a:t>14</a:t>
            </a:fld>
            <a:endParaRPr lang="en-US" sz="13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CFF17DF-9767-2B46-89A8-D72B86E3D63D}" type="slidenum">
              <a:rPr lang="en-US" sz="1300"/>
              <a:pPr/>
              <a:t>15</a:t>
            </a:fld>
            <a:endParaRPr lang="en-US" sz="13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BF89BA-9091-D643-A8D9-A578E74A09BE}" type="slidenum">
              <a:rPr lang="en-US" sz="1300"/>
              <a:pPr/>
              <a:t>17</a:t>
            </a:fld>
            <a:endParaRPr lang="en-US" sz="13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FFAA8FC-9169-5144-920E-C1A43D92176C}" type="slidenum">
              <a:rPr lang="en-US" sz="1300"/>
              <a:pPr/>
              <a:t>18</a:t>
            </a:fld>
            <a:endParaRPr lang="en-US" sz="13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9126A6A-6782-954C-8B88-810740E80278}" type="slidenum">
              <a:rPr lang="en-US" sz="1300"/>
              <a:pPr/>
              <a:t>19</a:t>
            </a:fld>
            <a:endParaRPr lang="en-US" sz="13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7CBF5BF-5CF8-5446-859C-FB1A23890765}" type="slidenum">
              <a:rPr lang="en-US" sz="1300"/>
              <a:pPr/>
              <a:t>20</a:t>
            </a:fld>
            <a:endParaRPr lang="en-US" sz="13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1F81FD-B959-654E-A029-26B7DCC755F1}" type="slidenum">
              <a:rPr lang="en-US" sz="1300"/>
              <a:pPr/>
              <a:t>27</a:t>
            </a:fld>
            <a:endParaRPr lang="en-US" sz="13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D769BC4-E7EE-C448-9E10-FB8DE049B646}" type="slidenum">
              <a:rPr lang="en-US" sz="1300"/>
              <a:pPr/>
              <a:t>28</a:t>
            </a:fld>
            <a:endParaRPr lang="en-US" sz="13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2AF6635-E792-3B48-A45F-24CF2039855B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DAE837-6141-1E48-94C9-06B0DB5DA338}" type="slidenum">
              <a:rPr lang="en-US" sz="1300"/>
              <a:pPr/>
              <a:t>29</a:t>
            </a:fld>
            <a:endParaRPr lang="en-US" sz="13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15F087B-967C-214A-AEE2-25AE5E8B6AC9}" type="slidenum">
              <a:rPr lang="en-US" sz="1300"/>
              <a:pPr/>
              <a:t>31</a:t>
            </a:fld>
            <a:endParaRPr lang="en-US" sz="13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D384C4D-E1F0-8449-92BF-526B4285147A}" type="slidenum">
              <a:rPr lang="en-US" sz="1300"/>
              <a:pPr/>
              <a:t>3</a:t>
            </a:fld>
            <a:endParaRPr lang="en-US" sz="13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52A57B9-8B1D-D942-BB88-BD962F77F606}" type="slidenum">
              <a:rPr lang="en-US" sz="1300"/>
              <a:pPr/>
              <a:t>4</a:t>
            </a:fld>
            <a:endParaRPr lang="en-US" sz="13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6715CF-CA85-9A4F-B2A2-1C718301F5DB}" type="slidenum">
              <a:rPr lang="en-US" sz="1300"/>
              <a:pPr/>
              <a:t>5</a:t>
            </a:fld>
            <a:endParaRPr lang="en-US" sz="13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2D9B64B-749C-B54F-A48E-DF55D3A6ADEC}" type="slidenum">
              <a:rPr lang="en-US" sz="1300"/>
              <a:pPr/>
              <a:t>6</a:t>
            </a:fld>
            <a:endParaRPr lang="en-US" sz="13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700142C-7536-FD45-9EC3-6AE2EBC93587}" type="slidenum">
              <a:rPr lang="en-US" sz="1300"/>
              <a:pPr/>
              <a:t>7</a:t>
            </a:fld>
            <a:endParaRPr lang="en-US" sz="13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7C619BE-D714-7546-BED2-FAA9142653D1}" type="slidenum">
              <a:rPr lang="en-US" sz="1300"/>
              <a:pPr/>
              <a:t>8</a:t>
            </a:fld>
            <a:endParaRPr lang="en-US" sz="13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7A6CB61-5EDB-2C4E-9878-47996C07E17F}" type="slidenum">
              <a:rPr lang="en-US" sz="1300"/>
              <a:pPr/>
              <a:t>9</a:t>
            </a:fld>
            <a:endParaRPr lang="en-US" sz="13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3226B75-3DBC-A84F-B91F-59D6FB988CE8}" type="datetime1">
              <a:rPr lang="en-US"/>
              <a:pPr>
                <a:defRPr/>
              </a:pPr>
              <a:t>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73C6575-2FCD-D843-808C-C912CB27C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8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31C61D2-A083-9E4E-AFF0-E992DDEE5606}" type="datetime1">
              <a:rPr lang="en-US"/>
              <a:pPr>
                <a:defRPr/>
              </a:pPr>
              <a:t>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A1E55F9-F5E5-0E4F-ACA0-3353C259B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1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B09A668-38E6-C94C-A0D3-3220BB381255}" type="datetime1">
              <a:rPr lang="en-US"/>
              <a:pPr>
                <a:defRPr/>
              </a:pPr>
              <a:t>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A4F3739-7CD1-D14B-81A1-E0065AD42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8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86FA65B-CBDA-2340-9363-B2B365578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3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DB79F70-FEEE-CE4D-A79A-C39F1BA02154}" type="datetime1">
              <a:rPr lang="en-US"/>
              <a:pPr>
                <a:defRPr/>
              </a:pPr>
              <a:t>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29437A9-E2BA-8540-A8E8-95F24C1CA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5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7DCF5F9-4142-9845-BC9D-AA29B67A779B}" type="datetime1">
              <a:rPr lang="en-US"/>
              <a:pPr>
                <a:defRPr/>
              </a:pPr>
              <a:t>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5FB10EA-1C28-9B41-A570-DD63A6199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1632C13-E369-F04D-A4DA-F7F7D1F6245B}" type="datetime1">
              <a:rPr lang="en-US"/>
              <a:pPr>
                <a:defRPr/>
              </a:pPr>
              <a:t>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0D90790-18E0-1C47-BB1D-230E36894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51BE18C-9C07-6146-B813-C338AB60FD7C}" type="datetime1">
              <a:rPr lang="en-US"/>
              <a:pPr>
                <a:defRPr/>
              </a:pPr>
              <a:t>2/12/18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2112117-C207-4247-91F9-2A737E1BA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1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ADD0CD0-BD9A-F241-8949-1F2AB8B6D611}" type="datetime1">
              <a:rPr lang="en-US"/>
              <a:pPr>
                <a:defRPr/>
              </a:pPr>
              <a:t>2/12/18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BD2C34C-4F0A-C34C-A045-DCC8CD164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A692638-C608-A845-B745-713AB67BAE2B}" type="datetime1">
              <a:rPr lang="en-US"/>
              <a:pPr>
                <a:defRPr/>
              </a:pPr>
              <a:t>2/12/18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0A2A9D2-7358-5149-98F6-D3E5FD265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08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B157878-E60F-3C4F-B0FE-D6F3023D31E7}" type="datetime1">
              <a:rPr lang="en-US"/>
              <a:pPr>
                <a:defRPr/>
              </a:pPr>
              <a:t>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3059A61-06CC-224F-B7A1-E80A2B12C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5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D014BD2-1A5B-D94A-B0D3-C378CAB55F7C}" type="datetime1">
              <a:rPr lang="en-US"/>
              <a:pPr>
                <a:defRPr/>
              </a:pPr>
              <a:t>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167683F-BDF0-424E-BB31-1594A5547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0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Gradient_descent" TargetMode="Externa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en.wikipedia.org/wiki/Ant_colony_optimization_algorithm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abu_search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4"/>
          <p:cNvSpPr txBox="1">
            <a:spLocks noChangeArrowheads="1"/>
          </p:cNvSpPr>
          <p:nvPr/>
        </p:nvSpPr>
        <p:spPr bwMode="auto">
          <a:xfrm>
            <a:off x="5486400" y="5667375"/>
            <a:ext cx="3505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Some material adopted from notes by Charles R. Dyer, University of Wisconsin-Madison</a:t>
            </a:r>
          </a:p>
          <a:p>
            <a:pPr algn="r"/>
            <a:endParaRPr lang="en-US" sz="18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52400"/>
            <a:ext cx="27511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21299999" rev="0"/>
            </a:camera>
            <a:lightRig rig="threePt" dir="t"/>
          </a:scene3d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85800"/>
            <a:ext cx="7772400" cy="4495800"/>
          </a:xfrm>
        </p:spPr>
        <p:txBody>
          <a:bodyPr/>
          <a:lstStyle/>
          <a:p>
            <a:pPr>
              <a:defRPr/>
            </a:pPr>
            <a: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Informed</a:t>
            </a:r>
            <a:b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Search</a:t>
            </a:r>
            <a:b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60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Chapter 4 (b)</a:t>
            </a:r>
            <a:endParaRPr lang="en-US" sz="660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Hill Climbing and 8 Queens</a:t>
            </a:r>
          </a:p>
        </p:txBody>
      </p:sp>
      <p:pic>
        <p:nvPicPr>
          <p:cNvPr id="4" name="Picture 3" descr="Screen Shot 2017-02-20 at 2.52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00200"/>
            <a:ext cx="3530600" cy="3505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1219200"/>
            <a:ext cx="4953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8 Queens problem often setup as follows: </a:t>
            </a:r>
          </a:p>
          <a:p>
            <a:pPr marL="342900" indent="-234950">
              <a:buFont typeface="Arial"/>
              <a:buChar char="•"/>
            </a:pPr>
            <a:r>
              <a:rPr lang="en-US" dirty="0"/>
              <a:t>Randomly put one queen in each column</a:t>
            </a:r>
          </a:p>
          <a:p>
            <a:pPr marL="342900" indent="-234950">
              <a:buFont typeface="Arial"/>
              <a:buChar char="•"/>
            </a:pPr>
            <a:r>
              <a:rPr lang="en-US" dirty="0"/>
              <a:t>Goal state: no two queens attack one another</a:t>
            </a:r>
          </a:p>
          <a:p>
            <a:pPr marL="342900" indent="-234950">
              <a:buFont typeface="Arial"/>
              <a:buChar char="•"/>
            </a:pPr>
            <a:r>
              <a:rPr lang="en-US" dirty="0"/>
              <a:t>An action is moving any queen to a different row</a:t>
            </a:r>
          </a:p>
          <a:p>
            <a:pPr marL="342900" indent="-234950">
              <a:buFont typeface="Arial"/>
              <a:buChar char="•"/>
            </a:pPr>
            <a:r>
              <a:rPr lang="en-US" dirty="0"/>
              <a:t>Each state thus has 65 successors</a:t>
            </a:r>
          </a:p>
          <a:p>
            <a:pPr marL="342900" indent="-234950">
              <a:buFont typeface="Arial"/>
              <a:buChar char="•"/>
            </a:pPr>
            <a:r>
              <a:rPr lang="en-US" dirty="0"/>
              <a:t>Heuristic h: # of pairs attacking one another</a:t>
            </a:r>
          </a:p>
          <a:p>
            <a:pPr marL="342900" indent="-234950">
              <a:buFont typeface="Arial"/>
              <a:buChar char="•"/>
            </a:pPr>
            <a:r>
              <a:rPr lang="en-US" dirty="0"/>
              <a:t>Current state: h= 17</a:t>
            </a:r>
          </a:p>
          <a:p>
            <a:pPr marL="342900" indent="-234950">
              <a:buFont typeface="Arial"/>
              <a:buChar char="•"/>
            </a:pPr>
            <a:r>
              <a:rPr lang="en-US" dirty="0"/>
              <a:t>h=0 =&gt; solution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Hill Climbing and 8 Queens</a:t>
            </a:r>
          </a:p>
        </p:txBody>
      </p:sp>
      <p:pic>
        <p:nvPicPr>
          <p:cNvPr id="34818" name="Content Placeholder 3" descr="Picture 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92" r="-2892"/>
          <a:stretch>
            <a:fillRect/>
          </a:stretch>
        </p:blipFill>
        <p:spPr>
          <a:xfrm>
            <a:off x="0" y="990600"/>
            <a:ext cx="9164638" cy="5854700"/>
          </a:xfrm>
        </p:spPr>
      </p:pic>
      <p:sp>
        <p:nvSpPr>
          <p:cNvPr id="2" name="Rectangle 1"/>
          <p:cNvSpPr/>
          <p:nvPr/>
        </p:nvSpPr>
        <p:spPr>
          <a:xfrm>
            <a:off x="2667000" y="1219200"/>
            <a:ext cx="381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9800" y="1676400"/>
            <a:ext cx="381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133600"/>
            <a:ext cx="381000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200" y="1676400"/>
            <a:ext cx="381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1219200"/>
            <a:ext cx="3048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2133600"/>
            <a:ext cx="304800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09800" y="4343400"/>
            <a:ext cx="381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24200" y="4343400"/>
            <a:ext cx="381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76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3" name="Group 22"/>
          <p:cNvGrpSpPr>
            <a:grpSpLocks/>
          </p:cNvGrpSpPr>
          <p:nvPr/>
        </p:nvGrpSpPr>
        <p:grpSpPr bwMode="auto">
          <a:xfrm>
            <a:off x="1763713" y="914400"/>
            <a:ext cx="5618162" cy="2857500"/>
            <a:chOff x="1111" y="608"/>
            <a:chExt cx="3539" cy="1800"/>
          </a:xfrm>
        </p:grpSpPr>
        <p:grpSp>
          <p:nvGrpSpPr>
            <p:cNvPr id="35845" name="Group 21"/>
            <p:cNvGrpSpPr>
              <a:grpSpLocks/>
            </p:cNvGrpSpPr>
            <p:nvPr/>
          </p:nvGrpSpPr>
          <p:grpSpPr bwMode="auto">
            <a:xfrm>
              <a:off x="1111" y="608"/>
              <a:ext cx="3539" cy="1800"/>
              <a:chOff x="1111" y="608"/>
              <a:chExt cx="3539" cy="1800"/>
            </a:xfrm>
          </p:grpSpPr>
          <p:pic>
            <p:nvPicPr>
              <p:cNvPr id="35855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4" y="608"/>
                <a:ext cx="2196" cy="1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56" name="Picture 4"/>
              <p:cNvPicPr>
                <a:picLocks noChangeAspect="1" noChangeArrowheads="1"/>
              </p:cNvPicPr>
              <p:nvPr/>
            </p:nvPicPr>
            <p:blipFill>
              <a:blip r:embed="rId4">
                <a:lum bright="-22000" contras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111" y="831"/>
                <a:ext cx="1396" cy="13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5846" name="Line 9"/>
            <p:cNvSpPr>
              <a:spLocks noChangeShapeType="1"/>
            </p:cNvSpPr>
            <p:nvPr/>
          </p:nvSpPr>
          <p:spPr bwMode="auto">
            <a:xfrm flipH="1" flipV="1">
              <a:off x="3429" y="1370"/>
              <a:ext cx="85" cy="12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7" name="Line 10"/>
            <p:cNvSpPr>
              <a:spLocks noChangeShapeType="1"/>
            </p:cNvSpPr>
            <p:nvPr/>
          </p:nvSpPr>
          <p:spPr bwMode="auto">
            <a:xfrm flipH="1">
              <a:off x="3272" y="1375"/>
              <a:ext cx="163" cy="1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8" name="Line 11"/>
            <p:cNvSpPr>
              <a:spLocks noChangeShapeType="1"/>
            </p:cNvSpPr>
            <p:nvPr/>
          </p:nvSpPr>
          <p:spPr bwMode="auto">
            <a:xfrm flipH="1" flipV="1">
              <a:off x="3247" y="1358"/>
              <a:ext cx="30" cy="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9" name="Line 12"/>
            <p:cNvSpPr>
              <a:spLocks noChangeShapeType="1"/>
            </p:cNvSpPr>
            <p:nvPr/>
          </p:nvSpPr>
          <p:spPr bwMode="auto">
            <a:xfrm flipH="1">
              <a:off x="3196" y="1357"/>
              <a:ext cx="54" cy="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0" name="Oval 13"/>
            <p:cNvSpPr>
              <a:spLocks noChangeArrowheads="1"/>
            </p:cNvSpPr>
            <p:nvPr/>
          </p:nvSpPr>
          <p:spPr bwMode="auto">
            <a:xfrm>
              <a:off x="3496" y="1476"/>
              <a:ext cx="37" cy="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Oval 14"/>
            <p:cNvSpPr>
              <a:spLocks noChangeArrowheads="1"/>
            </p:cNvSpPr>
            <p:nvPr/>
          </p:nvSpPr>
          <p:spPr bwMode="auto">
            <a:xfrm>
              <a:off x="3413" y="1356"/>
              <a:ext cx="37" cy="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Oval 15"/>
            <p:cNvSpPr>
              <a:spLocks noChangeArrowheads="1"/>
            </p:cNvSpPr>
            <p:nvPr/>
          </p:nvSpPr>
          <p:spPr bwMode="auto">
            <a:xfrm>
              <a:off x="3259" y="1368"/>
              <a:ext cx="31" cy="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Oval 16"/>
            <p:cNvSpPr>
              <a:spLocks noChangeArrowheads="1"/>
            </p:cNvSpPr>
            <p:nvPr/>
          </p:nvSpPr>
          <p:spPr bwMode="auto">
            <a:xfrm>
              <a:off x="3232" y="1345"/>
              <a:ext cx="29" cy="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4" name="Oval 17"/>
            <p:cNvSpPr>
              <a:spLocks noChangeArrowheads="1"/>
            </p:cNvSpPr>
            <p:nvPr/>
          </p:nvSpPr>
          <p:spPr bwMode="auto">
            <a:xfrm>
              <a:off x="3184" y="1350"/>
              <a:ext cx="23" cy="2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6050"/>
            <a:ext cx="7772400" cy="1144588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Gradient ascent / descent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0"/>
            <a:ext cx="8382000" cy="2795588"/>
          </a:xfrm>
        </p:spPr>
        <p:txBody>
          <a:bodyPr/>
          <a:lstStyle/>
          <a:p>
            <a:pPr marL="231775" indent="-231775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hlinkClick r:id="rId5"/>
              </a:rPr>
              <a:t>Gradient descent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procedure for finding the </a:t>
            </a:r>
            <a:r>
              <a:rPr lang="en-US" sz="2400" i="1" dirty="0" err="1">
                <a:latin typeface="Calibri" charset="0"/>
                <a:ea typeface="ＭＳ Ｐゴシック" charset="0"/>
                <a:cs typeface="ＭＳ Ｐゴシック" charset="0"/>
              </a:rPr>
              <a:t>arg</a:t>
            </a:r>
            <a:r>
              <a:rPr lang="en-US" sz="2400" baseline="-25000" dirty="0" err="1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i="1" dirty="0">
                <a:latin typeface="Calibri" charset="0"/>
                <a:ea typeface="ＭＳ Ｐゴシック" charset="0"/>
                <a:cs typeface="ＭＳ Ｐゴシック" charset="0"/>
              </a:rPr>
              <a:t>min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i="1" dirty="0">
                <a:latin typeface="Calibri" charset="0"/>
                <a:ea typeface="ＭＳ Ｐゴシック" charset="0"/>
                <a:cs typeface="ＭＳ Ｐゴシック" charset="0"/>
              </a:rPr>
              <a:t>f(x)</a:t>
            </a:r>
          </a:p>
          <a:p>
            <a:pPr marL="454025" lvl="1" indent="-222250"/>
            <a:r>
              <a:rPr lang="en-US" sz="2400" dirty="0">
                <a:latin typeface="Calibri" charset="0"/>
                <a:ea typeface="ＭＳ Ｐゴシック" charset="0"/>
              </a:rPr>
              <a:t>choose initial x</a:t>
            </a:r>
            <a:r>
              <a:rPr lang="en-US" sz="1600" baseline="-25000" dirty="0">
                <a:latin typeface="Calibri" charset="0"/>
                <a:ea typeface="ＭＳ Ｐゴシック" charset="0"/>
              </a:rPr>
              <a:t>0</a:t>
            </a:r>
            <a:r>
              <a:rPr lang="en-US" sz="2400" dirty="0">
                <a:latin typeface="Calibri" charset="0"/>
                <a:ea typeface="ＭＳ Ｐゴシック" charset="0"/>
              </a:rPr>
              <a:t> randomly</a:t>
            </a:r>
          </a:p>
          <a:p>
            <a:pPr marL="454025" lvl="1" indent="-222250"/>
            <a:r>
              <a:rPr lang="en-US" sz="2400" dirty="0">
                <a:latin typeface="Calibri" charset="0"/>
                <a:ea typeface="ＭＳ Ｐゴシック" charset="0"/>
              </a:rPr>
              <a:t>repeat</a:t>
            </a:r>
          </a:p>
          <a:p>
            <a:pPr marL="798513" lvl="2" indent="-171450"/>
            <a:r>
              <a:rPr lang="en-US" sz="2000" dirty="0">
                <a:latin typeface="Calibri" charset="0"/>
                <a:ea typeface="ＭＳ Ｐゴシック" charset="0"/>
                <a:cs typeface="Times New Roman" charset="0"/>
              </a:rPr>
              <a:t>x</a:t>
            </a:r>
            <a:r>
              <a:rPr lang="en-US" sz="2000" baseline="-25000" dirty="0">
                <a:latin typeface="Calibri" charset="0"/>
                <a:ea typeface="ＭＳ Ｐゴシック" charset="0"/>
                <a:cs typeface="Times New Roman" charset="0"/>
              </a:rPr>
              <a:t>i+1</a:t>
            </a:r>
            <a:r>
              <a:rPr lang="en-US" sz="2000" dirty="0">
                <a:latin typeface="Calibri" charset="0"/>
                <a:ea typeface="ＭＳ Ｐゴシック" charset="0"/>
                <a:cs typeface="Times New Roman" charset="0"/>
              </a:rPr>
              <a:t> ← x</a:t>
            </a:r>
            <a:r>
              <a:rPr lang="en-US" sz="2000" baseline="-25000" dirty="0">
                <a:latin typeface="Calibri" charset="0"/>
                <a:ea typeface="ＭＳ Ｐゴシック" charset="0"/>
                <a:cs typeface="Times New Roman" charset="0"/>
              </a:rPr>
              <a:t>i</a:t>
            </a:r>
            <a:r>
              <a:rPr lang="en-US" sz="2000" dirty="0">
                <a:latin typeface="Calibri" charset="0"/>
                <a:ea typeface="ＭＳ Ｐゴシック" charset="0"/>
                <a:cs typeface="Times New Roman" charset="0"/>
              </a:rPr>
              <a:t> – </a:t>
            </a:r>
            <a:r>
              <a:rPr lang="el-GR" sz="2000" dirty="0">
                <a:latin typeface="Calibri" charset="0"/>
                <a:ea typeface="ＭＳ Ｐゴシック" charset="0"/>
                <a:cs typeface="Times New Roman" charset="0"/>
              </a:rPr>
              <a:t>η</a:t>
            </a:r>
            <a:r>
              <a:rPr lang="en-US" sz="2000" dirty="0">
                <a:latin typeface="Calibri" charset="0"/>
                <a:ea typeface="ＭＳ Ｐゴシック" charset="0"/>
                <a:cs typeface="Times New Roman" charset="0"/>
              </a:rPr>
              <a:t> </a:t>
            </a:r>
            <a:r>
              <a:rPr lang="en-US" sz="2000" i="1" dirty="0">
                <a:latin typeface="Calibri" charset="0"/>
                <a:ea typeface="ＭＳ Ｐゴシック" charset="0"/>
                <a:cs typeface="Times New Roman" charset="0"/>
              </a:rPr>
              <a:t>f '</a:t>
            </a:r>
            <a:r>
              <a:rPr lang="en-US" sz="2000" dirty="0">
                <a:latin typeface="Calibri" charset="0"/>
                <a:ea typeface="ＭＳ Ｐゴシック" charset="0"/>
                <a:cs typeface="Times New Roman" charset="0"/>
              </a:rPr>
              <a:t>(x</a:t>
            </a:r>
            <a:r>
              <a:rPr lang="en-US" sz="2000" baseline="-25000" dirty="0">
                <a:latin typeface="Calibri" charset="0"/>
                <a:ea typeface="ＭＳ Ｐゴシック" charset="0"/>
                <a:cs typeface="Times New Roman" charset="0"/>
              </a:rPr>
              <a:t>i</a:t>
            </a:r>
            <a:r>
              <a:rPr lang="en-US" sz="2000" dirty="0">
                <a:latin typeface="Calibri" charset="0"/>
                <a:ea typeface="ＭＳ Ｐゴシック" charset="0"/>
                <a:cs typeface="Times New Roman" charset="0"/>
              </a:rPr>
              <a:t>)</a:t>
            </a:r>
          </a:p>
          <a:p>
            <a:pPr marL="454025" lvl="1" indent="-222250"/>
            <a:r>
              <a:rPr lang="en-US" sz="2400" dirty="0">
                <a:latin typeface="Calibri" charset="0"/>
                <a:ea typeface="ＭＳ Ｐゴシック" charset="0"/>
                <a:cs typeface="Times New Roman" charset="0"/>
              </a:rPr>
              <a:t>until the sequence x</a:t>
            </a:r>
            <a:r>
              <a:rPr lang="en-US" sz="2400" baseline="-25000" dirty="0">
                <a:latin typeface="Calibri" charset="0"/>
                <a:ea typeface="ＭＳ Ｐゴシック" charset="0"/>
                <a:cs typeface="Times New Roman" charset="0"/>
              </a:rPr>
              <a:t>0</a:t>
            </a:r>
            <a:r>
              <a:rPr lang="en-US" sz="2400" dirty="0">
                <a:latin typeface="Calibri" charset="0"/>
                <a:ea typeface="ＭＳ Ｐゴシック" charset="0"/>
                <a:cs typeface="Times New Roman" charset="0"/>
              </a:rPr>
              <a:t>, x</a:t>
            </a:r>
            <a:r>
              <a:rPr lang="en-US" sz="2400" baseline="-25000" dirty="0">
                <a:latin typeface="Calibri" charset="0"/>
                <a:ea typeface="ＭＳ Ｐゴシック" charset="0"/>
                <a:cs typeface="Times New Roman" charset="0"/>
              </a:rPr>
              <a:t>1</a:t>
            </a:r>
            <a:r>
              <a:rPr lang="en-US" sz="2400" dirty="0">
                <a:latin typeface="Calibri" charset="0"/>
                <a:ea typeface="ＭＳ Ｐゴシック" charset="0"/>
                <a:cs typeface="Times New Roman" charset="0"/>
              </a:rPr>
              <a:t>, …, x</a:t>
            </a:r>
            <a:r>
              <a:rPr lang="en-US" sz="2400" baseline="-25000" dirty="0">
                <a:latin typeface="Calibri" charset="0"/>
                <a:ea typeface="ＭＳ Ｐゴシック" charset="0"/>
                <a:cs typeface="Times New Roman" charset="0"/>
              </a:rPr>
              <a:t>i</a:t>
            </a:r>
            <a:r>
              <a:rPr lang="en-US" sz="2400" dirty="0">
                <a:latin typeface="Calibri" charset="0"/>
                <a:ea typeface="ＭＳ Ｐゴシック" charset="0"/>
                <a:cs typeface="Times New Roman" charset="0"/>
              </a:rPr>
              <a:t>, x</a:t>
            </a:r>
            <a:r>
              <a:rPr lang="en-US" sz="2400" baseline="-25000" dirty="0">
                <a:latin typeface="Calibri" charset="0"/>
                <a:ea typeface="ＭＳ Ｐゴシック" charset="0"/>
                <a:cs typeface="Times New Roman" charset="0"/>
              </a:rPr>
              <a:t>i+1</a:t>
            </a:r>
            <a:r>
              <a:rPr lang="en-US" sz="2400" dirty="0">
                <a:latin typeface="Calibri" charset="0"/>
                <a:ea typeface="ＭＳ Ｐゴシック" charset="0"/>
                <a:cs typeface="Times New Roman" charset="0"/>
              </a:rPr>
              <a:t> converges</a:t>
            </a:r>
          </a:p>
          <a:p>
            <a:pPr marL="231775" indent="-231775"/>
            <a:r>
              <a:rPr lang="en-US" sz="2400" dirty="0">
                <a:latin typeface="Calibri" charset="0"/>
                <a:ea typeface="ＭＳ Ｐゴシック" charset="0"/>
                <a:cs typeface="Times New Roman" charset="0"/>
              </a:rPr>
              <a:t>Step size </a:t>
            </a:r>
            <a:r>
              <a:rPr lang="el-GR" sz="2400" dirty="0">
                <a:latin typeface="Calibri" charset="0"/>
                <a:ea typeface="ＭＳ Ｐゴシック" charset="0"/>
                <a:cs typeface="Times New Roman" charset="0"/>
              </a:rPr>
              <a:t>η</a:t>
            </a:r>
            <a:r>
              <a:rPr lang="en-US" sz="2400" dirty="0">
                <a:latin typeface="Calibri" charset="0"/>
                <a:ea typeface="ＭＳ Ｐゴシック" charset="0"/>
                <a:cs typeface="Times New Roman" charset="0"/>
              </a:rPr>
              <a:t> (eta) is small (perhaps 0.1 or 0.05)</a:t>
            </a:r>
          </a:p>
          <a:p>
            <a:pPr marL="231775" indent="-231775"/>
            <a:r>
              <a:rPr lang="en-US" sz="2400" dirty="0">
                <a:latin typeface="Calibri" charset="0"/>
                <a:ea typeface="ＭＳ Ｐゴシック" charset="0"/>
                <a:cs typeface="Times New Roman" charset="0"/>
              </a:rPr>
              <a:t>Often used in machine learning algorithms</a:t>
            </a:r>
            <a:endParaRPr lang="el-GR" sz="2400" dirty="0">
              <a:latin typeface="Calibri" charset="0"/>
              <a:ea typeface="ＭＳ Ｐゴシック" charset="0"/>
              <a:cs typeface="Times New Roman" charset="0"/>
            </a:endParaRPr>
          </a:p>
          <a:p>
            <a:pPr marL="798513" lvl="2" indent="-171450"/>
            <a:endParaRPr lang="el-GR" sz="2000" dirty="0">
              <a:latin typeface="Calibri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2968625" y="3576638"/>
            <a:ext cx="3208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/>
              <a:t>Images from http://en.wikipedia.org/wiki/Gradient_descent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8" y="381000"/>
            <a:ext cx="8061325" cy="1143000"/>
          </a:xfrm>
        </p:spPr>
        <p:txBody>
          <a:bodyPr/>
          <a:lstStyle/>
          <a:p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Gradient methods vs. </a:t>
            </a:r>
            <a:r>
              <a:rPr lang="en-US" sz="3600" dirty="0" err="1">
                <a:latin typeface="Calibri" charset="0"/>
                <a:ea typeface="ＭＳ Ｐゴシック" charset="0"/>
                <a:cs typeface="ＭＳ Ｐゴシック" charset="0"/>
              </a:rPr>
              <a:t>Newton</a:t>
            </a:r>
            <a:r>
              <a:rPr lang="en-US" altLang="ja-JP" sz="3600" dirty="0" err="1"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altLang="ja-JP" sz="3600" dirty="0">
                <a:latin typeface="Calibri" charset="0"/>
                <a:ea typeface="ＭＳ Ｐゴシック" charset="0"/>
                <a:cs typeface="ＭＳ Ｐゴシック" charset="0"/>
              </a:rPr>
              <a:t> method</a:t>
            </a:r>
            <a:endParaRPr lang="en-US" sz="3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3768725" cy="5029200"/>
          </a:xfrm>
        </p:spPr>
        <p:txBody>
          <a:bodyPr/>
          <a:lstStyle/>
          <a:p>
            <a:pPr marL="171450" indent="-171450"/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A reminder of Newton</a:t>
            </a:r>
            <a:r>
              <a:rPr lang="ja-JP" altLang="en-US" sz="240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>
                <a:latin typeface="Calibri" charset="0"/>
                <a:ea typeface="ＭＳ Ｐゴシック" charset="0"/>
                <a:cs typeface="ＭＳ Ｐゴシック" charset="0"/>
              </a:rPr>
              <a:t>s method from Calculus:</a:t>
            </a:r>
          </a:p>
          <a:p>
            <a:pPr marL="571500" lvl="2" indent="-171450">
              <a:buFontTx/>
              <a:buNone/>
            </a:pPr>
            <a:r>
              <a:rPr lang="en-US" sz="1800">
                <a:latin typeface="Calibri" charset="0"/>
                <a:ea typeface="ＭＳ Ｐゴシック" charset="0"/>
                <a:cs typeface="Times New Roman" charset="0"/>
              </a:rPr>
              <a:t>x</a:t>
            </a:r>
            <a:r>
              <a:rPr lang="en-US" sz="1800" baseline="-25000">
                <a:latin typeface="Calibri" charset="0"/>
                <a:ea typeface="ＭＳ Ｐゴシック" charset="0"/>
                <a:cs typeface="Times New Roman" charset="0"/>
              </a:rPr>
              <a:t>i+1</a:t>
            </a:r>
            <a:r>
              <a:rPr lang="en-US" sz="1800">
                <a:latin typeface="Calibri" charset="0"/>
                <a:ea typeface="ＭＳ Ｐゴシック" charset="0"/>
                <a:cs typeface="Times New Roman" charset="0"/>
              </a:rPr>
              <a:t> ← x</a:t>
            </a:r>
            <a:r>
              <a:rPr lang="en-US" sz="1800" baseline="-25000">
                <a:latin typeface="Calibri" charset="0"/>
                <a:ea typeface="ＭＳ Ｐゴシック" charset="0"/>
                <a:cs typeface="Times New Roman" charset="0"/>
              </a:rPr>
              <a:t>i</a:t>
            </a:r>
            <a:r>
              <a:rPr lang="en-US" sz="1800">
                <a:latin typeface="Calibri" charset="0"/>
                <a:ea typeface="ＭＳ Ｐゴシック" charset="0"/>
                <a:cs typeface="Times New Roman" charset="0"/>
              </a:rPr>
              <a:t> – </a:t>
            </a:r>
            <a:r>
              <a:rPr lang="el-GR" sz="1800">
                <a:latin typeface="Calibri" charset="0"/>
                <a:ea typeface="ＭＳ Ｐゴシック" charset="0"/>
                <a:cs typeface="Times New Roman" charset="0"/>
              </a:rPr>
              <a:t>η</a:t>
            </a:r>
            <a:r>
              <a:rPr lang="en-US" sz="1800">
                <a:latin typeface="Calibri" charset="0"/>
                <a:ea typeface="ＭＳ Ｐゴシック" charset="0"/>
                <a:cs typeface="Times New Roman" charset="0"/>
              </a:rPr>
              <a:t> </a:t>
            </a:r>
            <a:r>
              <a:rPr lang="en-US" sz="1800" i="1">
                <a:latin typeface="Calibri" charset="0"/>
                <a:ea typeface="ＭＳ Ｐゴシック" charset="0"/>
                <a:cs typeface="Times New Roman" charset="0"/>
              </a:rPr>
              <a:t>f '</a:t>
            </a:r>
            <a:r>
              <a:rPr lang="en-US" sz="1800">
                <a:latin typeface="Calibri" charset="0"/>
                <a:ea typeface="ＭＳ Ｐゴシック" charset="0"/>
                <a:cs typeface="Times New Roman" charset="0"/>
              </a:rPr>
              <a:t>(x</a:t>
            </a:r>
            <a:r>
              <a:rPr lang="en-US" sz="1800" baseline="-25000">
                <a:latin typeface="Calibri" charset="0"/>
                <a:ea typeface="ＭＳ Ｐゴシック" charset="0"/>
                <a:cs typeface="Times New Roman" charset="0"/>
              </a:rPr>
              <a:t>i</a:t>
            </a:r>
            <a:r>
              <a:rPr lang="en-US" sz="1800">
                <a:latin typeface="Calibri" charset="0"/>
                <a:ea typeface="ＭＳ Ｐゴシック" charset="0"/>
                <a:cs typeface="Times New Roman" charset="0"/>
              </a:rPr>
              <a:t>) / </a:t>
            </a:r>
            <a:r>
              <a:rPr lang="en-US" sz="1800" i="1">
                <a:latin typeface="Calibri" charset="0"/>
                <a:ea typeface="ＭＳ Ｐゴシック" charset="0"/>
                <a:cs typeface="Times New Roman" charset="0"/>
              </a:rPr>
              <a:t>f ''</a:t>
            </a:r>
            <a:r>
              <a:rPr lang="en-US" sz="1800">
                <a:latin typeface="Calibri" charset="0"/>
                <a:ea typeface="ＭＳ Ｐゴシック" charset="0"/>
                <a:cs typeface="Times New Roman" charset="0"/>
              </a:rPr>
              <a:t>(x</a:t>
            </a:r>
            <a:r>
              <a:rPr lang="en-US" sz="1800" baseline="-25000">
                <a:latin typeface="Calibri" charset="0"/>
                <a:ea typeface="ＭＳ Ｐゴシック" charset="0"/>
                <a:cs typeface="Times New Roman" charset="0"/>
              </a:rPr>
              <a:t>i</a:t>
            </a:r>
            <a:r>
              <a:rPr lang="en-US" sz="1800">
                <a:latin typeface="Calibri" charset="0"/>
                <a:ea typeface="ＭＳ Ｐゴシック" charset="0"/>
                <a:cs typeface="Times New Roman" charset="0"/>
              </a:rPr>
              <a:t>) </a:t>
            </a:r>
            <a:endParaRPr lang="en-US" sz="1100">
              <a:latin typeface="Calibri" charset="0"/>
              <a:ea typeface="ＭＳ Ｐゴシック" charset="0"/>
            </a:endParaRPr>
          </a:p>
          <a:p>
            <a:pPr marL="171450" indent="-171450"/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Newton</a:t>
            </a:r>
            <a:r>
              <a:rPr lang="ja-JP" altLang="en-US" sz="240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>
                <a:latin typeface="Calibri" charset="0"/>
                <a:ea typeface="ＭＳ Ｐゴシック" charset="0"/>
                <a:cs typeface="ＭＳ Ｐゴシック" charset="0"/>
              </a:rPr>
              <a:t>s method uses 2</a:t>
            </a:r>
            <a:r>
              <a:rPr lang="en-US" altLang="ja-JP" sz="2400" baseline="30000">
                <a:latin typeface="Calibri" charset="0"/>
                <a:ea typeface="ＭＳ Ｐゴシック" charset="0"/>
                <a:cs typeface="ＭＳ Ｐゴシック" charset="0"/>
              </a:rPr>
              <a:t>nd</a:t>
            </a:r>
            <a:r>
              <a:rPr lang="en-US" altLang="ja-JP" sz="2400">
                <a:latin typeface="Calibri" charset="0"/>
                <a:ea typeface="ＭＳ Ｐゴシック" charset="0"/>
                <a:cs typeface="ＭＳ Ｐゴシック" charset="0"/>
              </a:rPr>
              <a:t> order information (second derivative, or, curvature) to take a more direct route to the minimum.</a:t>
            </a:r>
            <a:endParaRPr lang="en-US" altLang="ja-JP" sz="100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71450" indent="-171450"/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The second-order information is more expensive to compute, but converges quicker.</a:t>
            </a: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1965325"/>
            <a:ext cx="3970338" cy="2765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4445000" y="4776788"/>
            <a:ext cx="4052888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Contour lines of a function</a:t>
            </a:r>
          </a:p>
          <a:p>
            <a:pPr algn="ctr"/>
            <a:r>
              <a:rPr lang="en-US"/>
              <a:t>Gradient descent (green)</a:t>
            </a:r>
          </a:p>
          <a:p>
            <a:pPr algn="ctr"/>
            <a:r>
              <a:rPr lang="en-US"/>
              <a:t>Newton</a:t>
            </a:r>
            <a:r>
              <a:rPr lang="ja-JP" altLang="en-US"/>
              <a:t>’</a:t>
            </a:r>
            <a:r>
              <a:rPr lang="en-US" altLang="ja-JP"/>
              <a:t>s method (red)</a:t>
            </a:r>
          </a:p>
          <a:p>
            <a:pPr algn="ctr"/>
            <a:r>
              <a:rPr lang="en-US" sz="1000"/>
              <a:t>Image from http://en.wikipedia.org/wiki/Newton's_method_in_optimization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0038"/>
            <a:ext cx="7772400" cy="1143000"/>
          </a:xfrm>
        </p:spPr>
        <p:txBody>
          <a:bodyPr/>
          <a:lstStyle/>
          <a:p>
            <a:pPr algn="l"/>
            <a:r>
              <a:rPr lang="en-US" sz="4800">
                <a:latin typeface="Calibri" charset="0"/>
                <a:ea typeface="ＭＳ Ｐゴシック" charset="0"/>
                <a:cs typeface="ＭＳ Ｐゴシック" charset="0"/>
              </a:rPr>
              <a:t>Annealing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82000" cy="4953000"/>
          </a:xfrm>
        </p:spPr>
        <p:txBody>
          <a:bodyPr/>
          <a:lstStyle/>
          <a:p>
            <a:pPr marL="236538" indent="-236538"/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In metallurgy, annealing is a technique</a:t>
            </a:r>
            <a:b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involving heating &amp; controlled cooling of a material to increase size of its crystals &amp; reduce defects </a:t>
            </a:r>
          </a:p>
          <a:p>
            <a:pPr marL="236538" indent="-236538"/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Heat causes atoms to become unstuck from initial positions (local minima of internal energy) and wander randomly through states of higher energy</a:t>
            </a:r>
          </a:p>
          <a:p>
            <a:pPr marL="236538" indent="-236538"/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Slow cooling gives them more chances of finding configurations with lower internal energy than initial one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20574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Simulated annealing (SA)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5105400"/>
          </a:xfrm>
        </p:spPr>
        <p:txBody>
          <a:bodyPr/>
          <a:lstStyle/>
          <a:p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SA exploits analogy between how metal cools and freezes into a minimum-energy crystalline structure &amp; search for a minimum/maximum in a general system</a:t>
            </a:r>
          </a:p>
          <a:p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SA can avoid becoming trapped at local minima</a:t>
            </a:r>
          </a:p>
          <a:p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SA uses a random search that accepts changes increasing objective function f and some that </a:t>
            </a:r>
            <a:r>
              <a:rPr lang="en-US" sz="2800" b="1">
                <a:latin typeface="Calibri" charset="0"/>
                <a:ea typeface="ＭＳ Ｐゴシック" charset="0"/>
                <a:cs typeface="ＭＳ Ｐゴシック" charset="0"/>
              </a:rPr>
              <a:t>decrease</a:t>
            </a:r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 it</a:t>
            </a:r>
          </a:p>
          <a:p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SA uses a control parameter T, which by analogy with the original application is known as the system </a:t>
            </a:r>
            <a:r>
              <a:rPr lang="en-US" altLang="ja-JP" sz="2800" b="1" i="1">
                <a:latin typeface="Calibri" charset="0"/>
                <a:ea typeface="ＭＳ Ｐゴシック" charset="0"/>
                <a:cs typeface="ＭＳ Ｐゴシック" charset="0"/>
              </a:rPr>
              <a:t>temperature</a:t>
            </a:r>
            <a:endParaRPr lang="en-US" altLang="ja-JP" sz="2800" i="1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T starts out high and gradually decreases toward 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SA intuitions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257800"/>
          </a:xfrm>
        </p:spPr>
        <p:txBody>
          <a:bodyPr/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Combines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hill climbing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(efficiency) with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random walk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(completeness)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Analogy: getting a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ping-pong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ball into the deepest depression in a bumpy surface</a:t>
            </a:r>
          </a:p>
          <a:p>
            <a:pPr marL="576263" lvl="1" indent="-228600"/>
            <a:r>
              <a:rPr lang="en-US" sz="2600" dirty="0">
                <a:latin typeface="Calibri" charset="0"/>
                <a:ea typeface="ＭＳ Ｐゴシック" charset="0"/>
              </a:rPr>
              <a:t>Shake the surface to get the ball out of local minima</a:t>
            </a:r>
          </a:p>
          <a:p>
            <a:pPr marL="576263" lvl="1" indent="-228600"/>
            <a:r>
              <a:rPr lang="en-US" sz="2600" dirty="0">
                <a:latin typeface="Calibri" charset="0"/>
                <a:ea typeface="ＭＳ Ｐゴシック" charset="0"/>
              </a:rPr>
              <a:t>Don’t shake too hard to dislodge it from global minimum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Simulated annealing:</a:t>
            </a:r>
          </a:p>
          <a:p>
            <a:pPr marL="576263" lvl="1" indent="-228600"/>
            <a:r>
              <a:rPr lang="en-US" sz="2600" dirty="0">
                <a:latin typeface="Calibri" charset="0"/>
                <a:ea typeface="ＭＳ Ｐゴシック" charset="0"/>
              </a:rPr>
              <a:t>Start shaking hard (high temperature) and gradually reduce shaking intensity (lower temperature)</a:t>
            </a:r>
          </a:p>
          <a:p>
            <a:pPr marL="576263" lvl="1" indent="-228600"/>
            <a:r>
              <a:rPr lang="en-US" sz="2600" dirty="0">
                <a:latin typeface="Calibri" charset="0"/>
                <a:ea typeface="ＭＳ Ｐゴシック" charset="0"/>
              </a:rPr>
              <a:t>Escape local minima by allowing some </a:t>
            </a:r>
            <a:r>
              <a:rPr lang="ja-JP" altLang="en-US" sz="2600" dirty="0">
                <a:latin typeface="Calibri" charset="0"/>
                <a:ea typeface="ＭＳ Ｐゴシック" charset="0"/>
              </a:rPr>
              <a:t>“</a:t>
            </a:r>
            <a:r>
              <a:rPr lang="en-US" altLang="ja-JP" sz="2600" dirty="0">
                <a:latin typeface="Calibri" charset="0"/>
                <a:ea typeface="ＭＳ Ｐゴシック" charset="0"/>
              </a:rPr>
              <a:t>bad</a:t>
            </a:r>
            <a:r>
              <a:rPr lang="ja-JP" altLang="en-US" sz="2600" dirty="0">
                <a:latin typeface="Calibri" charset="0"/>
                <a:ea typeface="ＭＳ Ｐゴシック" charset="0"/>
              </a:rPr>
              <a:t>”</a:t>
            </a:r>
            <a:r>
              <a:rPr lang="en-US" altLang="ja-JP" sz="2600" dirty="0">
                <a:latin typeface="Calibri" charset="0"/>
                <a:ea typeface="ＭＳ Ｐゴシック" charset="0"/>
              </a:rPr>
              <a:t> moves</a:t>
            </a:r>
          </a:p>
          <a:p>
            <a:pPr marL="576263" lvl="1" indent="-228600"/>
            <a:r>
              <a:rPr lang="en-US" sz="2600" dirty="0">
                <a:latin typeface="Calibri" charset="0"/>
                <a:ea typeface="ＭＳ Ｐゴシック" charset="0"/>
              </a:rPr>
              <a:t>But gradually reduce their size and frequency</a:t>
            </a:r>
          </a:p>
          <a:p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Simulated annealing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77200" cy="47244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 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bad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move from A to B is accepted with a probability</a:t>
            </a:r>
          </a:p>
          <a:p>
            <a:pPr lvl="4">
              <a:lnSpc>
                <a:spcPct val="40000"/>
              </a:lnSpc>
              <a:buFontTx/>
              <a:buNone/>
            </a:pPr>
            <a:r>
              <a:rPr lang="en-US" sz="3200" dirty="0">
                <a:latin typeface="Calibri" charset="0"/>
                <a:ea typeface="ＭＳ Ｐゴシック" charset="0"/>
              </a:rPr>
              <a:t>    -</a:t>
            </a:r>
            <a:r>
              <a:rPr lang="en-US" sz="2800" dirty="0">
                <a:latin typeface="Calibri" charset="0"/>
                <a:ea typeface="ＭＳ Ｐゴシック" charset="0"/>
              </a:rPr>
              <a:t>(f(B)-f(A)/T)</a:t>
            </a:r>
          </a:p>
          <a:p>
            <a:pPr lvl="4">
              <a:lnSpc>
                <a:spcPct val="40000"/>
              </a:lnSpc>
              <a:buFontTx/>
              <a:buNone/>
            </a:pPr>
            <a:r>
              <a:rPr lang="en-US" sz="4400" dirty="0">
                <a:latin typeface="Calibri" charset="0"/>
                <a:ea typeface="ＭＳ Ｐゴシック" charset="0"/>
              </a:rPr>
              <a:t>e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 higher the temperature, the more likely it is that a bad move can be made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As T tends to zero, probability tends to zero, and SA becomes more like hill climbing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T lowered slowly enough, SA is complete and admissible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0772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Simulated annealing algorithm </a:t>
            </a:r>
          </a:p>
        </p:txBody>
      </p:sp>
      <p:pic>
        <p:nvPicPr>
          <p:cNvPr id="47106" name="Picture 3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6225"/>
            <a:ext cx="914400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Local beam search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371600"/>
            <a:ext cx="8001000" cy="51816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Basic idea</a:t>
            </a:r>
          </a:p>
          <a:p>
            <a:pPr lvl="1"/>
            <a:r>
              <a:rPr lang="en-US" sz="3200">
                <a:latin typeface="Calibri" charset="0"/>
                <a:ea typeface="ＭＳ Ｐゴシック" charset="0"/>
              </a:rPr>
              <a:t>Begin with k random states</a:t>
            </a:r>
          </a:p>
          <a:p>
            <a:pPr lvl="1"/>
            <a:r>
              <a:rPr lang="en-US" sz="3200">
                <a:latin typeface="Calibri" charset="0"/>
                <a:ea typeface="ＭＳ Ｐゴシック" charset="0"/>
              </a:rPr>
              <a:t>Generate all successors of these states</a:t>
            </a:r>
          </a:p>
          <a:p>
            <a:pPr lvl="1"/>
            <a:r>
              <a:rPr lang="en-US" sz="3200">
                <a:latin typeface="Calibri" charset="0"/>
                <a:ea typeface="ＭＳ Ｐゴシック" charset="0"/>
              </a:rPr>
              <a:t>Keep the k best states generated by them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Provides a simple, efficient way to share some knowledge across a set of searches</a:t>
            </a:r>
          </a:p>
          <a:p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Stochastic beam search 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is a variation:</a:t>
            </a:r>
          </a:p>
          <a:p>
            <a:pPr lvl="1"/>
            <a:r>
              <a:rPr lang="en-US" sz="3200">
                <a:latin typeface="Calibri" charset="0"/>
                <a:ea typeface="ＭＳ Ｐゴシック" charset="0"/>
              </a:rPr>
              <a:t> Probability of keeping a state is </a:t>
            </a:r>
            <a:r>
              <a:rPr lang="en-US" sz="3200" i="1">
                <a:latin typeface="Calibri" charset="0"/>
                <a:ea typeface="ＭＳ Ｐゴシック" charset="0"/>
              </a:rPr>
              <a:t>a function</a:t>
            </a:r>
            <a:r>
              <a:rPr lang="en-US" sz="3200">
                <a:latin typeface="Calibri" charset="0"/>
                <a:ea typeface="ＭＳ Ｐゴシック" charset="0"/>
              </a:rPr>
              <a:t> of its heuristic value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Calibri" charset="0"/>
                <a:ea typeface="ＭＳ Ｐゴシック" charset="0"/>
                <a:cs typeface="ＭＳ Ｐゴシック" charset="0"/>
              </a:rPr>
              <a:t>Today’</a:t>
            </a:r>
            <a:r>
              <a:rPr lang="en-US" altLang="ja-JP" sz="4800" dirty="0">
                <a:latin typeface="Calibri" charset="0"/>
                <a:ea typeface="ＭＳ Ｐゴシック" charset="0"/>
                <a:cs typeface="ＭＳ Ｐゴシック" charset="0"/>
              </a:rPr>
              <a:t>s class: local search</a:t>
            </a:r>
            <a:endParaRPr lang="en-US" sz="4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229600" cy="5181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Iterative improvement methods (aka local search) move from potential solution to potential solution until a goal is reached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Examples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Hill climbing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Simulated annealing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Local beam search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Genetic algorithms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Online search</a:t>
            </a:r>
          </a:p>
          <a:p>
            <a:pPr marL="0" indent="0">
              <a:lnSpc>
                <a:spcPct val="110000"/>
              </a:lnSpc>
              <a:buNone/>
            </a:pPr>
            <a:endParaRPr lang="en-US" sz="4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36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Genetic algorithms (GA)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153400" cy="5105400"/>
          </a:xfrm>
        </p:spPr>
        <p:txBody>
          <a:bodyPr/>
          <a:lstStyle/>
          <a:p>
            <a:pPr marL="228600" indent="-228600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Search technique inspired by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evolution</a:t>
            </a:r>
          </a:p>
          <a:p>
            <a:pPr marL="228600" indent="-228600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Similar to stochastic beam search</a:t>
            </a:r>
          </a:p>
          <a:p>
            <a:pPr marL="228600" indent="-228600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Start with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initial population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of k random states</a:t>
            </a:r>
          </a:p>
          <a:p>
            <a:pPr marL="228600" indent="-228600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New states generated by </a:t>
            </a:r>
            <a:r>
              <a:rPr lang="en-US" altLang="ja-JP" i="1" dirty="0">
                <a:latin typeface="Calibri" charset="0"/>
                <a:ea typeface="ＭＳ Ｐゴシック" charset="0"/>
                <a:cs typeface="ＭＳ Ｐゴシック" charset="0"/>
              </a:rPr>
              <a:t>mutating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a single state or </a:t>
            </a:r>
            <a:r>
              <a:rPr lang="en-US" altLang="ja-JP" i="1" dirty="0">
                <a:latin typeface="Calibri" charset="0"/>
                <a:ea typeface="ＭＳ Ｐゴシック" charset="0"/>
                <a:cs typeface="ＭＳ Ｐゴシック" charset="0"/>
              </a:rPr>
              <a:t>reproducing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(combining) two parent states, selected according to their </a:t>
            </a:r>
            <a:r>
              <a:rPr lang="en-US" altLang="ja-JP" i="1" dirty="0">
                <a:latin typeface="Calibri" charset="0"/>
                <a:ea typeface="ＭＳ Ｐゴシック" charset="0"/>
                <a:cs typeface="ＭＳ Ｐゴシック" charset="0"/>
              </a:rPr>
              <a:t>fitness</a:t>
            </a:r>
            <a:endParaRPr lang="en-US" altLang="ja-JP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228600" indent="-228600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Encoding used for </a:t>
            </a:r>
            <a:r>
              <a:rPr lang="en-US" altLang="ja-JP" i="1" dirty="0">
                <a:latin typeface="Calibri" charset="0"/>
                <a:ea typeface="ＭＳ Ｐゴシック" charset="0"/>
                <a:cs typeface="ＭＳ Ｐゴシック" charset="0"/>
              </a:rPr>
              <a:t>genome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of an individual strongly affects the behavior of search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Ma and Pa solutions</a:t>
            </a:r>
          </a:p>
        </p:txBody>
      </p:sp>
      <p:pic>
        <p:nvPicPr>
          <p:cNvPr id="53250" name="Content Placeholder 3" descr="Picture 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95" r="-26295"/>
          <a:stretch>
            <a:fillRect/>
          </a:stretch>
        </p:blipFill>
        <p:spPr>
          <a:xfrm>
            <a:off x="2255838" y="1828800"/>
            <a:ext cx="4630737" cy="2959100"/>
          </a:xfrm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8 Queens problem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324600" cy="5257800"/>
          </a:xfrm>
        </p:spPr>
        <p:txBody>
          <a:bodyPr/>
          <a:lstStyle/>
          <a:p>
            <a:pPr marL="393700" indent="-393700"/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Represent state by a</a:t>
            </a:r>
            <a:b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string of 8 digits in {1..8}</a:t>
            </a:r>
          </a:p>
          <a:p>
            <a:pPr marL="393700" indent="-393700"/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S = </a:t>
            </a:r>
            <a:r>
              <a:rPr lang="ja-JP" altLang="en-US" sz="3600">
                <a:latin typeface="Calibri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sz="3600">
                <a:latin typeface="Calibri" charset="0"/>
                <a:ea typeface="ＭＳ Ｐゴシック" charset="0"/>
                <a:cs typeface="ＭＳ Ｐゴシック" charset="0"/>
              </a:rPr>
              <a:t>32752411</a:t>
            </a:r>
            <a:r>
              <a:rPr lang="ja-JP" altLang="en-US" sz="360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endParaRPr lang="en-US" altLang="ja-JP" sz="360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393700" indent="-393700"/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Fitness function = # of</a:t>
            </a:r>
            <a:b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non-attacking pairs</a:t>
            </a:r>
          </a:p>
          <a:p>
            <a:pPr marL="393700" indent="-393700"/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F(S</a:t>
            </a:r>
            <a:r>
              <a:rPr lang="en-US" sz="3600" baseline="-25000">
                <a:latin typeface="Calibri" charset="0"/>
                <a:ea typeface="ＭＳ Ｐゴシック" charset="0"/>
                <a:cs typeface="ＭＳ Ｐゴシック" charset="0"/>
              </a:rPr>
              <a:t>solution</a:t>
            </a:r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) = 8*7/2 = 28</a:t>
            </a:r>
          </a:p>
          <a:p>
            <a:pPr marL="393700" indent="-393700"/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F(S</a:t>
            </a:r>
            <a:r>
              <a:rPr lang="en-US" sz="3600" baseline="-2500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) = 24</a:t>
            </a:r>
          </a:p>
        </p:txBody>
      </p:sp>
      <p:pic>
        <p:nvPicPr>
          <p:cNvPr id="54275" name="Picture 3" descr="Pictur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49450"/>
            <a:ext cx="30353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Genetic algorithms</a:t>
            </a:r>
          </a:p>
        </p:txBody>
      </p:sp>
      <p:pic>
        <p:nvPicPr>
          <p:cNvPr id="55298" name="Picture 3" descr="Picture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1700"/>
            <a:ext cx="91440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Box 1"/>
          <p:cNvSpPr txBox="1">
            <a:spLocks noChangeArrowheads="1"/>
          </p:cNvSpPr>
          <p:nvPr/>
        </p:nvSpPr>
        <p:spPr bwMode="auto">
          <a:xfrm>
            <a:off x="1143000" y="1439863"/>
            <a:ext cx="9413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400"/>
              <a:t>Ma</a:t>
            </a:r>
          </a:p>
        </p:txBody>
      </p:sp>
      <p:sp>
        <p:nvSpPr>
          <p:cNvPr id="55300" name="TextBox 4"/>
          <p:cNvSpPr txBox="1">
            <a:spLocks noChangeArrowheads="1"/>
          </p:cNvSpPr>
          <p:nvPr/>
        </p:nvSpPr>
        <p:spPr bwMode="auto">
          <a:xfrm>
            <a:off x="4102100" y="1447800"/>
            <a:ext cx="7477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400"/>
              <a:t>Pa</a:t>
            </a:r>
          </a:p>
        </p:txBody>
      </p:sp>
      <p:sp>
        <p:nvSpPr>
          <p:cNvPr id="55301" name="TextBox 5"/>
          <p:cNvSpPr txBox="1">
            <a:spLocks noChangeArrowheads="1"/>
          </p:cNvSpPr>
          <p:nvPr/>
        </p:nvSpPr>
        <p:spPr bwMode="auto">
          <a:xfrm>
            <a:off x="6470650" y="1371600"/>
            <a:ext cx="23685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400"/>
              <a:t>Offspring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Genetic algorithms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495800"/>
            <a:ext cx="8229600" cy="2514600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Fitness function: number of non-attacking pairs of queens (min = 0, max = (8 </a:t>
            </a:r>
            <a:r>
              <a:rPr lang="en-US" sz="2400">
                <a:latin typeface="Calibri" charset="0"/>
                <a:ea typeface="ＭＳ Ｐゴシック" charset="0"/>
                <a:cs typeface="Arial" charset="0"/>
              </a:rPr>
              <a:t>× </a:t>
            </a: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7)/2 = 28)</a:t>
            </a:r>
          </a:p>
          <a:p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24/(24+23+20+11) = 31%</a:t>
            </a:r>
          </a:p>
          <a:p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23/(24+23+20+11) = 29% etc
</a:t>
            </a:r>
          </a:p>
        </p:txBody>
      </p:sp>
      <p:pic>
        <p:nvPicPr>
          <p:cNvPr id="56323" name="Picture 4" descr="Picture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GA pseudo-code</a:t>
            </a:r>
          </a:p>
        </p:txBody>
      </p:sp>
      <p:pic>
        <p:nvPicPr>
          <p:cNvPr id="57346" name="Content Placeholder 5" descr="Picture 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70" r="-6470"/>
          <a:stretch>
            <a:fillRect/>
          </a:stretch>
        </p:blipFill>
        <p:spPr>
          <a:xfrm>
            <a:off x="122238" y="1143000"/>
            <a:ext cx="8945562" cy="5715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  <a:hlinkClick r:id="rId2"/>
              </a:rPr>
              <a:t>Ant Colony Optimization 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2578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 probabilistic search technique for problems reducible to finding good paths through graphs</a:t>
            </a:r>
          </a:p>
        </p:txBody>
      </p:sp>
      <p:pic>
        <p:nvPicPr>
          <p:cNvPr id="5837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638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2209800"/>
            <a:ext cx="2971800" cy="3662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200" b="1" dirty="0">
                <a:latin typeface="Calibri" charset="0"/>
              </a:rPr>
              <a:t>Inspiration</a:t>
            </a:r>
          </a:p>
          <a:p>
            <a:pPr algn="ctr">
              <a:defRPr/>
            </a:pPr>
            <a:endParaRPr lang="en-US" sz="800" b="1" dirty="0">
              <a:latin typeface="Calibri" charset="0"/>
            </a:endParaRPr>
          </a:p>
          <a:p>
            <a:pPr marL="223838" indent="-223838">
              <a:buFont typeface="Arial" charset="0"/>
              <a:buChar char="•"/>
              <a:defRPr/>
            </a:pPr>
            <a:r>
              <a:rPr lang="en-US" dirty="0">
                <a:latin typeface="Calibri" charset="0"/>
              </a:rPr>
              <a:t>Ants leave nest</a:t>
            </a:r>
          </a:p>
          <a:p>
            <a:pPr marL="223838" indent="-223838">
              <a:buFont typeface="Arial" charset="0"/>
              <a:buChar char="•"/>
              <a:defRPr/>
            </a:pPr>
            <a:r>
              <a:rPr lang="en-US" dirty="0">
                <a:latin typeface="Calibri" charset="0"/>
              </a:rPr>
              <a:t>Discover food</a:t>
            </a:r>
          </a:p>
          <a:p>
            <a:pPr marL="223838" indent="-223838">
              <a:buFont typeface="Arial" charset="0"/>
              <a:buChar char="•"/>
              <a:defRPr/>
            </a:pPr>
            <a:r>
              <a:rPr lang="en-US" dirty="0">
                <a:latin typeface="Calibri" charset="0"/>
              </a:rPr>
              <a:t>Return to nest, pre-</a:t>
            </a:r>
            <a:r>
              <a:rPr lang="en-US" dirty="0" err="1">
                <a:latin typeface="Calibri" charset="0"/>
              </a:rPr>
              <a:t>ferring</a:t>
            </a:r>
            <a:r>
              <a:rPr lang="en-US" dirty="0">
                <a:latin typeface="Calibri" charset="0"/>
              </a:rPr>
              <a:t> shorter paths</a:t>
            </a:r>
          </a:p>
          <a:p>
            <a:pPr marL="223838" indent="-223838">
              <a:buFont typeface="Arial" charset="0"/>
              <a:buChar char="•"/>
              <a:defRPr/>
            </a:pPr>
            <a:r>
              <a:rPr lang="en-US" dirty="0">
                <a:latin typeface="Calibri" charset="0"/>
              </a:rPr>
              <a:t>Leave </a:t>
            </a:r>
            <a:r>
              <a:rPr lang="en-US" dirty="0"/>
              <a:t>pheromone trail</a:t>
            </a:r>
          </a:p>
          <a:p>
            <a:pPr marL="223838" indent="-223838">
              <a:buFont typeface="Arial" charset="0"/>
              <a:buChar char="•"/>
              <a:defRPr/>
            </a:pPr>
            <a:r>
              <a:rPr lang="en-US" dirty="0">
                <a:latin typeface="Calibri" charset="0"/>
              </a:rPr>
              <a:t>Shortest path is reinforced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248400"/>
            <a:ext cx="914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An example of agents communicating through their environment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Tabu search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Problem:  Hill climbing can get stuck on local maxima</a:t>
            </a:r>
          </a:p>
          <a:p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Solution:  Maintain a list of </a:t>
            </a:r>
            <a:r>
              <a:rPr lang="en-US" sz="3600" i="1" dirty="0">
                <a:latin typeface="Calibri" charset="0"/>
                <a:ea typeface="ＭＳ Ｐゴシック" charset="0"/>
                <a:cs typeface="ＭＳ Ｐゴシック" charset="0"/>
              </a:rPr>
              <a:t>k </a:t>
            </a: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previously visited states, and prevent the search from revisiting them</a:t>
            </a:r>
          </a:p>
          <a:p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An example of a </a:t>
            </a:r>
            <a:r>
              <a:rPr lang="en-US" sz="3600" b="1" dirty="0" err="1">
                <a:latin typeface="Calibri" charset="0"/>
                <a:ea typeface="ＭＳ Ｐゴシック" charset="0"/>
                <a:cs typeface="ＭＳ Ｐゴシック" charset="0"/>
              </a:rPr>
              <a:t>metaheuristic</a:t>
            </a:r>
            <a:endParaRPr lang="en-US" sz="3600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CLASS EXERCISE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What would a local search approach to solving a Sudoku problem look like?</a:t>
            </a:r>
          </a:p>
        </p:txBody>
      </p:sp>
      <p:graphicFrame>
        <p:nvGraphicFramePr>
          <p:cNvPr id="103428" name="Group 4"/>
          <p:cNvGraphicFramePr>
            <a:graphicFrameLocks noGrp="1"/>
          </p:cNvGraphicFramePr>
          <p:nvPr/>
        </p:nvGraphicFramePr>
        <p:xfrm>
          <a:off x="3048000" y="3416300"/>
          <a:ext cx="3124200" cy="2489200"/>
        </p:xfrm>
        <a:graphic>
          <a:graphicData uri="http://schemas.openxmlformats.org/drawingml/2006/table">
            <a:tbl>
              <a:tblPr/>
              <a:tblGrid>
                <a:gridCol w="78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Online search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153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Interleave computation &amp; action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search some, act some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Exploration: Can’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t infer action  outcomes; must perform them to know result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Relatively easy if actions are reversible (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ONLINE-DFS-AGENT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LRTA* (Learning Real-Time A*): Update h(s) (in state table) based on experience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More about these in chapters on Logic and Learning!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Hill Climbing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8001000" cy="51816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Extended current path with successor that’s closer to solution than end of current path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goal is to get to the top of a hill, then always take a step that leads you up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Simple hill climbing: take any upward step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Steepest ascent hill climbing: consider all possible steps, take one that goes up most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No memory required</a:t>
            </a:r>
          </a:p>
        </p:txBody>
      </p:sp>
      <p:pic>
        <p:nvPicPr>
          <p:cNvPr id="3" name="Picture 2" descr="Local_maximu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029200"/>
            <a:ext cx="3532332" cy="160229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Other topics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Search in continuous spaces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Different math</a:t>
            </a:r>
          </a:p>
          <a:p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Search with uncertain actions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Must model the probabilities of an actions results</a:t>
            </a:r>
          </a:p>
          <a:p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Search with partial observations</a:t>
            </a:r>
          </a:p>
          <a:p>
            <a:pPr lvl="1"/>
            <a:r>
              <a:rPr lang="en-US" sz="3200">
                <a:latin typeface="Calibri" charset="0"/>
                <a:ea typeface="ＭＳ Ｐゴシック" charset="0"/>
              </a:rPr>
              <a:t>Acquiring knowledge as a result of search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Summary: Informed search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181600"/>
          </a:xfrm>
        </p:spPr>
        <p:txBody>
          <a:bodyPr/>
          <a:lstStyle/>
          <a:p>
            <a:pPr marL="228600" indent="-228600"/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Hill-climbing algorithms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keep only a single state in memory, but can get stuck on local optima. </a:t>
            </a:r>
          </a:p>
          <a:p>
            <a:pPr marL="228600" indent="-228600"/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Simulated annealing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escapes local optima, and is complete and optimal given a 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long enough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 cooling schedule. </a:t>
            </a:r>
          </a:p>
          <a:p>
            <a:pPr marL="228600" indent="-228600"/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Genetic algorithms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can search a large space by modeling biological evolution.</a:t>
            </a:r>
          </a:p>
          <a:p>
            <a:pPr marL="228600" indent="-228600"/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Online search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algorithms are useful in state spaces with partial/no information.</a:t>
            </a:r>
            <a:endParaRPr lang="en-US" b="1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Hill climbing on a surface of states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1200" y="4876800"/>
            <a:ext cx="2971800" cy="11430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Height Defined by Evaluation Function</a:t>
            </a:r>
          </a:p>
        </p:txBody>
      </p:sp>
      <p:pic>
        <p:nvPicPr>
          <p:cNvPr id="22531" name="Picture 4" descr="img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934200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Hill-climbing search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763000" cy="5257800"/>
          </a:xfrm>
        </p:spPr>
        <p:txBody>
          <a:bodyPr/>
          <a:lstStyle/>
          <a:p>
            <a:pPr marL="169863" indent="-169863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If there’s successor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for current state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such that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h(s) &lt; h(n) and  h(s) &lt;= h(t) for all successors t</a:t>
            </a:r>
          </a:p>
          <a:p>
            <a:pPr marL="169863" indent="-169863">
              <a:buFontTx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	then move from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to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; otherwise, halt at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n</a:t>
            </a:r>
          </a:p>
          <a:p>
            <a:pPr marL="400050" lvl="1" indent="0">
              <a:buNone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i.e.: Look one step ahead to decide if a successor is better than current state; if so, move to best successor</a:t>
            </a:r>
          </a:p>
          <a:p>
            <a:pPr marL="169863" indent="-169863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Like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greedy search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, but doesn’</a:t>
            </a:r>
            <a:r>
              <a:rPr lang="en-US" altLang="ja-JP" sz="2800" dirty="0">
                <a:latin typeface="Calibri" charset="0"/>
                <a:ea typeface="ＭＳ Ｐゴシック" charset="0"/>
                <a:cs typeface="ＭＳ Ｐゴシック" charset="0"/>
              </a:rPr>
              <a:t>t allow backtracking or jumping to alternative path since it has no memory</a:t>
            </a:r>
          </a:p>
          <a:p>
            <a:pPr marL="169863" indent="-169863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Like beam search with a beam width of 1 (i.e., maximum size of the nodes list is 1)</a:t>
            </a:r>
          </a:p>
          <a:p>
            <a:pPr marL="169863" indent="-169863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Not complete since search terminates at a local minima, plateau or ridge </a:t>
            </a:r>
          </a:p>
        </p:txBody>
      </p:sp>
      <p:pic>
        <p:nvPicPr>
          <p:cNvPr id="2457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Hill climbing example </a:t>
            </a:r>
          </a:p>
        </p:txBody>
      </p:sp>
      <p:grpSp>
        <p:nvGrpSpPr>
          <p:cNvPr id="26626" name="Group 5"/>
          <p:cNvGrpSpPr>
            <a:grpSpLocks/>
          </p:cNvGrpSpPr>
          <p:nvPr/>
        </p:nvGrpSpPr>
        <p:grpSpPr bwMode="auto">
          <a:xfrm>
            <a:off x="1555750" y="1087438"/>
            <a:ext cx="1187450" cy="1285875"/>
            <a:chOff x="3519" y="1880"/>
            <a:chExt cx="748" cy="810"/>
          </a:xfrm>
        </p:grpSpPr>
        <p:grpSp>
          <p:nvGrpSpPr>
            <p:cNvPr id="26810" name="Group 6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26831" name="Group 7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838" name="Rectangle 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26832" name="Group 10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836" name="Rectangle 1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8</a:t>
                  </a:r>
                </a:p>
              </p:txBody>
            </p:sp>
          </p:grpSp>
          <p:grpSp>
            <p:nvGrpSpPr>
              <p:cNvPr id="26833" name="Group 13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834" name="Rectangle 1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26811" name="Group 16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26822" name="Group 17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829" name="Rectangle 1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26823" name="Group 20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827" name="Rectangle 2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2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</a:t>
                  </a:r>
                </a:p>
              </p:txBody>
            </p:sp>
          </p:grpSp>
          <p:grpSp>
            <p:nvGrpSpPr>
              <p:cNvPr id="26824" name="Group 23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825" name="Rectangle 2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2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26812" name="Group 26"/>
            <p:cNvGrpSpPr>
              <a:grpSpLocks/>
            </p:cNvGrpSpPr>
            <p:nvPr/>
          </p:nvGrpSpPr>
          <p:grpSpPr bwMode="auto">
            <a:xfrm>
              <a:off x="3519" y="2402"/>
              <a:ext cx="738" cy="288"/>
              <a:chOff x="1282" y="2126"/>
              <a:chExt cx="738" cy="288"/>
            </a:xfrm>
          </p:grpSpPr>
          <p:grpSp>
            <p:nvGrpSpPr>
              <p:cNvPr id="26813" name="Group 27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820" name="Rectangle 2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2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26814" name="Group 30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818" name="Rectangle 3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1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6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 </a:t>
                  </a:r>
                </a:p>
              </p:txBody>
            </p:sp>
          </p:grpSp>
          <p:grpSp>
            <p:nvGrpSpPr>
              <p:cNvPr id="26815" name="Group 33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816" name="Rectangle 3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17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</p:grpSp>
      <p:grpSp>
        <p:nvGrpSpPr>
          <p:cNvPr id="15" name="Group 36"/>
          <p:cNvGrpSpPr>
            <a:grpSpLocks/>
          </p:cNvGrpSpPr>
          <p:nvPr/>
        </p:nvGrpSpPr>
        <p:grpSpPr bwMode="auto">
          <a:xfrm>
            <a:off x="1509713" y="2971800"/>
            <a:ext cx="1187450" cy="1651000"/>
            <a:chOff x="3519" y="1880"/>
            <a:chExt cx="748" cy="1040"/>
          </a:xfrm>
        </p:grpSpPr>
        <p:grpSp>
          <p:nvGrpSpPr>
            <p:cNvPr id="26780" name="Group 37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26801" name="Group 38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808" name="Rectangle 3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09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26802" name="Group 41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806" name="Rectangle 4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07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8</a:t>
                  </a:r>
                </a:p>
              </p:txBody>
            </p:sp>
          </p:grpSp>
          <p:grpSp>
            <p:nvGrpSpPr>
              <p:cNvPr id="26803" name="Group 44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804" name="Rectangle 4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05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2" name="Group 47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26792" name="Group 48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99" name="Rectangle 4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00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26793" name="Group 51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97" name="Rectangle 5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98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6794" name="Group 54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95" name="Rectangle 5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96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3" name="Group 57"/>
            <p:cNvGrpSpPr>
              <a:grpSpLocks/>
            </p:cNvGrpSpPr>
            <p:nvPr/>
          </p:nvGrpSpPr>
          <p:grpSpPr bwMode="auto">
            <a:xfrm>
              <a:off x="3519" y="2402"/>
              <a:ext cx="738" cy="518"/>
              <a:chOff x="1282" y="2126"/>
              <a:chExt cx="738" cy="518"/>
            </a:xfrm>
          </p:grpSpPr>
          <p:grpSp>
            <p:nvGrpSpPr>
              <p:cNvPr id="26783" name="Group 58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90" name="Rectangle 5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91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26784" name="Group 61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518"/>
                <a:chOff x="1287" y="1865"/>
                <a:chExt cx="246" cy="518"/>
              </a:xfrm>
            </p:grpSpPr>
            <p:sp>
              <p:nvSpPr>
                <p:cNvPr id="26788" name="Rectangle 6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89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</a:t>
                  </a:r>
                </a:p>
                <a:p>
                  <a:endParaRPr lang="en-US"/>
                </a:p>
              </p:txBody>
            </p:sp>
          </p:grpSp>
          <p:grpSp>
            <p:nvGrpSpPr>
              <p:cNvPr id="26785" name="Group 64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86" name="Rectangle 6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87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</p:grpSp>
      <p:grpSp>
        <p:nvGrpSpPr>
          <p:cNvPr id="28" name="Group 67"/>
          <p:cNvGrpSpPr>
            <a:grpSpLocks/>
          </p:cNvGrpSpPr>
          <p:nvPr/>
        </p:nvGrpSpPr>
        <p:grpSpPr bwMode="auto">
          <a:xfrm>
            <a:off x="1485900" y="4884738"/>
            <a:ext cx="1187450" cy="1285875"/>
            <a:chOff x="3519" y="1880"/>
            <a:chExt cx="748" cy="810"/>
          </a:xfrm>
        </p:grpSpPr>
        <p:grpSp>
          <p:nvGrpSpPr>
            <p:cNvPr id="26750" name="Group 68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26771" name="Group 69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78" name="Rectangle 7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79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26772" name="Group 72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76" name="Rectangle 7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77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6773" name="Group 7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74" name="Rectangle 7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75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4" name="Group 78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26762" name="Group 79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69" name="Rectangle 8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70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26763" name="Group 82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67" name="Rectangle 8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68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8</a:t>
                  </a:r>
                </a:p>
              </p:txBody>
            </p:sp>
          </p:grpSp>
          <p:grpSp>
            <p:nvGrpSpPr>
              <p:cNvPr id="26764" name="Group 8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65" name="Rectangle 8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6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26752" name="Group 88"/>
            <p:cNvGrpSpPr>
              <a:grpSpLocks/>
            </p:cNvGrpSpPr>
            <p:nvPr/>
          </p:nvGrpSpPr>
          <p:grpSpPr bwMode="auto">
            <a:xfrm>
              <a:off x="3519" y="2402"/>
              <a:ext cx="738" cy="288"/>
              <a:chOff x="1282" y="2126"/>
              <a:chExt cx="738" cy="288"/>
            </a:xfrm>
          </p:grpSpPr>
          <p:grpSp>
            <p:nvGrpSpPr>
              <p:cNvPr id="26753" name="Group 89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60" name="Rectangle 9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61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26754" name="Group 92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58" name="Rectangle 9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59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</a:t>
                  </a:r>
                </a:p>
              </p:txBody>
            </p:sp>
          </p:grpSp>
          <p:grpSp>
            <p:nvGrpSpPr>
              <p:cNvPr id="26755" name="Group 9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56" name="Rectangle 9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5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</p:grpSp>
      <p:grpSp>
        <p:nvGrpSpPr>
          <p:cNvPr id="26683" name="Group 98"/>
          <p:cNvGrpSpPr>
            <a:grpSpLocks/>
          </p:cNvGrpSpPr>
          <p:nvPr/>
        </p:nvGrpSpPr>
        <p:grpSpPr bwMode="auto">
          <a:xfrm>
            <a:off x="6297613" y="2995613"/>
            <a:ext cx="1187450" cy="1309687"/>
            <a:chOff x="3797" y="3132"/>
            <a:chExt cx="748" cy="825"/>
          </a:xfrm>
        </p:grpSpPr>
        <p:grpSp>
          <p:nvGrpSpPr>
            <p:cNvPr id="26720" name="Group 99"/>
            <p:cNvGrpSpPr>
              <a:grpSpLocks/>
            </p:cNvGrpSpPr>
            <p:nvPr/>
          </p:nvGrpSpPr>
          <p:grpSpPr bwMode="auto">
            <a:xfrm>
              <a:off x="3807" y="3147"/>
              <a:ext cx="738" cy="288"/>
              <a:chOff x="1282" y="2126"/>
              <a:chExt cx="738" cy="288"/>
            </a:xfrm>
          </p:grpSpPr>
          <p:grpSp>
            <p:nvGrpSpPr>
              <p:cNvPr id="26741" name="Group 100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48" name="Rectangle 10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49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26742" name="Group 103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46" name="Rectangle 10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47" name="Text Box 10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6743" name="Group 106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44" name="Rectangle 10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45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26721" name="Group 109"/>
            <p:cNvGrpSpPr>
              <a:grpSpLocks/>
            </p:cNvGrpSpPr>
            <p:nvPr/>
          </p:nvGrpSpPr>
          <p:grpSpPr bwMode="auto">
            <a:xfrm>
              <a:off x="3802" y="3408"/>
              <a:ext cx="246" cy="288"/>
              <a:chOff x="1287" y="1865"/>
              <a:chExt cx="246" cy="288"/>
            </a:xfrm>
          </p:grpSpPr>
          <p:sp>
            <p:nvSpPr>
              <p:cNvPr id="26739" name="Rectangle 110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40" name="Text Box 111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16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 </a:t>
                </a:r>
              </a:p>
            </p:txBody>
          </p:sp>
        </p:grpSp>
        <p:grpSp>
          <p:nvGrpSpPr>
            <p:cNvPr id="26722" name="Group 112"/>
            <p:cNvGrpSpPr>
              <a:grpSpLocks/>
            </p:cNvGrpSpPr>
            <p:nvPr/>
          </p:nvGrpSpPr>
          <p:grpSpPr bwMode="auto">
            <a:xfrm>
              <a:off x="4048" y="3408"/>
              <a:ext cx="246" cy="288"/>
              <a:chOff x="1287" y="1865"/>
              <a:chExt cx="246" cy="288"/>
            </a:xfrm>
          </p:grpSpPr>
          <p:sp>
            <p:nvSpPr>
              <p:cNvPr id="26737" name="Rectangle 113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38" name="Text Box 114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8</a:t>
                </a:r>
              </a:p>
            </p:txBody>
          </p:sp>
        </p:grpSp>
        <p:grpSp>
          <p:nvGrpSpPr>
            <p:cNvPr id="26723" name="Group 115"/>
            <p:cNvGrpSpPr>
              <a:grpSpLocks/>
            </p:cNvGrpSpPr>
            <p:nvPr/>
          </p:nvGrpSpPr>
          <p:grpSpPr bwMode="auto">
            <a:xfrm>
              <a:off x="4294" y="3408"/>
              <a:ext cx="246" cy="288"/>
              <a:chOff x="1287" y="1865"/>
              <a:chExt cx="246" cy="288"/>
            </a:xfrm>
          </p:grpSpPr>
          <p:sp>
            <p:nvSpPr>
              <p:cNvPr id="26735" name="Rectangle 116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36" name="Text Box 117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4</a:t>
                </a:r>
              </a:p>
            </p:txBody>
          </p:sp>
        </p:grpSp>
        <p:grpSp>
          <p:nvGrpSpPr>
            <p:cNvPr id="26724" name="Group 118"/>
            <p:cNvGrpSpPr>
              <a:grpSpLocks/>
            </p:cNvGrpSpPr>
            <p:nvPr/>
          </p:nvGrpSpPr>
          <p:grpSpPr bwMode="auto">
            <a:xfrm>
              <a:off x="3797" y="3669"/>
              <a:ext cx="738" cy="288"/>
              <a:chOff x="1282" y="2126"/>
              <a:chExt cx="738" cy="288"/>
            </a:xfrm>
          </p:grpSpPr>
          <p:grpSp>
            <p:nvGrpSpPr>
              <p:cNvPr id="26726" name="Group 119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33" name="Rectangle 12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34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26727" name="Group 122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31" name="Rectangle 12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32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</a:t>
                  </a:r>
                </a:p>
              </p:txBody>
            </p:sp>
          </p:grpSp>
          <p:grpSp>
            <p:nvGrpSpPr>
              <p:cNvPr id="26728" name="Group 12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29" name="Rectangle 12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30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sp>
          <p:nvSpPr>
            <p:cNvPr id="26725" name="Text Box 128"/>
            <p:cNvSpPr txBox="1">
              <a:spLocks noChangeArrowheads="1"/>
            </p:cNvSpPr>
            <p:nvPr/>
          </p:nvSpPr>
          <p:spPr bwMode="auto">
            <a:xfrm>
              <a:off x="4072" y="313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</a:p>
          </p:txBody>
        </p:sp>
      </p:grpSp>
      <p:grpSp>
        <p:nvGrpSpPr>
          <p:cNvPr id="26714" name="Group 129"/>
          <p:cNvGrpSpPr>
            <a:grpSpLocks/>
          </p:cNvGrpSpPr>
          <p:nvPr/>
        </p:nvGrpSpPr>
        <p:grpSpPr bwMode="auto">
          <a:xfrm>
            <a:off x="6321425" y="4860925"/>
            <a:ext cx="1187450" cy="1309688"/>
            <a:chOff x="3797" y="3132"/>
            <a:chExt cx="748" cy="825"/>
          </a:xfrm>
        </p:grpSpPr>
        <p:grpSp>
          <p:nvGrpSpPr>
            <p:cNvPr id="26690" name="Group 130"/>
            <p:cNvGrpSpPr>
              <a:grpSpLocks/>
            </p:cNvGrpSpPr>
            <p:nvPr/>
          </p:nvGrpSpPr>
          <p:grpSpPr bwMode="auto">
            <a:xfrm>
              <a:off x="3807" y="3147"/>
              <a:ext cx="738" cy="288"/>
              <a:chOff x="1282" y="2126"/>
              <a:chExt cx="738" cy="288"/>
            </a:xfrm>
          </p:grpSpPr>
          <p:grpSp>
            <p:nvGrpSpPr>
              <p:cNvPr id="26711" name="Group 131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18" name="Rectangle 13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9" name="Text Box 13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6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 </a:t>
                  </a:r>
                </a:p>
              </p:txBody>
            </p:sp>
          </p:grpSp>
          <p:grpSp>
            <p:nvGrpSpPr>
              <p:cNvPr id="26712" name="Group 134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16" name="Rectangle 13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7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6713" name="Group 137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5" name="Rectangle 13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5" name="Text Box 13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26691" name="Group 140"/>
            <p:cNvGrpSpPr>
              <a:grpSpLocks/>
            </p:cNvGrpSpPr>
            <p:nvPr/>
          </p:nvGrpSpPr>
          <p:grpSpPr bwMode="auto">
            <a:xfrm>
              <a:off x="3802" y="3408"/>
              <a:ext cx="246" cy="288"/>
              <a:chOff x="1287" y="1865"/>
              <a:chExt cx="246" cy="288"/>
            </a:xfrm>
          </p:grpSpPr>
          <p:sp>
            <p:nvSpPr>
              <p:cNvPr id="26709" name="Rectangle 141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10" name="Text Box 142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1</a:t>
                </a:r>
              </a:p>
            </p:txBody>
          </p:sp>
        </p:grpSp>
        <p:grpSp>
          <p:nvGrpSpPr>
            <p:cNvPr id="26692" name="Group 143"/>
            <p:cNvGrpSpPr>
              <a:grpSpLocks/>
            </p:cNvGrpSpPr>
            <p:nvPr/>
          </p:nvGrpSpPr>
          <p:grpSpPr bwMode="auto">
            <a:xfrm>
              <a:off x="4048" y="3408"/>
              <a:ext cx="246" cy="288"/>
              <a:chOff x="1287" y="1865"/>
              <a:chExt cx="246" cy="288"/>
            </a:xfrm>
          </p:grpSpPr>
          <p:sp>
            <p:nvSpPr>
              <p:cNvPr id="26707" name="Rectangle 144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08" name="Text Box 145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8</a:t>
                </a:r>
              </a:p>
            </p:txBody>
          </p:sp>
        </p:grpSp>
        <p:grpSp>
          <p:nvGrpSpPr>
            <p:cNvPr id="26693" name="Group 146"/>
            <p:cNvGrpSpPr>
              <a:grpSpLocks/>
            </p:cNvGrpSpPr>
            <p:nvPr/>
          </p:nvGrpSpPr>
          <p:grpSpPr bwMode="auto">
            <a:xfrm>
              <a:off x="4294" y="3408"/>
              <a:ext cx="246" cy="288"/>
              <a:chOff x="1287" y="1865"/>
              <a:chExt cx="246" cy="288"/>
            </a:xfrm>
          </p:grpSpPr>
          <p:sp>
            <p:nvSpPr>
              <p:cNvPr id="26705" name="Rectangle 147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06" name="Text Box 148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4</a:t>
                </a:r>
              </a:p>
            </p:txBody>
          </p:sp>
        </p:grpSp>
        <p:grpSp>
          <p:nvGrpSpPr>
            <p:cNvPr id="26694" name="Group 149"/>
            <p:cNvGrpSpPr>
              <a:grpSpLocks/>
            </p:cNvGrpSpPr>
            <p:nvPr/>
          </p:nvGrpSpPr>
          <p:grpSpPr bwMode="auto">
            <a:xfrm>
              <a:off x="3797" y="3669"/>
              <a:ext cx="738" cy="288"/>
              <a:chOff x="1282" y="2126"/>
              <a:chExt cx="738" cy="288"/>
            </a:xfrm>
          </p:grpSpPr>
          <p:grpSp>
            <p:nvGrpSpPr>
              <p:cNvPr id="26696" name="Group 150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03" name="Rectangle 15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4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26697" name="Group 153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01" name="Rectangle 15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2" name="Text Box 15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</a:t>
                  </a:r>
                </a:p>
              </p:txBody>
            </p:sp>
          </p:grpSp>
          <p:grpSp>
            <p:nvGrpSpPr>
              <p:cNvPr id="26698" name="Group 156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699" name="Rectangle 15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0" name="Text Box 15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sp>
          <p:nvSpPr>
            <p:cNvPr id="26695" name="Text Box 159"/>
            <p:cNvSpPr txBox="1">
              <a:spLocks noChangeArrowheads="1"/>
            </p:cNvSpPr>
            <p:nvPr/>
          </p:nvSpPr>
          <p:spPr bwMode="auto">
            <a:xfrm>
              <a:off x="4072" y="313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</a:p>
          </p:txBody>
        </p:sp>
      </p:grpSp>
      <p:grpSp>
        <p:nvGrpSpPr>
          <p:cNvPr id="26751" name="Group 160"/>
          <p:cNvGrpSpPr>
            <a:grpSpLocks/>
          </p:cNvGrpSpPr>
          <p:nvPr/>
        </p:nvGrpSpPr>
        <p:grpSpPr bwMode="auto">
          <a:xfrm>
            <a:off x="6230938" y="1106488"/>
            <a:ext cx="1187450" cy="1309687"/>
            <a:chOff x="3797" y="3132"/>
            <a:chExt cx="748" cy="825"/>
          </a:xfrm>
        </p:grpSpPr>
        <p:grpSp>
          <p:nvGrpSpPr>
            <p:cNvPr id="26660" name="Group 161"/>
            <p:cNvGrpSpPr>
              <a:grpSpLocks/>
            </p:cNvGrpSpPr>
            <p:nvPr/>
          </p:nvGrpSpPr>
          <p:grpSpPr bwMode="auto">
            <a:xfrm>
              <a:off x="3807" y="3147"/>
              <a:ext cx="738" cy="288"/>
              <a:chOff x="1282" y="2126"/>
              <a:chExt cx="738" cy="288"/>
            </a:xfrm>
          </p:grpSpPr>
          <p:grpSp>
            <p:nvGrpSpPr>
              <p:cNvPr id="26681" name="Group 162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688" name="Rectangle 16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89" name="Text Box 16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26682" name="Group 165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686" name="Rectangle 16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87" name="Text Box 16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6" name="Group 168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684" name="Rectangle 16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85" name="Text Box 17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26661" name="Group 171"/>
            <p:cNvGrpSpPr>
              <a:grpSpLocks/>
            </p:cNvGrpSpPr>
            <p:nvPr/>
          </p:nvGrpSpPr>
          <p:grpSpPr bwMode="auto">
            <a:xfrm>
              <a:off x="3802" y="3408"/>
              <a:ext cx="289" cy="288"/>
              <a:chOff x="1287" y="1865"/>
              <a:chExt cx="289" cy="288"/>
            </a:xfrm>
          </p:grpSpPr>
          <p:sp>
            <p:nvSpPr>
              <p:cNvPr id="26679" name="Rectangle 172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80" name="Text Box 173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8 </a:t>
                </a:r>
              </a:p>
            </p:txBody>
          </p:sp>
        </p:grpSp>
        <p:grpSp>
          <p:nvGrpSpPr>
            <p:cNvPr id="26662" name="Group 174"/>
            <p:cNvGrpSpPr>
              <a:grpSpLocks/>
            </p:cNvGrpSpPr>
            <p:nvPr/>
          </p:nvGrpSpPr>
          <p:grpSpPr bwMode="auto">
            <a:xfrm>
              <a:off x="4048" y="3408"/>
              <a:ext cx="246" cy="288"/>
              <a:chOff x="1287" y="1865"/>
              <a:chExt cx="246" cy="288"/>
            </a:xfrm>
          </p:grpSpPr>
          <p:sp>
            <p:nvSpPr>
              <p:cNvPr id="26677" name="Rectangle 175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8" name="Text Box 176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16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 </a:t>
                </a:r>
              </a:p>
            </p:txBody>
          </p:sp>
        </p:grpSp>
        <p:grpSp>
          <p:nvGrpSpPr>
            <p:cNvPr id="26663" name="Group 177"/>
            <p:cNvGrpSpPr>
              <a:grpSpLocks/>
            </p:cNvGrpSpPr>
            <p:nvPr/>
          </p:nvGrpSpPr>
          <p:grpSpPr bwMode="auto">
            <a:xfrm>
              <a:off x="4294" y="3408"/>
              <a:ext cx="246" cy="288"/>
              <a:chOff x="1287" y="1865"/>
              <a:chExt cx="246" cy="288"/>
            </a:xfrm>
          </p:grpSpPr>
          <p:sp>
            <p:nvSpPr>
              <p:cNvPr id="26675" name="Rectangle 178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6" name="Text Box 179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4</a:t>
                </a:r>
              </a:p>
            </p:txBody>
          </p:sp>
        </p:grpSp>
        <p:grpSp>
          <p:nvGrpSpPr>
            <p:cNvPr id="26664" name="Group 180"/>
            <p:cNvGrpSpPr>
              <a:grpSpLocks/>
            </p:cNvGrpSpPr>
            <p:nvPr/>
          </p:nvGrpSpPr>
          <p:grpSpPr bwMode="auto">
            <a:xfrm>
              <a:off x="3797" y="3669"/>
              <a:ext cx="738" cy="288"/>
              <a:chOff x="1282" y="2126"/>
              <a:chExt cx="738" cy="288"/>
            </a:xfrm>
          </p:grpSpPr>
          <p:grpSp>
            <p:nvGrpSpPr>
              <p:cNvPr id="26666" name="Group 181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673" name="Rectangle 18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74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26667" name="Group 184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671" name="Rectangle 18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72" name="Text Box 18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</a:t>
                  </a:r>
                </a:p>
              </p:txBody>
            </p:sp>
          </p:grpSp>
          <p:grpSp>
            <p:nvGrpSpPr>
              <p:cNvPr id="26668" name="Group 187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669" name="Rectangle 18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70" name="Text Box 18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sp>
          <p:nvSpPr>
            <p:cNvPr id="26665" name="Text Box 190"/>
            <p:cNvSpPr txBox="1">
              <a:spLocks noChangeArrowheads="1"/>
            </p:cNvSpPr>
            <p:nvPr/>
          </p:nvSpPr>
          <p:spPr bwMode="auto">
            <a:xfrm>
              <a:off x="4072" y="313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</a:p>
          </p:txBody>
        </p:sp>
      </p:grpSp>
      <p:sp>
        <p:nvSpPr>
          <p:cNvPr id="26632" name="Text Box 191"/>
          <p:cNvSpPr txBox="1">
            <a:spLocks noChangeArrowheads="1"/>
          </p:cNvSpPr>
          <p:nvPr/>
        </p:nvSpPr>
        <p:spPr bwMode="auto">
          <a:xfrm>
            <a:off x="522288" y="1501775"/>
            <a:ext cx="70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start</a:t>
            </a:r>
          </a:p>
        </p:txBody>
      </p:sp>
      <p:sp>
        <p:nvSpPr>
          <p:cNvPr id="84160" name="Text Box 192"/>
          <p:cNvSpPr txBox="1">
            <a:spLocks noChangeArrowheads="1"/>
          </p:cNvSpPr>
          <p:nvPr/>
        </p:nvSpPr>
        <p:spPr bwMode="auto">
          <a:xfrm>
            <a:off x="5399088" y="1568450"/>
            <a:ext cx="70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goal</a:t>
            </a:r>
          </a:p>
        </p:txBody>
      </p:sp>
      <p:grpSp>
        <p:nvGrpSpPr>
          <p:cNvPr id="26781" name="Group 193"/>
          <p:cNvGrpSpPr>
            <a:grpSpLocks/>
          </p:cNvGrpSpPr>
          <p:nvPr/>
        </p:nvGrpSpPr>
        <p:grpSpPr bwMode="auto">
          <a:xfrm>
            <a:off x="1230313" y="2373313"/>
            <a:ext cx="1882775" cy="598487"/>
            <a:chOff x="686" y="1661"/>
            <a:chExt cx="1186" cy="377"/>
          </a:xfrm>
        </p:grpSpPr>
        <p:sp>
          <p:nvSpPr>
            <p:cNvPr id="26657" name="Line 194"/>
            <p:cNvSpPr>
              <a:spLocks noChangeShapeType="1"/>
            </p:cNvSpPr>
            <p:nvPr/>
          </p:nvSpPr>
          <p:spPr bwMode="auto">
            <a:xfrm>
              <a:off x="1258" y="1661"/>
              <a:ext cx="0" cy="3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8" name="Line 195"/>
            <p:cNvSpPr>
              <a:spLocks noChangeShapeType="1"/>
            </p:cNvSpPr>
            <p:nvPr/>
          </p:nvSpPr>
          <p:spPr bwMode="auto">
            <a:xfrm>
              <a:off x="1288" y="1661"/>
              <a:ext cx="584" cy="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Line 196"/>
            <p:cNvSpPr>
              <a:spLocks noChangeShapeType="1"/>
            </p:cNvSpPr>
            <p:nvPr/>
          </p:nvSpPr>
          <p:spPr bwMode="auto">
            <a:xfrm flipH="1">
              <a:off x="686" y="1661"/>
              <a:ext cx="572" cy="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782" name="Group 197"/>
          <p:cNvGrpSpPr>
            <a:grpSpLocks/>
          </p:cNvGrpSpPr>
          <p:nvPr/>
        </p:nvGrpSpPr>
        <p:grpSpPr bwMode="auto">
          <a:xfrm>
            <a:off x="1131888" y="4257675"/>
            <a:ext cx="1882775" cy="598488"/>
            <a:chOff x="686" y="1661"/>
            <a:chExt cx="1186" cy="377"/>
          </a:xfrm>
        </p:grpSpPr>
        <p:sp>
          <p:nvSpPr>
            <p:cNvPr id="26654" name="Line 198"/>
            <p:cNvSpPr>
              <a:spLocks noChangeShapeType="1"/>
            </p:cNvSpPr>
            <p:nvPr/>
          </p:nvSpPr>
          <p:spPr bwMode="auto">
            <a:xfrm>
              <a:off x="1258" y="1661"/>
              <a:ext cx="0" cy="3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Line 199"/>
            <p:cNvSpPr>
              <a:spLocks noChangeShapeType="1"/>
            </p:cNvSpPr>
            <p:nvPr/>
          </p:nvSpPr>
          <p:spPr bwMode="auto">
            <a:xfrm>
              <a:off x="1288" y="1661"/>
              <a:ext cx="584" cy="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Line 200"/>
            <p:cNvSpPr>
              <a:spLocks noChangeShapeType="1"/>
            </p:cNvSpPr>
            <p:nvPr/>
          </p:nvSpPr>
          <p:spPr bwMode="auto">
            <a:xfrm flipH="1">
              <a:off x="686" y="1661"/>
              <a:ext cx="572" cy="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169" name="Text Box 201"/>
          <p:cNvSpPr txBox="1">
            <a:spLocks noChangeArrowheads="1"/>
          </p:cNvSpPr>
          <p:nvPr/>
        </p:nvSpPr>
        <p:spPr bwMode="auto">
          <a:xfrm>
            <a:off x="792163" y="258603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-5</a:t>
            </a:r>
          </a:p>
        </p:txBody>
      </p:sp>
      <p:sp>
        <p:nvSpPr>
          <p:cNvPr id="84170" name="Text Box 202"/>
          <p:cNvSpPr txBox="1">
            <a:spLocks noChangeArrowheads="1"/>
          </p:cNvSpPr>
          <p:nvPr/>
        </p:nvSpPr>
        <p:spPr bwMode="auto">
          <a:xfrm>
            <a:off x="2743200" y="3367088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h = -3</a:t>
            </a:r>
          </a:p>
        </p:txBody>
      </p:sp>
      <p:sp>
        <p:nvSpPr>
          <p:cNvPr id="84171" name="Text Box 203"/>
          <p:cNvSpPr txBox="1">
            <a:spLocks noChangeArrowheads="1"/>
          </p:cNvSpPr>
          <p:nvPr/>
        </p:nvSpPr>
        <p:spPr bwMode="auto">
          <a:xfrm>
            <a:off x="595313" y="5908675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h = -3</a:t>
            </a:r>
          </a:p>
        </p:txBody>
      </p:sp>
      <p:sp>
        <p:nvSpPr>
          <p:cNvPr id="84172" name="Text Box 204"/>
          <p:cNvSpPr txBox="1">
            <a:spLocks noChangeArrowheads="1"/>
          </p:cNvSpPr>
          <p:nvPr/>
        </p:nvSpPr>
        <p:spPr bwMode="auto">
          <a:xfrm>
            <a:off x="7508875" y="5280025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h = -2</a:t>
            </a:r>
          </a:p>
        </p:txBody>
      </p:sp>
      <p:sp>
        <p:nvSpPr>
          <p:cNvPr id="84173" name="Text Box 205"/>
          <p:cNvSpPr txBox="1">
            <a:spLocks noChangeArrowheads="1"/>
          </p:cNvSpPr>
          <p:nvPr/>
        </p:nvSpPr>
        <p:spPr bwMode="auto">
          <a:xfrm>
            <a:off x="7508875" y="3433763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h = -1</a:t>
            </a:r>
          </a:p>
        </p:txBody>
      </p:sp>
      <p:sp>
        <p:nvSpPr>
          <p:cNvPr id="84174" name="Text Box 206"/>
          <p:cNvSpPr txBox="1">
            <a:spLocks noChangeArrowheads="1"/>
          </p:cNvSpPr>
          <p:nvPr/>
        </p:nvSpPr>
        <p:spPr bwMode="auto">
          <a:xfrm>
            <a:off x="7508875" y="1544638"/>
            <a:ext cx="81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h = 0</a:t>
            </a:r>
          </a:p>
        </p:txBody>
      </p:sp>
      <p:sp>
        <p:nvSpPr>
          <p:cNvPr id="26642" name="Text Box 207"/>
          <p:cNvSpPr txBox="1">
            <a:spLocks noChangeArrowheads="1"/>
          </p:cNvSpPr>
          <p:nvPr/>
        </p:nvSpPr>
        <p:spPr bwMode="auto">
          <a:xfrm>
            <a:off x="2895600" y="1611313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h = -4</a:t>
            </a:r>
          </a:p>
        </p:txBody>
      </p:sp>
      <p:sp>
        <p:nvSpPr>
          <p:cNvPr id="84176" name="Text Box 208"/>
          <p:cNvSpPr txBox="1">
            <a:spLocks noChangeArrowheads="1"/>
          </p:cNvSpPr>
          <p:nvPr/>
        </p:nvSpPr>
        <p:spPr bwMode="auto">
          <a:xfrm>
            <a:off x="3014663" y="258603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-5</a:t>
            </a:r>
          </a:p>
        </p:txBody>
      </p:sp>
      <p:sp>
        <p:nvSpPr>
          <p:cNvPr id="84177" name="Text Box 209"/>
          <p:cNvSpPr txBox="1">
            <a:spLocks noChangeArrowheads="1"/>
          </p:cNvSpPr>
          <p:nvPr/>
        </p:nvSpPr>
        <p:spPr bwMode="auto">
          <a:xfrm>
            <a:off x="3371850" y="59086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84178" name="Text Box 210"/>
          <p:cNvSpPr txBox="1">
            <a:spLocks noChangeArrowheads="1"/>
          </p:cNvSpPr>
          <p:nvPr/>
        </p:nvSpPr>
        <p:spPr bwMode="auto">
          <a:xfrm>
            <a:off x="3014663" y="44735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84179" name="Text Box 211"/>
          <p:cNvSpPr txBox="1">
            <a:spLocks noChangeArrowheads="1"/>
          </p:cNvSpPr>
          <p:nvPr/>
        </p:nvSpPr>
        <p:spPr bwMode="auto">
          <a:xfrm>
            <a:off x="693738" y="44735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-3</a:t>
            </a:r>
          </a:p>
        </p:txBody>
      </p:sp>
      <p:sp>
        <p:nvSpPr>
          <p:cNvPr id="84180" name="Text Box 212"/>
          <p:cNvSpPr txBox="1">
            <a:spLocks noChangeArrowheads="1"/>
          </p:cNvSpPr>
          <p:nvPr/>
        </p:nvSpPr>
        <p:spPr bwMode="auto">
          <a:xfrm>
            <a:off x="5265738" y="25146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84181" name="Line 213"/>
          <p:cNvSpPr>
            <a:spLocks noChangeShapeType="1"/>
          </p:cNvSpPr>
          <p:nvPr/>
        </p:nvSpPr>
        <p:spPr bwMode="auto">
          <a:xfrm flipV="1">
            <a:off x="6910388" y="4305300"/>
            <a:ext cx="0" cy="579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82" name="Line 214"/>
          <p:cNvSpPr>
            <a:spLocks noChangeShapeType="1"/>
          </p:cNvSpPr>
          <p:nvPr/>
        </p:nvSpPr>
        <p:spPr bwMode="auto">
          <a:xfrm>
            <a:off x="2719388" y="5527675"/>
            <a:ext cx="351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83" name="Line 215"/>
          <p:cNvSpPr>
            <a:spLocks noChangeShapeType="1"/>
          </p:cNvSpPr>
          <p:nvPr/>
        </p:nvSpPr>
        <p:spPr bwMode="auto">
          <a:xfrm>
            <a:off x="2719388" y="5527675"/>
            <a:ext cx="733425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84" name="Line 216"/>
          <p:cNvSpPr>
            <a:spLocks noChangeShapeType="1"/>
          </p:cNvSpPr>
          <p:nvPr/>
        </p:nvSpPr>
        <p:spPr bwMode="auto">
          <a:xfrm flipV="1">
            <a:off x="6786563" y="2416175"/>
            <a:ext cx="0" cy="579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85" name="Line 217"/>
          <p:cNvSpPr>
            <a:spLocks noChangeShapeType="1"/>
          </p:cNvSpPr>
          <p:nvPr/>
        </p:nvSpPr>
        <p:spPr bwMode="auto">
          <a:xfrm flipH="1" flipV="1">
            <a:off x="5703888" y="2784475"/>
            <a:ext cx="1054100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3" name="Text Box 218"/>
          <p:cNvSpPr txBox="1">
            <a:spLocks noChangeArrowheads="1"/>
          </p:cNvSpPr>
          <p:nvPr/>
        </p:nvSpPr>
        <p:spPr bwMode="auto">
          <a:xfrm>
            <a:off x="2320925" y="6365875"/>
            <a:ext cx="491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f(n) = -(number of tiles out of place)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60" grpId="0"/>
      <p:bldP spid="84169" grpId="0"/>
      <p:bldP spid="84170" grpId="0"/>
      <p:bldP spid="84171" grpId="0"/>
      <p:bldP spid="84172" grpId="0"/>
      <p:bldP spid="84173" grpId="0"/>
      <p:bldP spid="84174" grpId="0"/>
      <p:bldP spid="84176" grpId="0"/>
      <p:bldP spid="84177" grpId="0"/>
      <p:bldP spid="84178" grpId="0"/>
      <p:bldP spid="84179" grpId="0"/>
      <p:bldP spid="84180" grpId="0"/>
      <p:bldP spid="84181" grpId="0" animBg="1"/>
      <p:bldP spid="84182" grpId="0" animBg="1"/>
      <p:bldP spid="84183" grpId="0" animBg="1"/>
      <p:bldP spid="84184" grpId="0" animBg="1"/>
      <p:bldP spid="841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19"/>
          <p:cNvGrpSpPr>
            <a:grpSpLocks/>
          </p:cNvGrpSpPr>
          <p:nvPr/>
        </p:nvGrpSpPr>
        <p:grpSpPr bwMode="auto">
          <a:xfrm>
            <a:off x="3581400" y="1025525"/>
            <a:ext cx="5581650" cy="4994275"/>
            <a:chOff x="2466" y="611"/>
            <a:chExt cx="3306" cy="2994"/>
          </a:xfrm>
        </p:grpSpPr>
        <p:grpSp>
          <p:nvGrpSpPr>
            <p:cNvPr id="28676" name="Group 18"/>
            <p:cNvGrpSpPr>
              <a:grpSpLocks/>
            </p:cNvGrpSpPr>
            <p:nvPr/>
          </p:nvGrpSpPr>
          <p:grpSpPr bwMode="auto">
            <a:xfrm>
              <a:off x="2466" y="611"/>
              <a:ext cx="3294" cy="2994"/>
              <a:chOff x="2466" y="611"/>
              <a:chExt cx="3294" cy="2994"/>
            </a:xfrm>
          </p:grpSpPr>
          <p:pic>
            <p:nvPicPr>
              <p:cNvPr id="28683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6" y="611"/>
                <a:ext cx="3294" cy="2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4" name="Text Box 5"/>
              <p:cNvSpPr txBox="1">
                <a:spLocks noChangeArrowheads="1"/>
              </p:cNvSpPr>
              <p:nvPr/>
            </p:nvSpPr>
            <p:spPr bwMode="auto">
              <a:xfrm>
                <a:off x="2996" y="3117"/>
                <a:ext cx="245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000"/>
                  <a:t>Image from: http://classes.yale.edu/fractals/CA/GA/Fitness/Fitness.html</a:t>
                </a:r>
              </a:p>
            </p:txBody>
          </p:sp>
        </p:grpSp>
        <p:sp>
          <p:nvSpPr>
            <p:cNvPr id="28677" name="Text Box 10"/>
            <p:cNvSpPr txBox="1">
              <a:spLocks noChangeArrowheads="1"/>
            </p:cNvSpPr>
            <p:nvPr/>
          </p:nvSpPr>
          <p:spPr bwMode="auto">
            <a:xfrm>
              <a:off x="4459" y="630"/>
              <a:ext cx="131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local maximum</a:t>
              </a:r>
            </a:p>
          </p:txBody>
        </p:sp>
        <p:sp>
          <p:nvSpPr>
            <p:cNvPr id="28678" name="Line 11"/>
            <p:cNvSpPr>
              <a:spLocks noChangeShapeType="1"/>
            </p:cNvSpPr>
            <p:nvPr/>
          </p:nvSpPr>
          <p:spPr bwMode="auto">
            <a:xfrm flipH="1">
              <a:off x="4849" y="942"/>
              <a:ext cx="195" cy="52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79" name="Text Box 13"/>
            <p:cNvSpPr txBox="1">
              <a:spLocks noChangeArrowheads="1"/>
            </p:cNvSpPr>
            <p:nvPr/>
          </p:nvSpPr>
          <p:spPr bwMode="auto">
            <a:xfrm>
              <a:off x="3163" y="2684"/>
              <a:ext cx="5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ridge</a:t>
              </a:r>
            </a:p>
          </p:txBody>
        </p:sp>
        <p:sp>
          <p:nvSpPr>
            <p:cNvPr id="28680" name="Text Box 14"/>
            <p:cNvSpPr txBox="1">
              <a:spLocks noChangeArrowheads="1"/>
            </p:cNvSpPr>
            <p:nvPr/>
          </p:nvSpPr>
          <p:spPr bwMode="auto">
            <a:xfrm>
              <a:off x="2832" y="1114"/>
              <a:ext cx="6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plateau</a:t>
              </a:r>
            </a:p>
          </p:txBody>
        </p:sp>
        <p:sp>
          <p:nvSpPr>
            <p:cNvPr id="28681" name="Line 15"/>
            <p:cNvSpPr>
              <a:spLocks noChangeShapeType="1"/>
            </p:cNvSpPr>
            <p:nvPr/>
          </p:nvSpPr>
          <p:spPr bwMode="auto">
            <a:xfrm flipV="1">
              <a:off x="3586" y="2374"/>
              <a:ext cx="260" cy="36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Line 16"/>
            <p:cNvSpPr>
              <a:spLocks noChangeShapeType="1"/>
            </p:cNvSpPr>
            <p:nvPr/>
          </p:nvSpPr>
          <p:spPr bwMode="auto">
            <a:xfrm>
              <a:off x="3287" y="1463"/>
              <a:ext cx="846" cy="52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4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73025"/>
            <a:ext cx="7772400" cy="10668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Exploring the Landscape</a:t>
            </a:r>
          </a:p>
        </p:txBody>
      </p:sp>
      <p:sp>
        <p:nvSpPr>
          <p:cNvPr id="28675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295400"/>
            <a:ext cx="4267200" cy="4800600"/>
          </a:xfrm>
        </p:spPr>
        <p:txBody>
          <a:bodyPr/>
          <a:lstStyle/>
          <a:p>
            <a:pPr marL="171450" indent="-171450"/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Local Maxima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: peaks no </a:t>
            </a:r>
            <a:r>
              <a:rPr lang="en-US" altLang="ja-JP" sz="2800" dirty="0">
                <a:latin typeface="Calibri" charset="0"/>
                <a:ea typeface="ＭＳ Ｐゴシック" charset="0"/>
                <a:cs typeface="ＭＳ Ｐゴシック" charset="0"/>
              </a:rPr>
              <a:t>highest point in space</a:t>
            </a:r>
            <a:endParaRPr lang="en-US" altLang="ja-JP" sz="1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71450" indent="-171450"/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Plateaus: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broad flat region that gives search algorithm no direction (use random walk)</a:t>
            </a:r>
            <a:endParaRPr lang="en-US" sz="1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71450" indent="-171450"/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Ridges: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flat like plateau, but with drop-offs to sides; steps to North, East, South and West may go down, but step to NW may go up</a:t>
            </a:r>
          </a:p>
          <a:p>
            <a:pPr marL="171450" indent="-171450"/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Drawbacks of hill climbing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315200" cy="44958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Problems: local maxima, plateaus, ridges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Remedies: </a:t>
            </a:r>
          </a:p>
          <a:p>
            <a:pPr lvl="1"/>
            <a:r>
              <a:rPr lang="en-US" b="1" dirty="0">
                <a:latin typeface="Calibri" charset="0"/>
                <a:ea typeface="ＭＳ Ｐゴシック" charset="0"/>
              </a:rPr>
              <a:t>Random restart:</a:t>
            </a:r>
            <a:r>
              <a:rPr lang="en-US" dirty="0">
                <a:latin typeface="Calibri" charset="0"/>
                <a:ea typeface="ＭＳ Ｐゴシック" charset="0"/>
              </a:rPr>
              <a:t>  keep restarting search from random locations until a goal is found</a:t>
            </a:r>
          </a:p>
          <a:p>
            <a:pPr lvl="1"/>
            <a:r>
              <a:rPr lang="en-US" b="1" dirty="0">
                <a:latin typeface="Calibri" charset="0"/>
                <a:ea typeface="ＭＳ Ｐゴシック" charset="0"/>
              </a:rPr>
              <a:t>Problem reformulation:</a:t>
            </a:r>
            <a:r>
              <a:rPr lang="en-US" dirty="0">
                <a:latin typeface="Calibri" charset="0"/>
                <a:ea typeface="ＭＳ Ｐゴシック" charset="0"/>
              </a:rPr>
              <a:t> reformulate search space to eliminate these problematic features</a:t>
            </a:r>
            <a:endParaRPr lang="en-US" b="1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Some problem spaces are great for hill climbing and others are terrible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3810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Example of a local optimum</a:t>
            </a:r>
          </a:p>
        </p:txBody>
      </p:sp>
      <p:grpSp>
        <p:nvGrpSpPr>
          <p:cNvPr id="32770" name="Group 4"/>
          <p:cNvGrpSpPr>
            <a:grpSpLocks/>
          </p:cNvGrpSpPr>
          <p:nvPr/>
        </p:nvGrpSpPr>
        <p:grpSpPr bwMode="auto">
          <a:xfrm>
            <a:off x="747713" y="3616325"/>
            <a:ext cx="1187450" cy="1285875"/>
            <a:chOff x="3519" y="1880"/>
            <a:chExt cx="748" cy="810"/>
          </a:xfrm>
        </p:grpSpPr>
        <p:grpSp>
          <p:nvGrpSpPr>
            <p:cNvPr id="32904" name="Group 5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32925" name="Group 6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932" name="Rectangle 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33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32926" name="Group 9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930" name="Rectangle 1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3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32927" name="Group 12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928" name="Rectangle 1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29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grpSp>
          <p:nvGrpSpPr>
            <p:cNvPr id="32905" name="Group 15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32916" name="Group 16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923" name="Rectangle 1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2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6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 </a:t>
                  </a:r>
                </a:p>
              </p:txBody>
            </p:sp>
          </p:grpSp>
          <p:grpSp>
            <p:nvGrpSpPr>
              <p:cNvPr id="32917" name="Group 19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921" name="Rectangle 2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22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32918" name="Group 22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919" name="Rectangle 2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2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32906" name="Group 25"/>
            <p:cNvGrpSpPr>
              <a:grpSpLocks/>
            </p:cNvGrpSpPr>
            <p:nvPr/>
          </p:nvGrpSpPr>
          <p:grpSpPr bwMode="auto">
            <a:xfrm>
              <a:off x="3519" y="2402"/>
              <a:ext cx="738" cy="288"/>
              <a:chOff x="1282" y="2126"/>
              <a:chExt cx="738" cy="288"/>
            </a:xfrm>
          </p:grpSpPr>
          <p:grpSp>
            <p:nvGrpSpPr>
              <p:cNvPr id="32907" name="Group 26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914" name="Rectangle 2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1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8</a:t>
                  </a:r>
                </a:p>
              </p:txBody>
            </p:sp>
          </p:grpSp>
          <p:grpSp>
            <p:nvGrpSpPr>
              <p:cNvPr id="32908" name="Group 29"/>
              <p:cNvGrpSpPr>
                <a:grpSpLocks/>
              </p:cNvGrpSpPr>
              <p:nvPr/>
            </p:nvGrpSpPr>
            <p:grpSpPr bwMode="auto">
              <a:xfrm>
                <a:off x="1528" y="2126"/>
                <a:ext cx="289" cy="288"/>
                <a:chOff x="1287" y="1865"/>
                <a:chExt cx="289" cy="288"/>
              </a:xfrm>
            </p:grpSpPr>
            <p:sp>
              <p:nvSpPr>
                <p:cNvPr id="32912" name="Rectangle 3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1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 </a:t>
                  </a:r>
                </a:p>
              </p:txBody>
            </p:sp>
          </p:grpSp>
          <p:grpSp>
            <p:nvGrpSpPr>
              <p:cNvPr id="32909" name="Group 32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910" name="Rectangle 3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11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</p:grpSp>
      <p:grpSp>
        <p:nvGrpSpPr>
          <p:cNvPr id="32771" name="Group 47"/>
          <p:cNvGrpSpPr>
            <a:grpSpLocks/>
          </p:cNvGrpSpPr>
          <p:nvPr/>
        </p:nvGrpSpPr>
        <p:grpSpPr bwMode="auto">
          <a:xfrm>
            <a:off x="7664450" y="4030663"/>
            <a:ext cx="390525" cy="457200"/>
            <a:chOff x="1287" y="1865"/>
            <a:chExt cx="246" cy="288"/>
          </a:xfrm>
        </p:grpSpPr>
        <p:sp>
          <p:nvSpPr>
            <p:cNvPr id="32902" name="Rectangle 48"/>
            <p:cNvSpPr>
              <a:spLocks noChangeArrowheads="1"/>
            </p:cNvSpPr>
            <p:nvPr/>
          </p:nvSpPr>
          <p:spPr bwMode="auto">
            <a:xfrm>
              <a:off x="1287" y="1880"/>
              <a:ext cx="246" cy="2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3" name="Text Box 49"/>
            <p:cNvSpPr txBox="1">
              <a:spLocks noChangeArrowheads="1"/>
            </p:cNvSpPr>
            <p:nvPr/>
          </p:nvSpPr>
          <p:spPr bwMode="auto">
            <a:xfrm>
              <a:off x="1316" y="1865"/>
              <a:ext cx="1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 </a:t>
              </a:r>
            </a:p>
          </p:txBody>
        </p:sp>
      </p:grpSp>
      <p:grpSp>
        <p:nvGrpSpPr>
          <p:cNvPr id="32772" name="Group 50"/>
          <p:cNvGrpSpPr>
            <a:grpSpLocks/>
          </p:cNvGrpSpPr>
          <p:nvPr/>
        </p:nvGrpSpPr>
        <p:grpSpPr bwMode="auto">
          <a:xfrm>
            <a:off x="8067675" y="4030663"/>
            <a:ext cx="390525" cy="457200"/>
            <a:chOff x="1287" y="1865"/>
            <a:chExt cx="246" cy="288"/>
          </a:xfrm>
        </p:grpSpPr>
        <p:sp>
          <p:nvSpPr>
            <p:cNvPr id="32900" name="Rectangle 51"/>
            <p:cNvSpPr>
              <a:spLocks noChangeArrowheads="1"/>
            </p:cNvSpPr>
            <p:nvPr/>
          </p:nvSpPr>
          <p:spPr bwMode="auto">
            <a:xfrm>
              <a:off x="1287" y="1880"/>
              <a:ext cx="246" cy="2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1" name="Text Box 52"/>
            <p:cNvSpPr txBox="1">
              <a:spLocks noChangeArrowheads="1"/>
            </p:cNvSpPr>
            <p:nvPr/>
          </p:nvSpPr>
          <p:spPr bwMode="auto">
            <a:xfrm>
              <a:off x="1316" y="1865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4</a:t>
              </a:r>
            </a:p>
          </p:txBody>
        </p:sp>
      </p:grpSp>
      <p:grpSp>
        <p:nvGrpSpPr>
          <p:cNvPr id="32773" name="Group 170"/>
          <p:cNvGrpSpPr>
            <a:grpSpLocks/>
          </p:cNvGrpSpPr>
          <p:nvPr/>
        </p:nvGrpSpPr>
        <p:grpSpPr bwMode="auto">
          <a:xfrm>
            <a:off x="7262813" y="3640138"/>
            <a:ext cx="1171575" cy="1236662"/>
            <a:chOff x="4575" y="2293"/>
            <a:chExt cx="738" cy="779"/>
          </a:xfrm>
        </p:grpSpPr>
        <p:grpSp>
          <p:nvGrpSpPr>
            <p:cNvPr id="32877" name="Group 36"/>
            <p:cNvGrpSpPr>
              <a:grpSpLocks/>
            </p:cNvGrpSpPr>
            <p:nvPr/>
          </p:nvGrpSpPr>
          <p:grpSpPr bwMode="auto">
            <a:xfrm>
              <a:off x="4575" y="2293"/>
              <a:ext cx="738" cy="288"/>
              <a:chOff x="1282" y="2126"/>
              <a:chExt cx="738" cy="288"/>
            </a:xfrm>
          </p:grpSpPr>
          <p:grpSp>
            <p:nvGrpSpPr>
              <p:cNvPr id="32891" name="Group 37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98" name="Rectangle 3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99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32892" name="Group 40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96" name="Rectangle 4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97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32893" name="Group 43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94" name="Rectangle 4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95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32878" name="Group 53"/>
            <p:cNvGrpSpPr>
              <a:grpSpLocks/>
            </p:cNvGrpSpPr>
            <p:nvPr/>
          </p:nvGrpSpPr>
          <p:grpSpPr bwMode="auto">
            <a:xfrm>
              <a:off x="4575" y="2539"/>
              <a:ext cx="246" cy="288"/>
              <a:chOff x="1287" y="1865"/>
              <a:chExt cx="246" cy="288"/>
            </a:xfrm>
          </p:grpSpPr>
          <p:sp>
            <p:nvSpPr>
              <p:cNvPr id="32889" name="Rectangle 54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90" name="Text Box 55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8</a:t>
                </a:r>
              </a:p>
            </p:txBody>
          </p:sp>
        </p:grpSp>
        <p:grpSp>
          <p:nvGrpSpPr>
            <p:cNvPr id="32879" name="Group 56"/>
            <p:cNvGrpSpPr>
              <a:grpSpLocks/>
            </p:cNvGrpSpPr>
            <p:nvPr/>
          </p:nvGrpSpPr>
          <p:grpSpPr bwMode="auto">
            <a:xfrm>
              <a:off x="4575" y="2784"/>
              <a:ext cx="738" cy="288"/>
              <a:chOff x="1282" y="2126"/>
              <a:chExt cx="738" cy="288"/>
            </a:xfrm>
          </p:grpSpPr>
          <p:grpSp>
            <p:nvGrpSpPr>
              <p:cNvPr id="32880" name="Group 57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87" name="Rectangle 5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88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32881" name="Group 60"/>
              <p:cNvGrpSpPr>
                <a:grpSpLocks/>
              </p:cNvGrpSpPr>
              <p:nvPr/>
            </p:nvGrpSpPr>
            <p:grpSpPr bwMode="auto">
              <a:xfrm>
                <a:off x="1528" y="2126"/>
                <a:ext cx="289" cy="288"/>
                <a:chOff x="1287" y="1865"/>
                <a:chExt cx="289" cy="288"/>
              </a:xfrm>
            </p:grpSpPr>
            <p:sp>
              <p:nvSpPr>
                <p:cNvPr id="32885" name="Rectangle 6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86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 </a:t>
                  </a:r>
                </a:p>
              </p:txBody>
            </p:sp>
          </p:grpSp>
          <p:grpSp>
            <p:nvGrpSpPr>
              <p:cNvPr id="32882" name="Group 63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83" name="Rectangle 6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84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</p:grpSp>
      <p:grpSp>
        <p:nvGrpSpPr>
          <p:cNvPr id="27" name="Group 66"/>
          <p:cNvGrpSpPr>
            <a:grpSpLocks/>
          </p:cNvGrpSpPr>
          <p:nvPr/>
        </p:nvGrpSpPr>
        <p:grpSpPr bwMode="auto">
          <a:xfrm>
            <a:off x="3314700" y="3616325"/>
            <a:ext cx="1187450" cy="1285875"/>
            <a:chOff x="3519" y="1880"/>
            <a:chExt cx="748" cy="810"/>
          </a:xfrm>
        </p:grpSpPr>
        <p:grpSp>
          <p:nvGrpSpPr>
            <p:cNvPr id="32847" name="Group 67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32868" name="Group 68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75" name="Rectangle 6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76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32869" name="Group 71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73" name="Rectangle 7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74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32870" name="Group 74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71" name="Rectangle 7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72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grpSp>
          <p:nvGrpSpPr>
            <p:cNvPr id="32848" name="Group 77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32859" name="Group 78"/>
              <p:cNvGrpSpPr>
                <a:grpSpLocks/>
              </p:cNvGrpSpPr>
              <p:nvPr/>
            </p:nvGrpSpPr>
            <p:grpSpPr bwMode="auto">
              <a:xfrm>
                <a:off x="1282" y="2126"/>
                <a:ext cx="289" cy="288"/>
                <a:chOff x="1287" y="1865"/>
                <a:chExt cx="289" cy="288"/>
              </a:xfrm>
            </p:grpSpPr>
            <p:sp>
              <p:nvSpPr>
                <p:cNvPr id="32866" name="Rectangle 7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67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 7</a:t>
                  </a:r>
                </a:p>
              </p:txBody>
            </p:sp>
          </p:grpSp>
          <p:grpSp>
            <p:nvGrpSpPr>
              <p:cNvPr id="32860" name="Group 81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64" name="Rectangle 8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6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32861" name="Group 84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62" name="Rectangle 8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63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32849" name="Group 87"/>
            <p:cNvGrpSpPr>
              <a:grpSpLocks/>
            </p:cNvGrpSpPr>
            <p:nvPr/>
          </p:nvGrpSpPr>
          <p:grpSpPr bwMode="auto">
            <a:xfrm>
              <a:off x="3519" y="2402"/>
              <a:ext cx="738" cy="288"/>
              <a:chOff x="1282" y="2126"/>
              <a:chExt cx="738" cy="288"/>
            </a:xfrm>
          </p:grpSpPr>
          <p:grpSp>
            <p:nvGrpSpPr>
              <p:cNvPr id="32850" name="Group 88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57" name="Rectangle 8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58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8</a:t>
                  </a:r>
                </a:p>
              </p:txBody>
            </p:sp>
          </p:grpSp>
          <p:grpSp>
            <p:nvGrpSpPr>
              <p:cNvPr id="32851" name="Group 91"/>
              <p:cNvGrpSpPr>
                <a:grpSpLocks/>
              </p:cNvGrpSpPr>
              <p:nvPr/>
            </p:nvGrpSpPr>
            <p:grpSpPr bwMode="auto">
              <a:xfrm>
                <a:off x="1528" y="2126"/>
                <a:ext cx="289" cy="288"/>
                <a:chOff x="1287" y="1865"/>
                <a:chExt cx="289" cy="288"/>
              </a:xfrm>
            </p:grpSpPr>
            <p:sp>
              <p:nvSpPr>
                <p:cNvPr id="32855" name="Rectangle 9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56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 </a:t>
                  </a:r>
                </a:p>
              </p:txBody>
            </p:sp>
          </p:grpSp>
          <p:grpSp>
            <p:nvGrpSpPr>
              <p:cNvPr id="32852" name="Group 94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53" name="Rectangle 9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54" name="Text Box 9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</p:grpSp>
      <p:grpSp>
        <p:nvGrpSpPr>
          <p:cNvPr id="32942" name="Group 97"/>
          <p:cNvGrpSpPr>
            <a:grpSpLocks/>
          </p:cNvGrpSpPr>
          <p:nvPr/>
        </p:nvGrpSpPr>
        <p:grpSpPr bwMode="auto">
          <a:xfrm>
            <a:off x="3244850" y="2143125"/>
            <a:ext cx="1187450" cy="1285875"/>
            <a:chOff x="3519" y="1880"/>
            <a:chExt cx="748" cy="810"/>
          </a:xfrm>
        </p:grpSpPr>
        <p:grpSp>
          <p:nvGrpSpPr>
            <p:cNvPr id="32817" name="Group 98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32838" name="Group 99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45" name="Rectangle 10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46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32839" name="Group 102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43" name="Rectangle 10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44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32840" name="Group 10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41" name="Rectangle 10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42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grpSp>
          <p:nvGrpSpPr>
            <p:cNvPr id="32818" name="Group 108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32829" name="Group 109"/>
              <p:cNvGrpSpPr>
                <a:grpSpLocks/>
              </p:cNvGrpSpPr>
              <p:nvPr/>
            </p:nvGrpSpPr>
            <p:grpSpPr bwMode="auto">
              <a:xfrm>
                <a:off x="1282" y="2126"/>
                <a:ext cx="289" cy="288"/>
                <a:chOff x="1287" y="1865"/>
                <a:chExt cx="289" cy="288"/>
              </a:xfrm>
            </p:grpSpPr>
            <p:sp>
              <p:nvSpPr>
                <p:cNvPr id="32836" name="Rectangle 11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37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 </a:t>
                  </a:r>
                </a:p>
              </p:txBody>
            </p:sp>
          </p:grpSp>
          <p:grpSp>
            <p:nvGrpSpPr>
              <p:cNvPr id="32830" name="Group 112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34" name="Rectangle 11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35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32831" name="Group 11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32" name="Rectangle 11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33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32819" name="Group 118"/>
            <p:cNvGrpSpPr>
              <a:grpSpLocks/>
            </p:cNvGrpSpPr>
            <p:nvPr/>
          </p:nvGrpSpPr>
          <p:grpSpPr bwMode="auto">
            <a:xfrm>
              <a:off x="3519" y="2402"/>
              <a:ext cx="738" cy="288"/>
              <a:chOff x="1282" y="2126"/>
              <a:chExt cx="738" cy="288"/>
            </a:xfrm>
          </p:grpSpPr>
          <p:grpSp>
            <p:nvGrpSpPr>
              <p:cNvPr id="32820" name="Group 119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27" name="Rectangle 12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8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8</a:t>
                  </a:r>
                </a:p>
              </p:txBody>
            </p:sp>
          </p:grpSp>
          <p:grpSp>
            <p:nvGrpSpPr>
              <p:cNvPr id="32821" name="Group 122"/>
              <p:cNvGrpSpPr>
                <a:grpSpLocks/>
              </p:cNvGrpSpPr>
              <p:nvPr/>
            </p:nvGrpSpPr>
            <p:grpSpPr bwMode="auto">
              <a:xfrm>
                <a:off x="1528" y="2126"/>
                <a:ext cx="289" cy="288"/>
                <a:chOff x="1287" y="1865"/>
                <a:chExt cx="289" cy="288"/>
              </a:xfrm>
            </p:grpSpPr>
            <p:sp>
              <p:nvSpPr>
                <p:cNvPr id="32825" name="Rectangle 12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6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 </a:t>
                  </a:r>
                </a:p>
              </p:txBody>
            </p:sp>
          </p:grpSp>
          <p:grpSp>
            <p:nvGrpSpPr>
              <p:cNvPr id="32822" name="Group 12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23" name="Rectangle 12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4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</p:grpSp>
      <p:grpSp>
        <p:nvGrpSpPr>
          <p:cNvPr id="32955" name="Group 128"/>
          <p:cNvGrpSpPr>
            <a:grpSpLocks/>
          </p:cNvGrpSpPr>
          <p:nvPr/>
        </p:nvGrpSpPr>
        <p:grpSpPr bwMode="auto">
          <a:xfrm>
            <a:off x="3330575" y="5105400"/>
            <a:ext cx="1187450" cy="1285875"/>
            <a:chOff x="3519" y="1880"/>
            <a:chExt cx="748" cy="810"/>
          </a:xfrm>
        </p:grpSpPr>
        <p:grpSp>
          <p:nvGrpSpPr>
            <p:cNvPr id="32787" name="Group 129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32808" name="Group 130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15" name="Rectangle 13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16" name="Text Box 13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32809" name="Group 133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13" name="Rectangle 13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14" name="Text Box 13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32810" name="Group 136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11" name="Rectangle 13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12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grpSp>
          <p:nvGrpSpPr>
            <p:cNvPr id="32788" name="Group 139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32799" name="Group 140"/>
              <p:cNvGrpSpPr>
                <a:grpSpLocks/>
              </p:cNvGrpSpPr>
              <p:nvPr/>
            </p:nvGrpSpPr>
            <p:grpSpPr bwMode="auto">
              <a:xfrm>
                <a:off x="1282" y="2126"/>
                <a:ext cx="289" cy="288"/>
                <a:chOff x="1287" y="1865"/>
                <a:chExt cx="289" cy="288"/>
              </a:xfrm>
            </p:grpSpPr>
            <p:sp>
              <p:nvSpPr>
                <p:cNvPr id="32806" name="Rectangle 14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07" name="Text Box 14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 8</a:t>
                  </a:r>
                </a:p>
              </p:txBody>
            </p:sp>
          </p:grpSp>
          <p:grpSp>
            <p:nvGrpSpPr>
              <p:cNvPr id="32800" name="Group 143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04" name="Rectangle 14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05" name="Text Box 14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32801" name="Group 146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02" name="Rectangle 14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03" name="Text Box 14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32789" name="Group 149"/>
            <p:cNvGrpSpPr>
              <a:grpSpLocks/>
            </p:cNvGrpSpPr>
            <p:nvPr/>
          </p:nvGrpSpPr>
          <p:grpSpPr bwMode="auto">
            <a:xfrm>
              <a:off x="3519" y="2402"/>
              <a:ext cx="738" cy="288"/>
              <a:chOff x="1282" y="2126"/>
              <a:chExt cx="738" cy="288"/>
            </a:xfrm>
          </p:grpSpPr>
          <p:grpSp>
            <p:nvGrpSpPr>
              <p:cNvPr id="32790" name="Group 150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797" name="Rectangle 15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8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32791" name="Group 153"/>
              <p:cNvGrpSpPr>
                <a:grpSpLocks/>
              </p:cNvGrpSpPr>
              <p:nvPr/>
            </p:nvGrpSpPr>
            <p:grpSpPr bwMode="auto">
              <a:xfrm>
                <a:off x="1528" y="2126"/>
                <a:ext cx="289" cy="288"/>
                <a:chOff x="1287" y="1865"/>
                <a:chExt cx="289" cy="288"/>
              </a:xfrm>
            </p:grpSpPr>
            <p:sp>
              <p:nvSpPr>
                <p:cNvPr id="32795" name="Rectangle 15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6" name="Text Box 15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 </a:t>
                  </a:r>
                </a:p>
              </p:txBody>
            </p:sp>
          </p:grpSp>
          <p:grpSp>
            <p:nvGrpSpPr>
              <p:cNvPr id="32792" name="Group 156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793" name="Rectangle 15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4" name="Text Box 15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</p:grpSp>
      <p:sp>
        <p:nvSpPr>
          <p:cNvPr id="85151" name="Line 159"/>
          <p:cNvSpPr>
            <a:spLocks noChangeShapeType="1"/>
          </p:cNvSpPr>
          <p:nvPr/>
        </p:nvSpPr>
        <p:spPr bwMode="auto">
          <a:xfrm>
            <a:off x="1935163" y="4267200"/>
            <a:ext cx="1309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52" name="Line 160"/>
          <p:cNvSpPr>
            <a:spLocks noChangeShapeType="1"/>
          </p:cNvSpPr>
          <p:nvPr/>
        </p:nvSpPr>
        <p:spPr bwMode="auto">
          <a:xfrm flipV="1">
            <a:off x="1935163" y="2971800"/>
            <a:ext cx="1189037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53" name="Line 161"/>
          <p:cNvSpPr>
            <a:spLocks noChangeShapeType="1"/>
          </p:cNvSpPr>
          <p:nvPr/>
        </p:nvSpPr>
        <p:spPr bwMode="auto">
          <a:xfrm>
            <a:off x="1935163" y="4267200"/>
            <a:ext cx="1309687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Text Box 162"/>
          <p:cNvSpPr txBox="1">
            <a:spLocks noChangeArrowheads="1"/>
          </p:cNvSpPr>
          <p:nvPr/>
        </p:nvSpPr>
        <p:spPr bwMode="auto">
          <a:xfrm>
            <a:off x="1062038" y="4926013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-3</a:t>
            </a:r>
          </a:p>
        </p:txBody>
      </p:sp>
      <p:sp>
        <p:nvSpPr>
          <p:cNvPr id="85155" name="Text Box 163"/>
          <p:cNvSpPr txBox="1">
            <a:spLocks noChangeArrowheads="1"/>
          </p:cNvSpPr>
          <p:nvPr/>
        </p:nvSpPr>
        <p:spPr bwMode="auto">
          <a:xfrm>
            <a:off x="4572000" y="23622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85156" name="Text Box 164"/>
          <p:cNvSpPr txBox="1">
            <a:spLocks noChangeArrowheads="1"/>
          </p:cNvSpPr>
          <p:nvPr/>
        </p:nvSpPr>
        <p:spPr bwMode="auto">
          <a:xfrm>
            <a:off x="4572000" y="403542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85157" name="Text Box 165"/>
          <p:cNvSpPr txBox="1">
            <a:spLocks noChangeArrowheads="1"/>
          </p:cNvSpPr>
          <p:nvPr/>
        </p:nvSpPr>
        <p:spPr bwMode="auto">
          <a:xfrm>
            <a:off x="4572000" y="54768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32784" name="Text Box 166"/>
          <p:cNvSpPr txBox="1">
            <a:spLocks noChangeArrowheads="1"/>
          </p:cNvSpPr>
          <p:nvPr/>
        </p:nvSpPr>
        <p:spPr bwMode="auto">
          <a:xfrm>
            <a:off x="8458200" y="40544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2785" name="Text Box 167"/>
          <p:cNvSpPr txBox="1">
            <a:spLocks noChangeArrowheads="1"/>
          </p:cNvSpPr>
          <p:nvPr/>
        </p:nvSpPr>
        <p:spPr bwMode="auto">
          <a:xfrm>
            <a:off x="854075" y="3014663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i="1">
                <a:solidFill>
                  <a:schemeClr val="accent2"/>
                </a:solidFill>
              </a:rPr>
              <a:t>start</a:t>
            </a:r>
          </a:p>
        </p:txBody>
      </p:sp>
      <p:sp>
        <p:nvSpPr>
          <p:cNvPr id="32786" name="Text Box 168"/>
          <p:cNvSpPr txBox="1">
            <a:spLocks noChangeArrowheads="1"/>
          </p:cNvSpPr>
          <p:nvPr/>
        </p:nvSpPr>
        <p:spPr bwMode="auto">
          <a:xfrm>
            <a:off x="7585075" y="3014663"/>
            <a:ext cx="72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i="1">
                <a:solidFill>
                  <a:schemeClr val="accent2"/>
                </a:solidFill>
              </a:rPr>
              <a:t>goal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51" grpId="0" animBg="1"/>
      <p:bldP spid="85152" grpId="0" animBg="1"/>
      <p:bldP spid="85153" grpId="0" animBg="1"/>
      <p:bldP spid="85155" grpId="0"/>
      <p:bldP spid="85156" grpId="0"/>
      <p:bldP spid="8515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9868</TotalTime>
  <Words>1438</Words>
  <Application>Microsoft Macintosh PowerPoint</Application>
  <PresentationFormat>On-screen Show (4:3)</PresentationFormat>
  <Paragraphs>304</Paragraphs>
  <Slides>31</Slides>
  <Notes>21</Notes>
  <HiddenSlides>7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ＭＳ Ｐゴシック</vt:lpstr>
      <vt:lpstr>Arial</vt:lpstr>
      <vt:lpstr>Calibri</vt:lpstr>
      <vt:lpstr>Times New Roman</vt:lpstr>
      <vt:lpstr>Office Theme</vt:lpstr>
      <vt:lpstr>Informed Search Chapter 4 (b)</vt:lpstr>
      <vt:lpstr>Today’s class: local search</vt:lpstr>
      <vt:lpstr>Hill Climbing</vt:lpstr>
      <vt:lpstr>Hill climbing on a surface of states</vt:lpstr>
      <vt:lpstr>Hill-climbing search</vt:lpstr>
      <vt:lpstr>Hill climbing example </vt:lpstr>
      <vt:lpstr>Exploring the Landscape</vt:lpstr>
      <vt:lpstr>Drawbacks of hill climbing</vt:lpstr>
      <vt:lpstr>Example of a local optimum</vt:lpstr>
      <vt:lpstr>Hill Climbing and 8 Queens</vt:lpstr>
      <vt:lpstr>Hill Climbing and 8 Queens</vt:lpstr>
      <vt:lpstr>Gradient ascent / descent</vt:lpstr>
      <vt:lpstr>Gradient methods vs. Newtons method</vt:lpstr>
      <vt:lpstr>Annealing</vt:lpstr>
      <vt:lpstr>Simulated annealing (SA)</vt:lpstr>
      <vt:lpstr>SA intuitions</vt:lpstr>
      <vt:lpstr>Simulated annealing</vt:lpstr>
      <vt:lpstr>Simulated annealing algorithm </vt:lpstr>
      <vt:lpstr>Local beam search</vt:lpstr>
      <vt:lpstr>Genetic algorithms (GA)</vt:lpstr>
      <vt:lpstr>Ma and Pa solutions</vt:lpstr>
      <vt:lpstr>8 Queens problem</vt:lpstr>
      <vt:lpstr>Genetic algorithms</vt:lpstr>
      <vt:lpstr>Genetic algorithms</vt:lpstr>
      <vt:lpstr>GA pseudo-code</vt:lpstr>
      <vt:lpstr>Ant Colony Optimization </vt:lpstr>
      <vt:lpstr>Tabu search</vt:lpstr>
      <vt:lpstr>CLASS EXERCISE</vt:lpstr>
      <vt:lpstr>Online search</vt:lpstr>
      <vt:lpstr>Other topics</vt:lpstr>
      <vt:lpstr>Summary: Informed search</vt:lpstr>
    </vt:vector>
  </TitlesOfParts>
  <Company>UMBC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Lisp / Intelligent Agents</dc:title>
  <dc:subject>471 Class #2, Fall 2004</dc:subject>
  <dc:creator>COGITO</dc:creator>
  <cp:lastModifiedBy>Tim Finin</cp:lastModifiedBy>
  <cp:revision>221</cp:revision>
  <cp:lastPrinted>2018-02-12T20:36:49Z</cp:lastPrinted>
  <dcterms:created xsi:type="dcterms:W3CDTF">2009-09-28T20:45:05Z</dcterms:created>
  <dcterms:modified xsi:type="dcterms:W3CDTF">2018-02-12T20:45:19Z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</vt:lpwstr>
  </property>
</Properties>
</file>