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A"/>
          </a:solidFill>
        </a:fill>
      </a:tcStyle>
    </a:wholeTbl>
    <a:band2H>
      <a:tcTxStyle/>
      <a:tcStyle>
        <a:tcBdr/>
        <a:fill>
          <a:solidFill>
            <a:srgbClr val="E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4563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98437" y="2960687"/>
            <a:ext cx="8610601" cy="201613"/>
            <a:chOff x="0" y="0"/>
            <a:chExt cx="8610600" cy="201612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2870200" cy="201613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870200" y="0"/>
              <a:ext cx="2870200" cy="201613"/>
            </a:xfrm>
            <a:prstGeom prst="rect">
              <a:avLst/>
            </a:prstGeom>
            <a:solidFill>
              <a:srgbClr val="99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740400" y="0"/>
              <a:ext cx="2870200" cy="201613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0" name="Shape 30"/>
          <p:cNvSpPr/>
          <p:nvPr/>
        </p:nvSpPr>
        <p:spPr>
          <a:xfrm>
            <a:off x="6489700" y="6588125"/>
            <a:ext cx="271303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600"/>
              </a:spcBef>
              <a:defRPr sz="1000" b="1">
                <a:solidFill>
                  <a:srgbClr val="336699"/>
                </a:solidFill>
              </a:defRPr>
            </a:lvl1pPr>
          </a:lstStyle>
          <a:p>
            <a:r>
              <a:t>Silberschatz, Galvin and Gagne ©2013</a:t>
            </a:r>
          </a:p>
        </p:txBody>
      </p:sp>
      <p:sp>
        <p:nvSpPr>
          <p:cNvPr id="31" name="Shape 31"/>
          <p:cNvSpPr/>
          <p:nvPr/>
        </p:nvSpPr>
        <p:spPr>
          <a:xfrm>
            <a:off x="26987" y="6613525"/>
            <a:ext cx="2562265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sz="1000" b="1">
                <a:solidFill>
                  <a:srgbClr val="336699"/>
                </a:solidFill>
              </a:defRPr>
            </a:pPr>
            <a:r>
              <a:t>Operating System Concepts – 9</a:t>
            </a:r>
            <a:r>
              <a:rPr baseline="30000"/>
              <a:t>th</a:t>
            </a:r>
            <a:r>
              <a:t> Edition</a:t>
            </a:r>
          </a:p>
        </p:txBody>
      </p:sp>
      <p:pic>
        <p:nvPicPr>
          <p:cNvPr id="32" name="dino_4.jpg" descr="dino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0737" y="4157662"/>
            <a:ext cx="2062163" cy="1593851"/>
          </a:xfrm>
          <a:prstGeom prst="rect">
            <a:avLst/>
          </a:prstGeom>
          <a:ln w="76200">
            <a:solidFill>
              <a:srgbClr val="336699"/>
            </a:solidFill>
          </a:ln>
        </p:spPr>
      </p:pic>
      <p:sp>
        <p:nvSpPr>
          <p:cNvPr id="33" name="Shape 33"/>
          <p:cNvSpPr/>
          <p:nvPr/>
        </p:nvSpPr>
        <p:spPr>
          <a:xfrm>
            <a:off x="3224212" y="4006850"/>
            <a:ext cx="2336801" cy="1887538"/>
          </a:xfrm>
          <a:prstGeom prst="rect">
            <a:avLst/>
          </a:prstGeom>
          <a:ln w="57150">
            <a:solidFill>
              <a:srgbClr val="66CC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no_3.jpg" descr="dino_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50" y="0"/>
            <a:ext cx="1195388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-1"/>
            <a:ext cx="228600" cy="2286002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2400"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457200" y="860425"/>
            <a:ext cx="8077201" cy="0"/>
          </a:xfrm>
          <a:prstGeom prst="line">
            <a:avLst/>
          </a:prstGeom>
          <a:ln w="19050">
            <a:solidFill>
              <a:srgbClr val="3366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2285999"/>
            <a:ext cx="228600" cy="2286002"/>
          </a:xfrm>
          <a:prstGeom prst="rect">
            <a:avLst/>
          </a:prstGeom>
          <a:solidFill>
            <a:srgbClr val="99CC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2400"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4571999"/>
            <a:ext cx="228600" cy="2286002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2400">
                <a:latin typeface="+mj-lt"/>
                <a:ea typeface="+mj-ea"/>
                <a:cs typeface="+mj-cs"/>
                <a:sym typeface="Times New Roman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4256087" y="6613525"/>
            <a:ext cx="394802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/>
          <p:nvPr/>
        </p:nvSpPr>
        <p:spPr>
          <a:xfrm>
            <a:off x="6489700" y="6588125"/>
            <a:ext cx="271303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</a:defRPr>
            </a:lvl1pPr>
          </a:lstStyle>
          <a:p>
            <a:r>
              <a:t>Silberschatz, Galvin and Gagne ©2013</a:t>
            </a:r>
          </a:p>
        </p:txBody>
      </p:sp>
      <p:sp>
        <p:nvSpPr>
          <p:cNvPr id="9" name="Shape 9"/>
          <p:cNvSpPr/>
          <p:nvPr/>
        </p:nvSpPr>
        <p:spPr>
          <a:xfrm>
            <a:off x="185737" y="6621462"/>
            <a:ext cx="2562265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sz="1000" b="1">
                <a:solidFill>
                  <a:srgbClr val="006699"/>
                </a:solidFill>
              </a:defRPr>
            </a:pPr>
            <a:r>
              <a:t>Operating System Concepts – 9</a:t>
            </a:r>
            <a:r>
              <a:rPr baseline="30000"/>
              <a:t>th</a:t>
            </a:r>
            <a:r>
              <a:t> Edition</a:t>
            </a:r>
          </a:p>
        </p:txBody>
      </p:sp>
      <p:pic>
        <p:nvPicPr>
          <p:cNvPr id="10" name="dino_6.jpg" descr="dino_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73987" y="5849937"/>
            <a:ext cx="1284288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66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90000"/>
        <a:buFont typeface="Monotype Sorts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42950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80000"/>
        <a:buFont typeface="Monotype Sorts"/>
        <a:buChar char="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0858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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4287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17716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2288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26860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1432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3600450" marR="0" indent="-228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3300"/>
        </a:buClr>
        <a:buSzPct val="75000"/>
        <a:buFont typeface="Monotype Sorts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685800" y="793750"/>
            <a:ext cx="7772400" cy="2128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t>Chapter 8:  Main Memory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 idx="4294967295"/>
          </p:nvPr>
        </p:nvSpPr>
        <p:spPr>
          <a:xfrm>
            <a:off x="1376362" y="198437"/>
            <a:ext cx="7548563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Logical vs. Physical Address Space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4294967295"/>
          </p:nvPr>
        </p:nvSpPr>
        <p:spPr>
          <a:xfrm>
            <a:off x="873125" y="1236662"/>
            <a:ext cx="7127875" cy="44688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The concept of a logical address space that is bound to a separate </a:t>
            </a:r>
            <a:r>
              <a:rPr b="1">
                <a:solidFill>
                  <a:srgbClr val="3366FF"/>
                </a:solidFill>
              </a:rPr>
              <a:t>physical address space</a:t>
            </a:r>
            <a:r>
              <a:rPr>
                <a:solidFill>
                  <a:srgbClr val="3366FF"/>
                </a:solidFill>
              </a:rPr>
              <a:t> </a:t>
            </a:r>
            <a:r>
              <a:t>is central to proper memory management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>
                <a:solidFill>
                  <a:srgbClr val="3366FF"/>
                </a:solidFill>
              </a:defRPr>
            </a:pPr>
            <a:r>
              <a:t>Logical address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generated by the CPU; also referred to as </a:t>
            </a:r>
            <a:r>
              <a:t>virtual address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>
                <a:solidFill>
                  <a:srgbClr val="3366FF"/>
                </a:solidFill>
              </a:defRPr>
            </a:pPr>
            <a:r>
              <a:t>Physical address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address seen by the memory unit</a:t>
            </a:r>
          </a:p>
          <a:p>
            <a:pPr>
              <a:buChar char=""/>
            </a:pPr>
            <a:r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Logical address space </a:t>
            </a:r>
            <a:r>
              <a:rPr b="0">
                <a:solidFill>
                  <a:srgbClr val="000000"/>
                </a:solidFill>
              </a:rPr>
              <a:t>is the set of all logical addresses generated by a program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Physical address space </a:t>
            </a:r>
            <a:r>
              <a:rPr b="0">
                <a:solidFill>
                  <a:srgbClr val="000000"/>
                </a:solidFill>
              </a:rPr>
              <a:t>is the set of all physical addresses generated by a program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4360696" y="6613525"/>
            <a:ext cx="238458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title" idx="4294967295"/>
          </p:nvPr>
        </p:nvSpPr>
        <p:spPr>
          <a:xfrm>
            <a:off x="879475" y="141287"/>
            <a:ext cx="783907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Memory-Management Unit (</a:t>
            </a:r>
            <a:r>
              <a:rPr sz="2800"/>
              <a:t>MMU</a:t>
            </a:r>
            <a:r>
              <a:t>)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4294967295"/>
          </p:nvPr>
        </p:nvSpPr>
        <p:spPr>
          <a:xfrm>
            <a:off x="857250" y="1063625"/>
            <a:ext cx="7080250" cy="44846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Hardware device that at run time maps virtual to physical address</a:t>
            </a:r>
            <a:endParaRPr sz="800"/>
          </a:p>
          <a:p>
            <a:pPr>
              <a:buChar char=""/>
            </a:pPr>
            <a:r>
              <a:t>Many methods possible, covered in the rest of this chapter</a:t>
            </a:r>
          </a:p>
          <a:p>
            <a:pPr>
              <a:buChar char=""/>
            </a:pPr>
            <a:r>
              <a:t>To start, consider simple scheme where the value in the relocation register is added to every address generated by a user process at the time it is sent to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Base register now called </a:t>
            </a:r>
            <a:r>
              <a:rPr b="1">
                <a:solidFill>
                  <a:srgbClr val="0000FF"/>
                </a:solidFill>
              </a:rPr>
              <a:t>relocation register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MS-DOS on Intel 80x86 used 4 relocation registers</a:t>
            </a:r>
            <a:endParaRPr sz="800"/>
          </a:p>
          <a:p>
            <a:pPr>
              <a:buChar char=""/>
            </a:pPr>
            <a:r>
              <a:t>The user program deals with </a:t>
            </a:r>
            <a:r>
              <a:rPr i="1"/>
              <a:t>logical</a:t>
            </a:r>
            <a:r>
              <a:t> addresses; it never sees the </a:t>
            </a:r>
            <a:r>
              <a:rPr i="1"/>
              <a:t>real</a:t>
            </a:r>
            <a:r>
              <a:t> physical addresses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Execution-time binding occurs when reference is made to location in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Logical address bound to physical addresses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 idx="4294967295"/>
          </p:nvPr>
        </p:nvSpPr>
        <p:spPr>
          <a:xfrm>
            <a:off x="919162" y="79374"/>
            <a:ext cx="8224838" cy="5715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Dynamic relocation using a relocation register</a:t>
            </a:r>
          </a:p>
        </p:txBody>
      </p:sp>
      <p:pic>
        <p:nvPicPr>
          <p:cNvPr id="8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8862" y="1655762"/>
            <a:ext cx="3714751" cy="268922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966787" y="1063625"/>
            <a:ext cx="3921126" cy="453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003" tIns="32003" rIns="32003" bIns="32003">
            <a:spAutoFit/>
          </a:bodyPr>
          <a:lstStyle/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Routine is not loaded until it is called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Better memory-space utilization; unused routine is never loaded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All routines kept on disk in relocatable load format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Useful when large amounts of code are needed to handle infrequently occurring cases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No special support from the operating system is required</a:t>
            </a:r>
          </a:p>
          <a:p>
            <a:pPr marL="1060450" lvl="1" indent="-407987" defTabSz="457200">
              <a:spcBef>
                <a:spcPts val="5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400"/>
            </a:pPr>
            <a:r>
              <a:t>Implemented through program design</a:t>
            </a:r>
          </a:p>
          <a:p>
            <a:pPr marL="1060450" lvl="1" indent="-407987" defTabSz="457200">
              <a:spcBef>
                <a:spcPts val="5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400"/>
            </a:pPr>
            <a:r>
              <a:t>OS can help by providing libraries to implement dynamic loading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 idx="4294967295"/>
          </p:nvPr>
        </p:nvSpPr>
        <p:spPr>
          <a:xfrm>
            <a:off x="457200" y="1158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Dynamic Linking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4294967295"/>
          </p:nvPr>
        </p:nvSpPr>
        <p:spPr>
          <a:xfrm>
            <a:off x="935037" y="1062037"/>
            <a:ext cx="7116763" cy="4660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339470" indent="-339470" defTabSz="905255">
              <a:buChar char=""/>
              <a:defRPr sz="1782" b="1">
                <a:solidFill>
                  <a:srgbClr val="3366FF"/>
                </a:solidFill>
              </a:defRPr>
            </a:pPr>
            <a:r>
              <a:t>Static linking </a:t>
            </a:r>
            <a:r>
              <a:rPr b="0">
                <a:solidFill>
                  <a:srgbClr val="000000"/>
                </a:solidFill>
              </a:rPr>
              <a:t>– system libraries and program code combined by the loader into the binary program image</a:t>
            </a:r>
          </a:p>
          <a:p>
            <a:pPr marL="339470" indent="-339470" defTabSz="905255">
              <a:buChar char=""/>
              <a:defRPr sz="1782"/>
            </a:pPr>
            <a:r>
              <a:t>Dynamic linking –linking postponed until execution time</a:t>
            </a:r>
            <a:endParaRPr sz="792"/>
          </a:p>
          <a:p>
            <a:pPr marL="339470" indent="-339470" defTabSz="905255">
              <a:buChar char=""/>
              <a:defRPr sz="1782"/>
            </a:pPr>
            <a:r>
              <a:t>Small piece of code, </a:t>
            </a:r>
            <a:r>
              <a:rPr b="1">
                <a:solidFill>
                  <a:srgbClr val="3366FF"/>
                </a:solidFill>
              </a:rPr>
              <a:t>stub</a:t>
            </a:r>
            <a:r>
              <a:t>, used to locate the appropriate memory-resident library routine</a:t>
            </a:r>
            <a:endParaRPr sz="792"/>
          </a:p>
          <a:p>
            <a:pPr marL="339470" indent="-339470" defTabSz="905255">
              <a:buChar char=""/>
              <a:defRPr sz="1782"/>
            </a:pPr>
            <a:r>
              <a:t>Stub replaces itself with the address of the routine, and executes the routine</a:t>
            </a:r>
            <a:endParaRPr sz="792"/>
          </a:p>
          <a:p>
            <a:pPr marL="339470" indent="-339470" defTabSz="905255">
              <a:buChar char=""/>
              <a:defRPr sz="1782"/>
            </a:pPr>
            <a:r>
              <a:t>Operating system checks if routine is in processes’ memory address</a:t>
            </a:r>
          </a:p>
          <a:p>
            <a:pPr marL="735520" lvl="1" indent="-282892" defTabSz="905255">
              <a:spcBef>
                <a:spcPts val="0"/>
              </a:spcBef>
              <a:buClr>
                <a:srgbClr val="CC6600"/>
              </a:buClr>
              <a:defRPr sz="1782"/>
            </a:pPr>
            <a:r>
              <a:t>If not in address space, add to address space</a:t>
            </a:r>
            <a:endParaRPr sz="792"/>
          </a:p>
          <a:p>
            <a:pPr marL="339470" indent="-339470" defTabSz="905255">
              <a:buChar char=""/>
              <a:defRPr sz="1782"/>
            </a:pPr>
            <a:r>
              <a:t>Dynamic linking is particularly useful for libraries</a:t>
            </a:r>
            <a:endParaRPr sz="792"/>
          </a:p>
          <a:p>
            <a:pPr marL="339470" indent="-339470" defTabSz="905255">
              <a:buChar char=""/>
              <a:defRPr sz="1782"/>
            </a:pPr>
            <a:r>
              <a:t>System also known as </a:t>
            </a:r>
            <a:r>
              <a:rPr b="1">
                <a:solidFill>
                  <a:srgbClr val="3366FF"/>
                </a:solidFill>
              </a:rPr>
              <a:t>shared libraries</a:t>
            </a:r>
          </a:p>
          <a:p>
            <a:pPr marL="339470" indent="-339470" defTabSz="905255">
              <a:buChar char=""/>
              <a:defRPr sz="1782"/>
            </a:pPr>
            <a:r>
              <a:t>Consider applicability to patching system libraries</a:t>
            </a:r>
          </a:p>
          <a:p>
            <a:pPr marL="735520" lvl="1" indent="-282892" defTabSz="905255">
              <a:spcBef>
                <a:spcPts val="0"/>
              </a:spcBef>
              <a:buClr>
                <a:srgbClr val="CC6600"/>
              </a:buClr>
              <a:defRPr sz="1782"/>
            </a:pPr>
            <a:r>
              <a:t>Versioning may be needed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 idx="4294967295"/>
          </p:nvPr>
        </p:nvSpPr>
        <p:spPr>
          <a:xfrm>
            <a:off x="488950" y="1190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Swapping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4294967295"/>
          </p:nvPr>
        </p:nvSpPr>
        <p:spPr>
          <a:xfrm>
            <a:off x="873125" y="1122362"/>
            <a:ext cx="7051675" cy="5067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har char=""/>
            </a:pPr>
            <a:r>
              <a:t>A process can be </a:t>
            </a:r>
            <a:r>
              <a:rPr b="1">
                <a:solidFill>
                  <a:srgbClr val="3366FF"/>
                </a:solidFill>
              </a:rPr>
              <a:t>swapped</a:t>
            </a:r>
            <a:r>
              <a:t> temporarily out of memory to a backing store, and then brought back into memory for continued execution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CC6600"/>
              </a:buClr>
            </a:pPr>
            <a:r>
              <a:t>Total physical memory space of processes can exceed physical memory</a:t>
            </a:r>
          </a:p>
          <a:p>
            <a:pPr>
              <a:lnSpc>
                <a:spcPct val="80000"/>
              </a:lnSpc>
              <a:buChar char=""/>
              <a:defRPr b="1">
                <a:solidFill>
                  <a:srgbClr val="3366FF"/>
                </a:solidFill>
              </a:defRPr>
            </a:pPr>
            <a:r>
              <a:t>Backing store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fast disk large enough to accommodate copies of all memory images for all users; must provide direct access to these memory images</a:t>
            </a:r>
          </a:p>
          <a:p>
            <a:pPr>
              <a:lnSpc>
                <a:spcPct val="80000"/>
              </a:lnSpc>
              <a:buChar char=""/>
              <a:defRPr b="1">
                <a:solidFill>
                  <a:srgbClr val="3366FF"/>
                </a:solidFill>
              </a:defRPr>
            </a:pPr>
            <a:r>
              <a:t>Roll out, roll in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swapping variant used for priority-based scheduling algorithms; lower-priority process is swapped out so higher-priority process can be loaded and executed</a:t>
            </a:r>
          </a:p>
          <a:p>
            <a:pPr>
              <a:lnSpc>
                <a:spcPct val="80000"/>
              </a:lnSpc>
              <a:buChar char=""/>
            </a:pPr>
            <a:r>
              <a:t>Major part of swap time is transfer time; total transfer time is directly proportional to the amount of memory swapped</a:t>
            </a:r>
          </a:p>
          <a:p>
            <a:pPr>
              <a:lnSpc>
                <a:spcPct val="80000"/>
              </a:lnSpc>
              <a:buChar char=""/>
            </a:pPr>
            <a:r>
              <a:t>System maintains a </a:t>
            </a:r>
            <a:r>
              <a:rPr b="1">
                <a:solidFill>
                  <a:srgbClr val="3366FF"/>
                </a:solidFill>
              </a:rPr>
              <a:t>ready queue</a:t>
            </a:r>
            <a:r>
              <a:rPr>
                <a:solidFill>
                  <a:srgbClr val="3366FF"/>
                </a:solidFill>
              </a:rPr>
              <a:t> </a:t>
            </a:r>
            <a:r>
              <a:t>of ready-to-run processes which have memory images on disk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title" idx="4294967295"/>
          </p:nvPr>
        </p:nvSpPr>
        <p:spPr>
          <a:xfrm>
            <a:off x="48895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Swapping (Cont.)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4294967295"/>
          </p:nvPr>
        </p:nvSpPr>
        <p:spPr>
          <a:xfrm>
            <a:off x="887412" y="1058862"/>
            <a:ext cx="7169151" cy="5067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har char=""/>
            </a:pPr>
            <a:r>
              <a:t>Does the swapped out process need to swap back in to same physical addresses?</a:t>
            </a:r>
          </a:p>
          <a:p>
            <a:pPr>
              <a:lnSpc>
                <a:spcPct val="80000"/>
              </a:lnSpc>
              <a:buChar char=""/>
            </a:pPr>
            <a:r>
              <a:t>Depends on address binding method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CC6600"/>
              </a:buClr>
            </a:pPr>
            <a:r>
              <a:t>Plus consider pending I/O to / from process memory space</a:t>
            </a:r>
          </a:p>
          <a:p>
            <a:pPr>
              <a:lnSpc>
                <a:spcPct val="80000"/>
              </a:lnSpc>
              <a:buChar char=""/>
            </a:pPr>
            <a:r>
              <a:t>Modified versions of swapping are found on many systems (i.e., UNIX, Linux, and Windows)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Swapping normally disabled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Started if more than threshold amount of memory allocated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Disabled again once memory demand reduced below threshold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 idx="4294967295"/>
          </p:nvPr>
        </p:nvSpPr>
        <p:spPr>
          <a:xfrm>
            <a:off x="817562" y="182562"/>
            <a:ext cx="78692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Schematic View of Swapping</a:t>
            </a:r>
          </a:p>
        </p:txBody>
      </p:sp>
      <p:pic>
        <p:nvPicPr>
          <p:cNvPr id="105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1212" y="1400175"/>
            <a:ext cx="5099051" cy="3814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 idx="4294967295"/>
          </p:nvPr>
        </p:nvSpPr>
        <p:spPr>
          <a:xfrm>
            <a:off x="1271587" y="166687"/>
            <a:ext cx="7635876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Context Switch Time including Swapping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4294967295"/>
          </p:nvPr>
        </p:nvSpPr>
        <p:spPr>
          <a:xfrm>
            <a:off x="869950" y="1112837"/>
            <a:ext cx="6950075" cy="4754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If next processes to be put on CPU is not in memory, need to swap out a process and swap in target process</a:t>
            </a:r>
          </a:p>
          <a:p>
            <a:pPr>
              <a:buChar char=""/>
            </a:pPr>
            <a:r>
              <a:t>Context switch time can then be very high</a:t>
            </a:r>
          </a:p>
          <a:p>
            <a:pPr>
              <a:buChar char=""/>
            </a:pPr>
            <a:r>
              <a:t>100MB process swapping to hard disk with transfer rate of 50MB/sec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Swap out time of 2000 ms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Plus swap in of same sized process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Total context switch swapping component time of 4000ms (4 seconds)</a:t>
            </a:r>
          </a:p>
          <a:p>
            <a:pPr>
              <a:buChar char=""/>
            </a:pPr>
            <a:r>
              <a:t>Can reduce if reduce size of memory swapped – by knowing how much memory really being used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System calls to inform OS of memory use via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request_memory() </a:t>
            </a:r>
            <a:r>
              <a:t>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release_memory()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 idx="4294967295"/>
          </p:nvPr>
        </p:nvSpPr>
        <p:spPr>
          <a:xfrm>
            <a:off x="1382712" y="166687"/>
            <a:ext cx="7635876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Context Switch Time and Swapping (Cont.)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4294967295"/>
          </p:nvPr>
        </p:nvSpPr>
        <p:spPr>
          <a:xfrm>
            <a:off x="806450" y="1160462"/>
            <a:ext cx="7343775" cy="4754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Other constraints as well on swapping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Pending I/O – can’t swap out as I/O would occur to wrong process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Or always transfer I/O to kernel space, then to I/O device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Known as </a:t>
            </a:r>
            <a:r>
              <a:rPr b="1">
                <a:solidFill>
                  <a:srgbClr val="3366FF"/>
                </a:solidFill>
              </a:rPr>
              <a:t>double buffering</a:t>
            </a:r>
            <a:r>
              <a:t>, adds overhead</a:t>
            </a:r>
          </a:p>
          <a:p>
            <a:pPr>
              <a:buChar char=""/>
            </a:pPr>
            <a:r>
              <a:t>Standard swapping not used in modern operating systems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But modified version common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Swap only when free memory extremely low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title" idx="4294967295"/>
          </p:nvPr>
        </p:nvSpPr>
        <p:spPr>
          <a:xfrm>
            <a:off x="488950" y="1666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Swapping on Mobile Systems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4294967295"/>
          </p:nvPr>
        </p:nvSpPr>
        <p:spPr>
          <a:xfrm>
            <a:off x="947737" y="1060450"/>
            <a:ext cx="7723188" cy="49355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Not typically supported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Flash memory based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Small amount of space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Limited number of write cycles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Poor throughput between flash memory and CPU on mobile platform</a:t>
            </a:r>
          </a:p>
          <a:p>
            <a:pPr>
              <a:buChar char=""/>
            </a:pPr>
            <a:r>
              <a:t>Instead use other methods to free memory if low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iOS </a:t>
            </a:r>
            <a:r>
              <a:rPr b="1" i="1"/>
              <a:t>asks</a:t>
            </a:r>
            <a:r>
              <a:t> apps to voluntarily relinquish allocated memory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Read-only data thrown out and reloaded from flash if needed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Failure to free can result in termination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Android terminates apps if low free memory, but first writes </a:t>
            </a:r>
            <a:r>
              <a:rPr b="1">
                <a:solidFill>
                  <a:srgbClr val="3366FF"/>
                </a:solidFill>
              </a:rPr>
              <a:t>application state</a:t>
            </a:r>
            <a:r>
              <a:t> to flash for fast restart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Both OSes support paging as discussed below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 idx="4294967295"/>
          </p:nvPr>
        </p:nvSpPr>
        <p:spPr>
          <a:xfrm>
            <a:off x="1006475" y="214312"/>
            <a:ext cx="774382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Chapter 8:  Memory Management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4294967295"/>
          </p:nvPr>
        </p:nvSpPr>
        <p:spPr>
          <a:xfrm>
            <a:off x="876300" y="1174749"/>
            <a:ext cx="7351713" cy="4483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Background</a:t>
            </a:r>
          </a:p>
          <a:p>
            <a:pPr>
              <a:buChar char=""/>
            </a:pPr>
            <a:r>
              <a:t>Swapping </a:t>
            </a:r>
          </a:p>
          <a:p>
            <a:pPr>
              <a:buChar char=""/>
            </a:pPr>
            <a:r>
              <a:t>Contiguous Memory Allocation</a:t>
            </a:r>
          </a:p>
          <a:p>
            <a:pPr>
              <a:buChar char=""/>
            </a:pPr>
            <a:r>
              <a:t>Segmentation</a:t>
            </a:r>
          </a:p>
          <a:p>
            <a:pPr>
              <a:buChar char=""/>
            </a:pPr>
            <a:r>
              <a:t>Paging</a:t>
            </a:r>
          </a:p>
          <a:p>
            <a:pPr>
              <a:buChar char=""/>
            </a:pPr>
            <a:r>
              <a:t>Structure of the Page Table</a:t>
            </a:r>
          </a:p>
          <a:p>
            <a:pPr>
              <a:buChar char=""/>
            </a:pPr>
            <a:r>
              <a:t>Example: The Intel 32 and 64-bit Architectures</a:t>
            </a:r>
          </a:p>
          <a:p>
            <a:pPr>
              <a:buChar char=""/>
            </a:pPr>
            <a:r>
              <a:t>Example: ARM Architecture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 idx="4294967295"/>
          </p:nvPr>
        </p:nvSpPr>
        <p:spPr>
          <a:xfrm>
            <a:off x="866775" y="166687"/>
            <a:ext cx="782002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Contiguous Allocation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4294967295"/>
          </p:nvPr>
        </p:nvSpPr>
        <p:spPr>
          <a:xfrm>
            <a:off x="825500" y="1077912"/>
            <a:ext cx="7262813" cy="4991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Main memory must support both OS and user processes</a:t>
            </a:r>
          </a:p>
          <a:p>
            <a:pPr>
              <a:buChar char=""/>
            </a:pPr>
            <a:r>
              <a:t>Limited resource, must allocate efficiently</a:t>
            </a:r>
          </a:p>
          <a:p>
            <a:pPr>
              <a:buChar char=""/>
            </a:pPr>
            <a:r>
              <a:t>Contiguous allocation is one early method</a:t>
            </a:r>
          </a:p>
          <a:p>
            <a:pPr>
              <a:buChar char=""/>
            </a:pPr>
            <a:r>
              <a:t>Main memory usually into two </a:t>
            </a:r>
            <a:r>
              <a:rPr b="1">
                <a:solidFill>
                  <a:srgbClr val="0000FF"/>
                </a:solidFill>
              </a:rPr>
              <a:t>partitions</a:t>
            </a:r>
            <a:r>
              <a:t>: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Resident operating system, usually held in low memory with interrupt vector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User processes then held in high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Each process contained in single contiguous section of memory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 idx="4294967295"/>
          </p:nvPr>
        </p:nvSpPr>
        <p:spPr>
          <a:xfrm>
            <a:off x="866775" y="166687"/>
            <a:ext cx="782002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Contiguous Allocation (Cont.)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919162" y="1093787"/>
            <a:ext cx="7262813" cy="4991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Relocation registers used to protect user processes from each other, and from changing operating-system code and data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Base register contains value of smallest physical address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Limit register contains range of logical addresses – each logical address must be less than the limit register 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MMU maps logical address </a:t>
            </a:r>
            <a:r>
              <a:rPr i="1"/>
              <a:t>dynamically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Can then allow actions such as kernel code being </a:t>
            </a:r>
            <a:r>
              <a:rPr b="1">
                <a:solidFill>
                  <a:srgbClr val="0000FF"/>
                </a:solidFill>
              </a:rPr>
              <a:t>transient </a:t>
            </a:r>
            <a:r>
              <a:t>and kernel changing size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 idx="4294967295"/>
          </p:nvPr>
        </p:nvSpPr>
        <p:spPr>
          <a:xfrm>
            <a:off x="1003300" y="166687"/>
            <a:ext cx="844232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Hardware Support for Relocation and Limit Registers</a:t>
            </a:r>
          </a:p>
        </p:txBody>
      </p:sp>
      <p:pic>
        <p:nvPicPr>
          <p:cNvPr id="129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4675" y="1347787"/>
            <a:ext cx="5845175" cy="2901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914400" y="598487"/>
            <a:ext cx="7740650" cy="6159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484631">
              <a:defRPr sz="1695"/>
            </a:pPr>
            <a:r>
              <a:t>Multiple-partition allocation</a:t>
            </a:r>
            <a:br/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idx="4294967295"/>
          </p:nvPr>
        </p:nvSpPr>
        <p:spPr>
          <a:xfrm>
            <a:off x="787400" y="1004887"/>
            <a:ext cx="7770813" cy="32623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Multiple-partition allocation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Degree of multiprogramming limited by number of partitions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 b="1">
                <a:solidFill>
                  <a:srgbClr val="0000FF"/>
                </a:solidFill>
              </a:defRPr>
            </a:pPr>
            <a:r>
              <a:t>Variable-partition </a:t>
            </a:r>
            <a:r>
              <a:rPr b="0">
                <a:solidFill>
                  <a:srgbClr val="000000"/>
                </a:solidFill>
              </a:rPr>
              <a:t>sizes for efficiency (sized to a given process’ needs)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 b="1">
                <a:solidFill>
                  <a:srgbClr val="0000FF"/>
                </a:solidFill>
              </a:defRPr>
            </a:pPr>
            <a:r>
              <a:t>Hole</a:t>
            </a:r>
            <a:r>
              <a:rPr b="0">
                <a:solidFill>
                  <a:srgbClr val="000000"/>
                </a:solidFill>
              </a:rPr>
              <a:t> – block of available memory; holes of various size are scattered throughout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When a process arrives, it is allocated memory from a hole large enough to accommodate it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Process exiting frees its partition, adjacent free partitions combined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Operating system maintains information about:</a:t>
            </a:r>
            <a:br/>
            <a:r>
              <a:t>a) allocated partitions    b) free partitions (hole)</a:t>
            </a:r>
          </a:p>
        </p:txBody>
      </p:sp>
      <p:pic>
        <p:nvPicPr>
          <p:cNvPr id="134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9537" y="4178300"/>
            <a:ext cx="6675438" cy="2176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xfrm>
            <a:off x="1260475" y="198437"/>
            <a:ext cx="77724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Dynamic Storage-Allocation Problem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1179512" y="1709737"/>
            <a:ext cx="7062788" cy="3624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"/>
              <a:defRPr b="1">
                <a:solidFill>
                  <a:srgbClr val="3366FF"/>
                </a:solidFill>
              </a:defRPr>
            </a:pPr>
            <a:r>
              <a:t>First-fit</a:t>
            </a:r>
            <a:r>
              <a:rPr b="0">
                <a:solidFill>
                  <a:srgbClr val="000000"/>
                </a:solidFill>
              </a:rPr>
              <a:t>:  Allocate the </a:t>
            </a:r>
            <a:r>
              <a:rPr i="1">
                <a:solidFill>
                  <a:srgbClr val="000000"/>
                </a:solidFill>
              </a:rPr>
              <a:t>first</a:t>
            </a:r>
            <a:r>
              <a:rPr b="0">
                <a:solidFill>
                  <a:srgbClr val="000000"/>
                </a:solidFill>
              </a:rPr>
              <a:t> hole that is big enough</a:t>
            </a:r>
          </a:p>
          <a:p>
            <a:pPr>
              <a:lnSpc>
                <a:spcPct val="90000"/>
              </a:lnSpc>
              <a:buSzTx/>
              <a:buNone/>
            </a:pPr>
            <a:endParaRPr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har char=""/>
              <a:defRPr b="1">
                <a:solidFill>
                  <a:srgbClr val="3366FF"/>
                </a:solidFill>
              </a:defRPr>
            </a:pPr>
            <a:r>
              <a:t>Best-fit</a:t>
            </a:r>
            <a:r>
              <a:rPr b="0">
                <a:solidFill>
                  <a:srgbClr val="000000"/>
                </a:solidFill>
              </a:rPr>
              <a:t>:  Allocate the </a:t>
            </a:r>
            <a:r>
              <a:rPr i="1">
                <a:solidFill>
                  <a:srgbClr val="000000"/>
                </a:solidFill>
              </a:rPr>
              <a:t>smallest</a:t>
            </a:r>
            <a:r>
              <a:rPr b="0">
                <a:solidFill>
                  <a:srgbClr val="000000"/>
                </a:solidFill>
              </a:rPr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</a:pPr>
            <a:r>
              <a:t>Produces the smallest leftover hole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</a:pPr>
            <a:endParaRPr/>
          </a:p>
          <a:p>
            <a:pPr>
              <a:lnSpc>
                <a:spcPct val="90000"/>
              </a:lnSpc>
              <a:buChar char=""/>
              <a:defRPr b="1">
                <a:solidFill>
                  <a:srgbClr val="3366FF"/>
                </a:solidFill>
              </a:defRPr>
            </a:pPr>
            <a:r>
              <a:t>Worst-fit</a:t>
            </a:r>
            <a:r>
              <a:rPr b="0">
                <a:solidFill>
                  <a:srgbClr val="000000"/>
                </a:solidFill>
              </a:rPr>
              <a:t>:  Allocate the </a:t>
            </a:r>
            <a:r>
              <a:rPr i="1">
                <a:solidFill>
                  <a:srgbClr val="000000"/>
                </a:solidFill>
              </a:rPr>
              <a:t>largest</a:t>
            </a:r>
            <a:r>
              <a:rPr b="0">
                <a:solidFill>
                  <a:srgbClr val="000000"/>
                </a:solidFill>
              </a:rPr>
              <a:t> hole; must also search entire list 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</a:pPr>
            <a:r>
              <a:t>Produces the largest leftover hole</a:t>
            </a:r>
          </a:p>
        </p:txBody>
      </p:sp>
      <p:sp>
        <p:nvSpPr>
          <p:cNvPr id="139" name="Shape 139"/>
          <p:cNvSpPr/>
          <p:nvPr/>
        </p:nvSpPr>
        <p:spPr>
          <a:xfrm>
            <a:off x="919162" y="1169511"/>
            <a:ext cx="59739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spcBef>
                <a:spcPts val="1000"/>
              </a:spcBef>
            </a:pPr>
            <a:r>
              <a:t>How to satisfy a request of size </a:t>
            </a:r>
            <a:r>
              <a:rPr b="1" i="1"/>
              <a:t>n</a:t>
            </a:r>
            <a:r>
              <a:t> from a list of free holes?</a:t>
            </a:r>
          </a:p>
        </p:txBody>
      </p:sp>
      <p:sp>
        <p:nvSpPr>
          <p:cNvPr id="140" name="Shape 140"/>
          <p:cNvSpPr/>
          <p:nvPr/>
        </p:nvSpPr>
        <p:spPr>
          <a:xfrm>
            <a:off x="1046162" y="4619148"/>
            <a:ext cx="760095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spcBef>
                <a:spcPts val="1000"/>
              </a:spcBef>
            </a:lvl1pPr>
          </a:lstStyle>
          <a:p>
            <a:r>
              <a:t>First-fit and best-fit better than worst-fit in terms of speed and storage utilization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 idx="4294967295"/>
          </p:nvPr>
        </p:nvSpPr>
        <p:spPr>
          <a:xfrm>
            <a:off x="855662" y="152400"/>
            <a:ext cx="78311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Fragmentation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950912" y="1114425"/>
            <a:ext cx="6770688" cy="4999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External Fragmentation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total memory space exists to satisfy a request, but it is not contiguous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Internal Fragmentation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allocated memory may be slightly larger than requested memory; this size difference is memory internal to a partition, but not being used</a:t>
            </a:r>
          </a:p>
          <a:p>
            <a:pPr>
              <a:buChar char=""/>
            </a:pPr>
            <a:r>
              <a:t>First fit analysis reveals that given </a:t>
            </a:r>
            <a:r>
              <a:rPr i="1"/>
              <a:t>N</a:t>
            </a:r>
            <a:r>
              <a:t> blocks allocated, 0.5 </a:t>
            </a:r>
            <a:r>
              <a:rPr i="1"/>
              <a:t>N</a:t>
            </a:r>
            <a:r>
              <a:t> blocks lost to fragmentation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1/3 may be unusable -&gt; </a:t>
            </a:r>
            <a:r>
              <a:rPr b="1">
                <a:solidFill>
                  <a:srgbClr val="3366FF"/>
                </a:solidFill>
              </a:rPr>
              <a:t>50-percent rule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title" idx="4294967295"/>
          </p:nvPr>
        </p:nvSpPr>
        <p:spPr>
          <a:xfrm>
            <a:off x="457200" y="136525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Fragmentation (Cont.)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4294967295"/>
          </p:nvPr>
        </p:nvSpPr>
        <p:spPr>
          <a:xfrm>
            <a:off x="901700" y="1154112"/>
            <a:ext cx="6959600" cy="45307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Reduce external fragmentation by </a:t>
            </a:r>
            <a:r>
              <a:rPr b="1">
                <a:solidFill>
                  <a:srgbClr val="3366FF"/>
                </a:solidFill>
              </a:rPr>
              <a:t>compaction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Shuffle memory contents to place all free memory together in one large block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Compaction is possible </a:t>
            </a:r>
            <a:r>
              <a:rPr i="1"/>
              <a:t>only</a:t>
            </a:r>
            <a:r>
              <a:t> if relocation is dynamic, and is done at execution time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I/O problem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Latch job in memory while it is involved in I/O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Do I/O only into OS buffers</a:t>
            </a:r>
          </a:p>
          <a:p>
            <a:pPr>
              <a:buChar char=""/>
            </a:pPr>
            <a:r>
              <a:t>Now consider that backing store has same fragmentation problems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title" idx="4294967295"/>
          </p:nvPr>
        </p:nvSpPr>
        <p:spPr>
          <a:xfrm>
            <a:off x="45720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Segmentation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4294967295"/>
          </p:nvPr>
        </p:nvSpPr>
        <p:spPr>
          <a:xfrm>
            <a:off x="873125" y="1157287"/>
            <a:ext cx="7702550" cy="4940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"/>
              <a:tabLst>
                <a:tab pos="1828800" algn="l"/>
              </a:tabLst>
            </a:pPr>
            <a:r>
              <a:t>Memory-management scheme that supports user view of memory </a:t>
            </a:r>
            <a:endParaRPr sz="800"/>
          </a:p>
          <a:p>
            <a:pPr>
              <a:lnSpc>
                <a:spcPct val="90000"/>
              </a:lnSpc>
              <a:buChar char=""/>
              <a:tabLst>
                <a:tab pos="1828800" algn="l"/>
              </a:tabLst>
            </a:pPr>
            <a:r>
              <a:t>A program is a collection of segments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tabLst>
                <a:tab pos="1828800" algn="l"/>
              </a:tabLst>
            </a:pPr>
            <a:r>
              <a:t>A segment is a logical unit such as: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main program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procedure 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function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method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object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local variables, global variables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common block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stack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symbol table</a:t>
            </a:r>
          </a:p>
          <a:p>
            <a:pPr>
              <a:lnSpc>
                <a:spcPct val="90000"/>
              </a:lnSpc>
              <a:buSzTx/>
              <a:buNone/>
              <a:tabLst>
                <a:tab pos="1828800" algn="l"/>
              </a:tabLst>
            </a:pPr>
            <a:r>
              <a:t>		arrays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title" idx="4294967295"/>
          </p:nvPr>
        </p:nvSpPr>
        <p:spPr>
          <a:xfrm>
            <a:off x="45720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User’s View of a Program</a:t>
            </a:r>
          </a:p>
        </p:txBody>
      </p:sp>
      <p:pic>
        <p:nvPicPr>
          <p:cNvPr id="15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975" y="1233487"/>
            <a:ext cx="3695700" cy="483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title" idx="4294967295"/>
          </p:nvPr>
        </p:nvSpPr>
        <p:spPr>
          <a:xfrm>
            <a:off x="885825" y="136525"/>
            <a:ext cx="780097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Logical View of Segmentation</a:t>
            </a:r>
          </a:p>
        </p:txBody>
      </p:sp>
      <p:sp>
        <p:nvSpPr>
          <p:cNvPr id="160" name="Shape 160"/>
          <p:cNvSpPr/>
          <p:nvPr/>
        </p:nvSpPr>
        <p:spPr>
          <a:xfrm>
            <a:off x="1371600" y="1171575"/>
            <a:ext cx="2895600" cy="39624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63" name="Group 163"/>
          <p:cNvGrpSpPr/>
          <p:nvPr/>
        </p:nvGrpSpPr>
        <p:grpSpPr>
          <a:xfrm>
            <a:off x="1905000" y="1857375"/>
            <a:ext cx="990600" cy="533400"/>
            <a:chOff x="0" y="0"/>
            <a:chExt cx="990600" cy="533400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990600" cy="5334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/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379661" y="81279"/>
              <a:ext cx="23127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/>
            </a:lstStyle>
            <a:p>
              <a:r>
                <a:t>1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1752600" y="3000375"/>
            <a:ext cx="914400" cy="914400"/>
            <a:chOff x="0" y="0"/>
            <a:chExt cx="914400" cy="914400"/>
          </a:xfrm>
        </p:grpSpPr>
        <p:sp>
          <p:nvSpPr>
            <p:cNvPr id="164" name="Shape 164"/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/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341561" y="271780"/>
              <a:ext cx="23127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/>
            </a:lstStyle>
            <a:p>
              <a:r>
                <a:t>3</a:t>
              </a: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3200400" y="2466975"/>
            <a:ext cx="914400" cy="381000"/>
            <a:chOff x="0" y="0"/>
            <a:chExt cx="914400" cy="381000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/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341561" y="5080"/>
              <a:ext cx="23127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/>
            </a:lstStyle>
            <a:p>
              <a:r>
                <a:t>2</a:t>
              </a: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3124200" y="3457575"/>
            <a:ext cx="914400" cy="533400"/>
            <a:chOff x="0" y="0"/>
            <a:chExt cx="914400" cy="533400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914400" cy="5334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/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341561" y="81279"/>
              <a:ext cx="23127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/>
            </a:lstStyle>
            <a:p>
              <a:r>
                <a:t>4</a:t>
              </a:r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5638799" y="1171575"/>
            <a:ext cx="1143002" cy="3962400"/>
            <a:chOff x="0" y="0"/>
            <a:chExt cx="1143000" cy="3962400"/>
          </a:xfrm>
        </p:grpSpPr>
        <p:grpSp>
          <p:nvGrpSpPr>
            <p:cNvPr id="175" name="Group 175"/>
            <p:cNvGrpSpPr/>
            <p:nvPr/>
          </p:nvGrpSpPr>
          <p:grpSpPr>
            <a:xfrm>
              <a:off x="-1" y="0"/>
              <a:ext cx="1143002" cy="1066800"/>
              <a:chOff x="0" y="0"/>
              <a:chExt cx="1143000" cy="1066800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-1" y="0"/>
                <a:ext cx="1143002" cy="1066800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-1" y="533400"/>
                <a:ext cx="1143002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-1" y="1066800"/>
              <a:ext cx="1143002" cy="1066800"/>
              <a:chOff x="0" y="0"/>
              <a:chExt cx="1143000" cy="1066800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-1" y="0"/>
                <a:ext cx="1143002" cy="1066800"/>
              </a:xfrm>
              <a:prstGeom prst="rect">
                <a:avLst/>
              </a:prstGeom>
              <a:solidFill>
                <a:srgbClr val="DDDDD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-1" y="533400"/>
                <a:ext cx="1143002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9" name="Shape 179"/>
            <p:cNvSpPr/>
            <p:nvPr/>
          </p:nvSpPr>
          <p:spPr>
            <a:xfrm>
              <a:off x="416968" y="120173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>
                <a:spcBef>
                  <a:spcPts val="100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420143" y="607536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>
                <a:spcBef>
                  <a:spcPts val="1000"/>
                </a:spcBef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1" y="2133600"/>
              <a:ext cx="1143002" cy="14478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-1" y="3581400"/>
              <a:ext cx="1143002" cy="381000"/>
            </a:xfrm>
            <a:prstGeom prst="rect">
              <a:avLst/>
            </a:prstGeom>
            <a:solidFill>
              <a:srgbClr val="DDDDD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-1" y="2514600"/>
              <a:ext cx="11430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20143" y="2177573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>
                <a:spcBef>
                  <a:spcPts val="1000"/>
                </a:spcBef>
              </a:lvl1pPr>
            </a:lstStyle>
            <a:p>
              <a:r>
                <a:t>2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420143" y="2907823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 defTabSz="457200">
                <a:spcBef>
                  <a:spcPts val="1000"/>
                </a:spcBef>
              </a:lvl1pPr>
            </a:lstStyle>
            <a:p>
              <a:r>
                <a:t>3</a:t>
              </a:r>
            </a:p>
          </p:txBody>
        </p:sp>
      </p:grpSp>
      <p:sp>
        <p:nvSpPr>
          <p:cNvPr id="187" name="Shape 187"/>
          <p:cNvSpPr/>
          <p:nvPr/>
        </p:nvSpPr>
        <p:spPr>
          <a:xfrm>
            <a:off x="2062163" y="5254148"/>
            <a:ext cx="128587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457200">
              <a:spcBef>
                <a:spcPts val="1000"/>
              </a:spcBef>
            </a:lvl1pPr>
          </a:lstStyle>
          <a:p>
            <a:r>
              <a:t>user space </a:t>
            </a:r>
          </a:p>
        </p:txBody>
      </p:sp>
      <p:sp>
        <p:nvSpPr>
          <p:cNvPr id="188" name="Shape 188"/>
          <p:cNvSpPr/>
          <p:nvPr/>
        </p:nvSpPr>
        <p:spPr>
          <a:xfrm>
            <a:off x="4922720" y="5254148"/>
            <a:ext cx="24926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457200">
              <a:spcBef>
                <a:spcPts val="1000"/>
              </a:spcBef>
            </a:lvl1pPr>
          </a:lstStyle>
          <a:p>
            <a:r>
              <a:t>physical memory space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 idx="4294967295"/>
          </p:nvPr>
        </p:nvSpPr>
        <p:spPr>
          <a:xfrm>
            <a:off x="457200" y="12541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Objectives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4294967295"/>
          </p:nvPr>
        </p:nvSpPr>
        <p:spPr>
          <a:xfrm>
            <a:off x="890587" y="1171574"/>
            <a:ext cx="6627813" cy="4440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To provide a detailed description of various ways of organizing memory hardware</a:t>
            </a:r>
          </a:p>
          <a:p>
            <a:pPr>
              <a:buChar char=""/>
            </a:pPr>
            <a:r>
              <a:t>To discuss various memory-management techniques, including paging and segmentation</a:t>
            </a:r>
          </a:p>
          <a:p>
            <a:pPr>
              <a:buChar char=""/>
            </a:pPr>
            <a:r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title" idx="4294967295"/>
          </p:nvPr>
        </p:nvSpPr>
        <p:spPr>
          <a:xfrm>
            <a:off x="777875" y="166687"/>
            <a:ext cx="790892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Segmentation Architecture 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4294967295"/>
          </p:nvPr>
        </p:nvSpPr>
        <p:spPr>
          <a:xfrm>
            <a:off x="903287" y="1093787"/>
            <a:ext cx="7246938" cy="50530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  <a:tabLst>
                <a:tab pos="1828800" algn="l"/>
                <a:tab pos="2844800" algn="r"/>
              </a:tabLst>
            </a:pPr>
            <a:r>
              <a:t>Logical address consists of a two tuple:</a:t>
            </a:r>
          </a:p>
          <a:p>
            <a:pPr>
              <a:buSzTx/>
              <a:buNone/>
              <a:tabLst>
                <a:tab pos="1828800" algn="l"/>
                <a:tab pos="2844800" algn="r"/>
              </a:tabLst>
            </a:pPr>
            <a:r>
              <a:t>		&lt;segment-number, offset&gt;,</a:t>
            </a:r>
          </a:p>
          <a:p>
            <a:pPr>
              <a:buSzTx/>
              <a:buNone/>
              <a:tabLst>
                <a:tab pos="1828800" algn="l"/>
                <a:tab pos="2844800" algn="r"/>
              </a:tabLst>
              <a:defRPr sz="800"/>
            </a:pPr>
            <a:endParaRPr/>
          </a:p>
          <a:p>
            <a:pPr>
              <a:buChar char=""/>
              <a:tabLst>
                <a:tab pos="1828800" algn="l"/>
                <a:tab pos="2844800" algn="r"/>
              </a:tabLst>
              <a:defRPr b="1">
                <a:solidFill>
                  <a:srgbClr val="3366FF"/>
                </a:solidFill>
              </a:defRPr>
            </a:pPr>
            <a:r>
              <a:t>Segment table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maps two-dimensional physical addresses; each table entry has: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tabLst>
                <a:tab pos="1828800" algn="l"/>
                <a:tab pos="2844800" algn="r"/>
              </a:tabLst>
              <a:defRPr b="1">
                <a:solidFill>
                  <a:srgbClr val="3366FF"/>
                </a:solidFill>
              </a:defRPr>
            </a:pPr>
            <a:r>
              <a:t>base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contains the starting physical address where the segments reside in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tabLst>
                <a:tab pos="1828800" algn="l"/>
                <a:tab pos="2844800" algn="r"/>
              </a:tabLst>
              <a:defRPr b="1">
                <a:solidFill>
                  <a:srgbClr val="3366FF"/>
                </a:solidFill>
              </a:defRPr>
            </a:pPr>
            <a:r>
              <a:t>limit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specifies the length of the segment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tabLst>
                <a:tab pos="1828800" algn="l"/>
                <a:tab pos="2844800" algn="r"/>
              </a:tabLst>
              <a:defRPr sz="800"/>
            </a:pPr>
            <a:endParaRPr b="0">
              <a:solidFill>
                <a:srgbClr val="000000"/>
              </a:solidFill>
            </a:endParaRPr>
          </a:p>
          <a:p>
            <a:pPr>
              <a:buChar char=""/>
              <a:tabLst>
                <a:tab pos="1828800" algn="l"/>
                <a:tab pos="2844800" algn="r"/>
              </a:tabLst>
              <a:defRPr b="1">
                <a:solidFill>
                  <a:srgbClr val="3366FF"/>
                </a:solidFill>
              </a:defRPr>
            </a:pPr>
            <a:r>
              <a:t>Segment-table base register (STBR)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points to the segment table’s location in memory</a:t>
            </a:r>
          </a:p>
          <a:p>
            <a:pPr>
              <a:buChar char=""/>
              <a:tabLst>
                <a:tab pos="1828800" algn="l"/>
                <a:tab pos="2844800" algn="r"/>
              </a:tabLst>
              <a:defRPr sz="800"/>
            </a:pPr>
            <a:endParaRPr b="0">
              <a:solidFill>
                <a:srgbClr val="000000"/>
              </a:solidFill>
            </a:endParaRPr>
          </a:p>
          <a:p>
            <a:pPr>
              <a:buChar char=""/>
              <a:tabLst>
                <a:tab pos="1828800" algn="l"/>
                <a:tab pos="2844800" algn="r"/>
              </a:tabLst>
              <a:defRPr b="1">
                <a:solidFill>
                  <a:srgbClr val="3366FF"/>
                </a:solidFill>
              </a:defRPr>
            </a:pPr>
            <a:r>
              <a:t>Segment-table length register (STLR)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indicates number of segments used by a program;</a:t>
            </a:r>
          </a:p>
          <a:p>
            <a:pPr>
              <a:buSzTx/>
              <a:buNone/>
              <a:tabLst>
                <a:tab pos="1828800" algn="l"/>
                <a:tab pos="2844800" algn="r"/>
              </a:tabLst>
            </a:pPr>
            <a:r>
              <a:t>	                  segment number </a:t>
            </a:r>
            <a:r>
              <a:rPr b="1" i="1">
                <a:solidFill>
                  <a:srgbClr val="FF0000"/>
                </a:solidFill>
              </a:rPr>
              <a:t>s</a:t>
            </a:r>
            <a:r>
              <a:t> is legal if </a:t>
            </a:r>
            <a:r>
              <a:rPr b="1" i="1">
                <a:solidFill>
                  <a:srgbClr val="FF0000"/>
                </a:solidFill>
              </a:rPr>
              <a:t>s</a:t>
            </a:r>
            <a:r>
              <a:t> &lt; </a:t>
            </a:r>
            <a:r>
              <a:rPr b="1">
                <a:solidFill>
                  <a:srgbClr val="FF0000"/>
                </a:solidFill>
              </a:rPr>
              <a:t>STLR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 idx="4294967295"/>
          </p:nvPr>
        </p:nvSpPr>
        <p:spPr>
          <a:xfrm>
            <a:off x="952500" y="214312"/>
            <a:ext cx="782955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Segmentation Architecture (Cont.)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4294967295"/>
          </p:nvPr>
        </p:nvSpPr>
        <p:spPr>
          <a:xfrm>
            <a:off x="882650" y="1162049"/>
            <a:ext cx="6775450" cy="44688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Protection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With each entry in segment table associate: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validation bit = 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⇒ </a:t>
            </a:r>
            <a:r>
              <a:t>illegal segment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read/write/execute privileges</a:t>
            </a:r>
          </a:p>
          <a:p>
            <a:pPr>
              <a:buChar char=""/>
            </a:pPr>
            <a:r>
              <a:t>Protection bits associated with segments; code sharing occurs at segment level</a:t>
            </a:r>
          </a:p>
          <a:p>
            <a:pPr>
              <a:buChar char=""/>
            </a:pPr>
            <a:r>
              <a:t>Since segments vary in length, memory allocation is a dynamic storage-allocation problem</a:t>
            </a:r>
          </a:p>
          <a:p>
            <a:pPr>
              <a:buChar char=""/>
            </a:pPr>
            <a:r>
              <a:t>A segmentation example is shown in the following diagram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title" idx="4294967295"/>
          </p:nvPr>
        </p:nvSpPr>
        <p:spPr>
          <a:xfrm>
            <a:off x="457200" y="1666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Segmentation Hardware</a:t>
            </a:r>
          </a:p>
        </p:txBody>
      </p:sp>
      <p:pic>
        <p:nvPicPr>
          <p:cNvPr id="200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700" y="1254125"/>
            <a:ext cx="5827713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Paging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4294967295"/>
          </p:nvPr>
        </p:nvSpPr>
        <p:spPr>
          <a:xfrm>
            <a:off x="893762" y="1128712"/>
            <a:ext cx="7183438" cy="4767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Physical  address space of a process can be noncontiguous; process is allocated physical memory whenever the latter is available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Avoids external fragmentation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Avoids problem of varying sized memory chunks</a:t>
            </a:r>
            <a:endParaRPr sz="800"/>
          </a:p>
          <a:p>
            <a:pPr>
              <a:buChar char=""/>
            </a:pPr>
            <a:r>
              <a:t>Divide physical memory into fixed-sized blocks called </a:t>
            </a:r>
            <a:r>
              <a:rPr b="1">
                <a:solidFill>
                  <a:srgbClr val="3366FF"/>
                </a:solidFill>
              </a:rPr>
              <a:t>frames</a:t>
            </a:r>
            <a:endParaRPr>
              <a:solidFill>
                <a:srgbClr val="3366FF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Size is power of 2, between 512 bytes and 16 Mbytes</a:t>
            </a:r>
            <a:endParaRPr sz="800"/>
          </a:p>
          <a:p>
            <a:pPr>
              <a:buChar char=""/>
            </a:pPr>
            <a:r>
              <a:t>Divide logical memory into blocks of same size called </a:t>
            </a:r>
            <a:r>
              <a:rPr b="1">
                <a:solidFill>
                  <a:srgbClr val="3366FF"/>
                </a:solidFill>
              </a:rPr>
              <a:t>pages</a:t>
            </a:r>
            <a:endParaRPr sz="800" b="1">
              <a:solidFill>
                <a:srgbClr val="3366FF"/>
              </a:solidFill>
            </a:endParaRPr>
          </a:p>
          <a:p>
            <a:pPr>
              <a:buChar char=""/>
            </a:pPr>
            <a:r>
              <a:t>Keep track of all free frames</a:t>
            </a:r>
            <a:endParaRPr sz="800"/>
          </a:p>
          <a:p>
            <a:pPr>
              <a:buChar char=""/>
            </a:pPr>
            <a:r>
              <a:t>To run a program of size </a:t>
            </a:r>
            <a:r>
              <a:rPr b="1" i="1"/>
              <a:t>N</a:t>
            </a:r>
            <a:r>
              <a:rPr i="1"/>
              <a:t> </a:t>
            </a:r>
            <a:r>
              <a:t>pages, need to find </a:t>
            </a:r>
            <a:r>
              <a:rPr b="1" i="1"/>
              <a:t>N</a:t>
            </a:r>
            <a:r>
              <a:t> free frames and load program</a:t>
            </a:r>
            <a:endParaRPr sz="800"/>
          </a:p>
          <a:p>
            <a:pPr>
              <a:buChar char=""/>
            </a:pPr>
            <a:r>
              <a:t>Set up a </a:t>
            </a:r>
            <a:r>
              <a:rPr b="1">
                <a:solidFill>
                  <a:srgbClr val="3366FF"/>
                </a:solidFill>
              </a:rPr>
              <a:t>page table</a:t>
            </a:r>
            <a:r>
              <a:t> to translate logical to physical addresses</a:t>
            </a:r>
            <a:endParaRPr sz="800"/>
          </a:p>
          <a:p>
            <a:pPr>
              <a:buChar char=""/>
            </a:pPr>
            <a:r>
              <a:t>Backing store likewise split into pages</a:t>
            </a:r>
          </a:p>
          <a:p>
            <a:pPr>
              <a:buChar char=""/>
            </a:pPr>
            <a:r>
              <a:t>Still have Internal fragmentation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 idx="4294967295"/>
          </p:nvPr>
        </p:nvSpPr>
        <p:spPr>
          <a:xfrm>
            <a:off x="846137" y="152400"/>
            <a:ext cx="7840663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Address Translation Scheme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4294967295"/>
          </p:nvPr>
        </p:nvSpPr>
        <p:spPr>
          <a:xfrm>
            <a:off x="841375" y="1125537"/>
            <a:ext cx="7299325" cy="448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Address generated by CPU is divided into: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>
                <a:solidFill>
                  <a:srgbClr val="3366FF"/>
                </a:solidFill>
              </a:defRPr>
            </a:pPr>
            <a:r>
              <a:t>Page number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 i="1"/>
              <a:t>p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used as an index into a </a:t>
            </a:r>
            <a:r>
              <a:t>page table </a:t>
            </a:r>
            <a:r>
              <a:rPr b="0">
                <a:solidFill>
                  <a:srgbClr val="000000"/>
                </a:solidFill>
              </a:rPr>
              <a:t>which contains base address of each page in physical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>
                <a:solidFill>
                  <a:srgbClr val="3366FF"/>
                </a:solidFill>
              </a:defRPr>
            </a:pPr>
            <a:r>
              <a:t>Page offset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 i="1"/>
              <a:t>d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combined with base address to define the physical memory address that is sent to the memory unit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 b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 b="0">
              <a:solidFill>
                <a:srgbClr val="000000"/>
              </a:solidFill>
            </a:endParaRPr>
          </a:p>
          <a:p>
            <a:pPr marL="285750" lvl="1" indent="171450">
              <a:spcBef>
                <a:spcPts val="0"/>
              </a:spcBef>
              <a:buSzTx/>
              <a:buNone/>
            </a:pPr>
            <a:endParaRPr b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 b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 b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 b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 b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For given logical address space 2</a:t>
            </a:r>
            <a:r>
              <a:rPr i="1" baseline="30000"/>
              <a:t>m </a:t>
            </a:r>
            <a:r>
              <a:t>and page size</a:t>
            </a:r>
            <a:r>
              <a:rPr baseline="30000"/>
              <a:t> </a:t>
            </a:r>
            <a:r>
              <a:rPr i="1"/>
              <a:t>2</a:t>
            </a:r>
            <a:r>
              <a:rPr baseline="30000"/>
              <a:t>n</a:t>
            </a:r>
          </a:p>
        </p:txBody>
      </p:sp>
      <p:pic>
        <p:nvPicPr>
          <p:cNvPr id="20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0362" y="2882900"/>
            <a:ext cx="3343276" cy="1228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title" idx="4294967295"/>
          </p:nvPr>
        </p:nvSpPr>
        <p:spPr>
          <a:xfrm>
            <a:off x="749300" y="120650"/>
            <a:ext cx="79375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Paging Hardware</a:t>
            </a:r>
          </a:p>
        </p:txBody>
      </p:sp>
      <p:pic>
        <p:nvPicPr>
          <p:cNvPr id="213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762" y="1128712"/>
            <a:ext cx="6226176" cy="3714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title" idx="4294967295"/>
          </p:nvPr>
        </p:nvSpPr>
        <p:spPr>
          <a:xfrm>
            <a:off x="946150" y="46037"/>
            <a:ext cx="8229600" cy="6445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Paging Model of Logical and  Physical Memory</a:t>
            </a:r>
          </a:p>
        </p:txBody>
      </p:sp>
      <p:pic>
        <p:nvPicPr>
          <p:cNvPr id="21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8812" y="1203325"/>
            <a:ext cx="4938713" cy="4613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title" idx="4294967295"/>
          </p:nvPr>
        </p:nvSpPr>
        <p:spPr>
          <a:xfrm>
            <a:off x="485775" y="87312"/>
            <a:ext cx="8077200" cy="609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Paging Example</a:t>
            </a:r>
          </a:p>
        </p:txBody>
      </p:sp>
      <p:sp>
        <p:nvSpPr>
          <p:cNvPr id="221" name="Shape 221"/>
          <p:cNvSpPr/>
          <p:nvPr/>
        </p:nvSpPr>
        <p:spPr>
          <a:xfrm>
            <a:off x="1646237" y="5586412"/>
            <a:ext cx="60039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900"/>
              </a:spcBef>
              <a:defRPr sz="1600" i="1"/>
            </a:pPr>
            <a:r>
              <a:t>n</a:t>
            </a:r>
            <a:r>
              <a:rPr i="0"/>
              <a:t>=2 and </a:t>
            </a:r>
            <a:r>
              <a:t>m</a:t>
            </a:r>
            <a:r>
              <a:rPr i="0"/>
              <a:t>=4   32-byte memory and 4-byte pages</a:t>
            </a:r>
          </a:p>
        </p:txBody>
      </p:sp>
      <p:pic>
        <p:nvPicPr>
          <p:cNvPr id="22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5900" y="1243012"/>
            <a:ext cx="3384550" cy="4217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title" idx="4294967295"/>
          </p:nvPr>
        </p:nvSpPr>
        <p:spPr>
          <a:xfrm>
            <a:off x="488950" y="120650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Paging (Cont.)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4294967295"/>
          </p:nvPr>
        </p:nvSpPr>
        <p:spPr>
          <a:xfrm>
            <a:off x="931862" y="1138237"/>
            <a:ext cx="8337551" cy="4821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Calculating internal fragmentation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Page size = 2,048 bytes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Process size = 72,766 bytes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35 pages + 1,086 bytes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Internal fragmentation of 2,048 - 1,086 = 962 bytes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Worst case fragmentation = 1 frame – 1 byte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On average fragmentation = 1 / 2 frame size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So small frame sizes desirable?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But each page table entry takes memory to track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Page sizes growing over time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Solaris supports two page sizes – 8 KB and 4 MB</a:t>
            </a:r>
          </a:p>
          <a:p>
            <a:pPr>
              <a:buChar char=""/>
            </a:pPr>
            <a:r>
              <a:t>Process view and physical memory now very different</a:t>
            </a:r>
          </a:p>
          <a:p>
            <a:pPr>
              <a:buChar char=""/>
            </a:pPr>
            <a:r>
              <a:t>By implementation process can only access its own memory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Free Frames</a:t>
            </a:r>
          </a:p>
        </p:txBody>
      </p:sp>
      <p:sp>
        <p:nvSpPr>
          <p:cNvPr id="230" name="Shape 230"/>
          <p:cNvSpPr/>
          <p:nvPr/>
        </p:nvSpPr>
        <p:spPr>
          <a:xfrm>
            <a:off x="1976209" y="5720873"/>
            <a:ext cx="18070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457200">
              <a:spcBef>
                <a:spcPts val="1000"/>
              </a:spcBef>
            </a:lvl1pPr>
          </a:lstStyle>
          <a:p>
            <a:r>
              <a:t>Before allocation</a:t>
            </a:r>
          </a:p>
        </p:txBody>
      </p:sp>
      <p:sp>
        <p:nvSpPr>
          <p:cNvPr id="231" name="Shape 231"/>
          <p:cNvSpPr/>
          <p:nvPr/>
        </p:nvSpPr>
        <p:spPr>
          <a:xfrm>
            <a:off x="5391052" y="5733573"/>
            <a:ext cx="16162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 defTabSz="457200">
              <a:spcBef>
                <a:spcPts val="1000"/>
              </a:spcBef>
            </a:lvl1pPr>
          </a:lstStyle>
          <a:p>
            <a:r>
              <a:t>After allocation</a:t>
            </a:r>
          </a:p>
        </p:txBody>
      </p:sp>
      <p:pic>
        <p:nvPicPr>
          <p:cNvPr id="23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625" y="1244600"/>
            <a:ext cx="5903913" cy="423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1060450" y="163512"/>
            <a:ext cx="67643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Background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863600" y="1250949"/>
            <a:ext cx="6578600" cy="4483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Program must be brought (from disk)  into memory and placed within a process for it to be run</a:t>
            </a:r>
            <a:endParaRPr sz="800"/>
          </a:p>
          <a:p>
            <a:pPr>
              <a:buChar char=""/>
            </a:pPr>
            <a:r>
              <a:t>Main memory and registers are only storage CPU can access directly</a:t>
            </a:r>
          </a:p>
          <a:p>
            <a:pPr>
              <a:buChar char=""/>
            </a:pPr>
            <a:r>
              <a:t>Memory unit only sees a stream of addresses + read requests, or address + data and write requests</a:t>
            </a:r>
            <a:endParaRPr sz="800"/>
          </a:p>
          <a:p>
            <a:pPr>
              <a:buChar char=""/>
            </a:pPr>
            <a:r>
              <a:t>Register access in one CPU clock (or less)</a:t>
            </a:r>
            <a:endParaRPr sz="800"/>
          </a:p>
          <a:p>
            <a:pPr>
              <a:buChar char=""/>
            </a:pPr>
            <a:r>
              <a:t>Main memory can take many cycles, causing a </a:t>
            </a:r>
            <a:r>
              <a:rPr b="1">
                <a:solidFill>
                  <a:srgbClr val="3366FF"/>
                </a:solidFill>
              </a:rPr>
              <a:t>stall</a:t>
            </a:r>
            <a:endParaRPr sz="800"/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Cache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sits between main memory and CPU registers</a:t>
            </a:r>
            <a:endParaRPr sz="800"/>
          </a:p>
          <a:p>
            <a:pPr>
              <a:buChar char=""/>
            </a:pPr>
            <a:r>
              <a:t>Protection of memory required to ensure correct operation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title" idx="4294967295"/>
          </p:nvPr>
        </p:nvSpPr>
        <p:spPr>
          <a:xfrm>
            <a:off x="646112" y="198437"/>
            <a:ext cx="8229601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Implementation of Page Table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4294967295"/>
          </p:nvPr>
        </p:nvSpPr>
        <p:spPr>
          <a:xfrm>
            <a:off x="873125" y="1146175"/>
            <a:ext cx="6797675" cy="4686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Page table is kept in main memory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Page-table base register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t>PTBR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points to the page table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Page-table length register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t>PTLR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indicates size of the page table</a:t>
            </a:r>
          </a:p>
          <a:p>
            <a:pPr>
              <a:buChar char=""/>
            </a:pPr>
            <a:r>
              <a:t>In this scheme every data/instruction access requires two memory accesses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One for the page table and one for the data / instruction</a:t>
            </a:r>
          </a:p>
          <a:p>
            <a:pPr>
              <a:buChar char=""/>
            </a:pPr>
            <a:r>
              <a:t>The two memory access problem can be solved by the use of a special fast-lookup hardware cache called </a:t>
            </a:r>
            <a:r>
              <a:rPr b="1">
                <a:solidFill>
                  <a:srgbClr val="3366FF"/>
                </a:solidFill>
              </a:rPr>
              <a:t>associative memory </a:t>
            </a:r>
            <a:r>
              <a:t>or </a:t>
            </a:r>
            <a:r>
              <a:rPr b="1">
                <a:solidFill>
                  <a:srgbClr val="3366FF"/>
                </a:solidFill>
              </a:rPr>
              <a:t>translation look-aside buffers </a:t>
            </a:r>
            <a:r>
              <a:t>(</a:t>
            </a:r>
            <a:r>
              <a:rPr b="1">
                <a:solidFill>
                  <a:srgbClr val="3366FF"/>
                </a:solidFill>
              </a:rPr>
              <a:t>TLBs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title" idx="4294967295"/>
          </p:nvPr>
        </p:nvSpPr>
        <p:spPr>
          <a:xfrm>
            <a:off x="1055687" y="166687"/>
            <a:ext cx="8229601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Implementation of Page Table (Cont.)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4294967295"/>
          </p:nvPr>
        </p:nvSpPr>
        <p:spPr>
          <a:xfrm>
            <a:off x="873125" y="1146175"/>
            <a:ext cx="6924675" cy="4686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Some TLBs store</a:t>
            </a:r>
            <a:r>
              <a:rPr b="1"/>
              <a:t> </a:t>
            </a:r>
            <a:r>
              <a:rPr b="1">
                <a:solidFill>
                  <a:srgbClr val="3366FF"/>
                </a:solidFill>
              </a:rPr>
              <a:t>address-space identifiers </a:t>
            </a:r>
            <a:r>
              <a:t>(</a:t>
            </a:r>
            <a:r>
              <a:rPr b="1">
                <a:solidFill>
                  <a:srgbClr val="3366FF"/>
                </a:solidFill>
              </a:rPr>
              <a:t>ASIDs</a:t>
            </a:r>
            <a:r>
              <a:t>)</a:t>
            </a:r>
            <a:r>
              <a:rPr b="1">
                <a:solidFill>
                  <a:srgbClr val="3366FF"/>
                </a:solidFill>
              </a:rPr>
              <a:t> </a:t>
            </a:r>
            <a:r>
              <a:t>in each TLB entry – uniquely identifies each process to provide address-space protection for that process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Otherwise need to flush at every context switch</a:t>
            </a:r>
          </a:p>
          <a:p>
            <a:pPr>
              <a:buChar char=""/>
            </a:pPr>
            <a:r>
              <a:t>TLBs typically small (64 to 1,024 entries)</a:t>
            </a:r>
          </a:p>
          <a:p>
            <a:pPr>
              <a:buChar char=""/>
            </a:pPr>
            <a:r>
              <a:t>On a TLB miss, value is loaded into the TLB for faster access next time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Replacement policies must be considered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Some entries can be</a:t>
            </a:r>
            <a:r>
              <a:rPr b="1">
                <a:solidFill>
                  <a:srgbClr val="3366FF"/>
                </a:solidFill>
              </a:rPr>
              <a:t> wired down </a:t>
            </a:r>
            <a:r>
              <a:t>for permanent fast access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title" idx="4294967295"/>
          </p:nvPr>
        </p:nvSpPr>
        <p:spPr>
          <a:xfrm>
            <a:off x="457200" y="1666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Associative Memory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4294967295"/>
          </p:nvPr>
        </p:nvSpPr>
        <p:spPr>
          <a:xfrm>
            <a:off x="903287" y="1211262"/>
            <a:ext cx="7351713" cy="448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Associative memory – parallel search </a:t>
            </a:r>
          </a:p>
          <a:p>
            <a:pPr>
              <a:buChar char=""/>
            </a:pPr>
            <a:endParaRPr/>
          </a:p>
          <a:p>
            <a:pPr>
              <a:buChar char=""/>
            </a:pPr>
            <a:endParaRPr/>
          </a:p>
          <a:p>
            <a:pPr>
              <a:buChar char=""/>
            </a:pPr>
            <a:endParaRPr/>
          </a:p>
          <a:p>
            <a:pPr>
              <a:buChar char=""/>
            </a:pPr>
            <a:endParaRPr/>
          </a:p>
          <a:p>
            <a:pPr>
              <a:buSzTx/>
              <a:buNone/>
            </a:pPr>
            <a:endParaRPr/>
          </a:p>
          <a:p>
            <a:pPr>
              <a:buChar char=""/>
            </a:pPr>
            <a:r>
              <a:t>Address translation (p, d)</a:t>
            </a:r>
          </a:p>
          <a:p>
            <a:pPr marL="627062" lvl="1">
              <a:spcBef>
                <a:spcPts val="0"/>
              </a:spcBef>
              <a:buClr>
                <a:srgbClr val="CC6600"/>
              </a:buClr>
            </a:pPr>
            <a:r>
              <a:t>If p is in associative register, get frame # out</a:t>
            </a:r>
          </a:p>
          <a:p>
            <a:pPr marL="627062" lvl="1">
              <a:spcBef>
                <a:spcPts val="0"/>
              </a:spcBef>
              <a:buClr>
                <a:srgbClr val="CC6600"/>
              </a:buClr>
            </a:pPr>
            <a:r>
              <a:t>Otherwise get frame # from page table in memory</a:t>
            </a:r>
          </a:p>
        </p:txBody>
      </p:sp>
      <p:pic>
        <p:nvPicPr>
          <p:cNvPr id="24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5475" y="1693862"/>
            <a:ext cx="2943225" cy="159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title" idx="4294967295"/>
          </p:nvPr>
        </p:nvSpPr>
        <p:spPr>
          <a:xfrm>
            <a:off x="48895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Paging Hardware With TLB</a:t>
            </a:r>
          </a:p>
        </p:txBody>
      </p:sp>
      <p:pic>
        <p:nvPicPr>
          <p:cNvPr id="24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175" y="1284287"/>
            <a:ext cx="5637213" cy="4260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Effective Access Time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4294967295"/>
          </p:nvPr>
        </p:nvSpPr>
        <p:spPr>
          <a:xfrm>
            <a:off x="917575" y="1084262"/>
            <a:ext cx="7781925" cy="5048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"/>
              <a:tabLst>
                <a:tab pos="2057400" algn="l"/>
                <a:tab pos="2565400" algn="l"/>
              </a:tabLst>
            </a:pPr>
            <a:r>
              <a:rPr dirty="0"/>
              <a:t>Associative Lookup =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 </a:t>
            </a:r>
            <a:r>
              <a:rPr dirty="0"/>
              <a:t>time unit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tabLst>
                <a:tab pos="2057400" algn="l"/>
                <a:tab pos="2565400" algn="l"/>
              </a:tabLst>
            </a:pPr>
            <a:r>
              <a:rPr dirty="0"/>
              <a:t>Can be &lt; 10% of memory access time</a:t>
            </a:r>
          </a:p>
          <a:p>
            <a:pPr>
              <a:lnSpc>
                <a:spcPct val="90000"/>
              </a:lnSpc>
              <a:buChar char=""/>
              <a:tabLst>
                <a:tab pos="2057400" algn="l"/>
                <a:tab pos="2565400" algn="l"/>
              </a:tabLst>
            </a:pPr>
            <a:r>
              <a:rPr dirty="0"/>
              <a:t>Hit ratio =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tabLst>
                <a:tab pos="2057400" algn="l"/>
                <a:tab pos="2565400" algn="l"/>
              </a:tabLst>
            </a:pPr>
            <a:r>
              <a:rPr dirty="0"/>
              <a:t>Hit ratio – percentage of times that a page number is found in the associative registers; ratio related to number of associative registers</a:t>
            </a:r>
          </a:p>
          <a:p>
            <a:pPr>
              <a:lnSpc>
                <a:spcPct val="90000"/>
              </a:lnSpc>
              <a:buChar char=""/>
              <a:tabLst>
                <a:tab pos="2057400" algn="l"/>
                <a:tab pos="2565400" algn="l"/>
              </a:tabLst>
            </a:pPr>
            <a:r>
              <a:rPr dirty="0"/>
              <a:t>Consider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 </a:t>
            </a:r>
            <a:r>
              <a:rPr dirty="0"/>
              <a:t>= 80% (0.80),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 </a:t>
            </a:r>
            <a:r>
              <a:rPr dirty="0"/>
              <a:t>= 20ns for TLB search, M = 100ns for memory access</a:t>
            </a:r>
          </a:p>
          <a:p>
            <a:pPr>
              <a:lnSpc>
                <a:spcPct val="90000"/>
              </a:lnSpc>
              <a:buChar char=""/>
              <a:tabLst>
                <a:tab pos="2057400" algn="l"/>
                <a:tab pos="2565400" algn="l"/>
              </a:tabLst>
              <a:defRPr b="1">
                <a:solidFill>
                  <a:srgbClr val="3366FF"/>
                </a:solidFill>
              </a:defRPr>
            </a:pPr>
            <a:r>
              <a:rPr dirty="0"/>
              <a:t>Effective Access Time</a:t>
            </a:r>
            <a:r>
              <a:rPr b="0" dirty="0"/>
              <a:t> </a:t>
            </a:r>
            <a:r>
              <a:rPr b="0" dirty="0">
                <a:solidFill>
                  <a:srgbClr val="000000"/>
                </a:solidFill>
              </a:rPr>
              <a:t>(</a:t>
            </a:r>
            <a:r>
              <a:rPr dirty="0"/>
              <a:t>EAT</a:t>
            </a:r>
            <a:r>
              <a:rPr b="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  <a:buSzTx/>
              <a:buNone/>
              <a:tabLst>
                <a:tab pos="2057400" algn="l"/>
                <a:tab pos="2565400" algn="l"/>
              </a:tabLst>
            </a:pPr>
            <a:r>
              <a:rPr dirty="0"/>
              <a:t>		EAT = ((1 +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ε/M</a:t>
            </a:r>
            <a:r>
              <a:rPr dirty="0"/>
              <a:t>)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 </a:t>
            </a:r>
            <a:r>
              <a:rPr dirty="0"/>
              <a:t>+ (2 +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ε/M</a:t>
            </a:r>
            <a:r>
              <a:rPr dirty="0"/>
              <a:t>)(1 –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</a:t>
            </a:r>
            <a:r>
              <a:rPr dirty="0"/>
              <a:t>)) * M</a:t>
            </a:r>
          </a:p>
          <a:p>
            <a:pPr>
              <a:lnSpc>
                <a:spcPct val="90000"/>
              </a:lnSpc>
              <a:buSzTx/>
              <a:buNone/>
              <a:tabLst>
                <a:tab pos="2057400" algn="l"/>
                <a:tab pos="2565400" algn="l"/>
              </a:tabLst>
            </a:pPr>
            <a:r>
              <a:rPr dirty="0"/>
              <a:t>			= (2 +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ε/</a:t>
            </a:r>
            <a:r>
              <a:rPr dirty="0">
                <a:latin typeface="Helvetica"/>
                <a:ea typeface="Symbol"/>
                <a:cs typeface="Helvetica"/>
                <a:sym typeface="Symbol"/>
              </a:rPr>
              <a:t>M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dirty="0"/>
              <a:t>–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α) </a:t>
            </a:r>
            <a:r>
              <a:rPr dirty="0" smtClean="0">
                <a:latin typeface="Helvetica"/>
                <a:ea typeface="Symbol"/>
                <a:cs typeface="Helvetica"/>
                <a:sym typeface="Symbol"/>
              </a:rPr>
              <a:t>M</a:t>
            </a:r>
            <a:endParaRPr lang="en-US" dirty="0" smtClean="0">
              <a:latin typeface="Helvetica"/>
              <a:ea typeface="Symbol"/>
              <a:cs typeface="Helvetica"/>
              <a:sym typeface="Symbol"/>
            </a:endParaRPr>
          </a:p>
          <a:p>
            <a:pPr>
              <a:lnSpc>
                <a:spcPct val="90000"/>
              </a:lnSpc>
              <a:buSzTx/>
              <a:buNone/>
              <a:tabLst>
                <a:tab pos="2057400" algn="l"/>
                <a:tab pos="2565400" algn="l"/>
              </a:tabLst>
            </a:pPr>
            <a:r>
              <a:rPr lang="en-US" dirty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    </a:t>
            </a:r>
            <a:r>
              <a:rPr lang="en-US" dirty="0">
                <a:ea typeface="Symbol"/>
                <a:cs typeface="Symbol"/>
                <a:sym typeface="Symbol"/>
              </a:rPr>
              <a:t> </a:t>
            </a:r>
            <a:r>
              <a:rPr lang="en-US" dirty="0" smtClean="0">
                <a:ea typeface="Symbol"/>
                <a:cs typeface="Symbol"/>
                <a:sym typeface="Symbol"/>
              </a:rPr>
              <a:t>    (Alternatively)        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lang="en-US" dirty="0"/>
              <a:t>= </a:t>
            </a:r>
            <a:r>
              <a:rPr lang="en-US" dirty="0" smtClean="0">
                <a:latin typeface="Symbol" charset="2"/>
                <a:ea typeface="Symbol"/>
                <a:cs typeface="Symbol" charset="2"/>
                <a:sym typeface="Symbol"/>
              </a:rPr>
              <a:t>(</a:t>
            </a:r>
            <a:r>
              <a:rPr lang="el-GR" dirty="0">
                <a:latin typeface="Symbol"/>
                <a:ea typeface="Symbol"/>
                <a:cs typeface="Symbol"/>
                <a:sym typeface="Symbol"/>
              </a:rPr>
              <a:t>α </a:t>
            </a:r>
            <a:r>
              <a:rPr lang="en-US" dirty="0" smtClean="0"/>
              <a:t>x (M + </a:t>
            </a:r>
            <a:r>
              <a:rPr lang="el-GR" dirty="0" smtClean="0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)) + ((1 - </a:t>
            </a:r>
            <a:r>
              <a:rPr lang="el-GR" dirty="0" smtClean="0">
                <a:latin typeface="Symbol"/>
                <a:ea typeface="Symbol"/>
                <a:cs typeface="Symbol"/>
                <a:sym typeface="Symbol"/>
              </a:rPr>
              <a:t>α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) </a:t>
            </a:r>
            <a:r>
              <a:rPr lang="en-US" dirty="0" smtClean="0"/>
              <a:t>x (2M + </a:t>
            </a:r>
            <a:r>
              <a:rPr lang="el-GR">
                <a:latin typeface="Symbol"/>
                <a:ea typeface="Symbol"/>
                <a:cs typeface="Symbol"/>
                <a:sym typeface="Symbol"/>
              </a:rPr>
              <a:t>ε</a:t>
            </a:r>
            <a:r>
              <a:rPr lang="en-US" smtClean="0">
                <a:latin typeface="Symbol"/>
                <a:ea typeface="Symbol"/>
                <a:cs typeface="Symbol"/>
                <a:sym typeface="Symbol"/>
              </a:rPr>
              <a:t>)</a:t>
            </a:r>
            <a:r>
              <a:rPr lang="en-US" dirty="0" smtClean="0">
                <a:latin typeface="Symbol"/>
                <a:ea typeface="Symbol"/>
                <a:cs typeface="Symbol"/>
                <a:sym typeface="Symbol"/>
              </a:rPr>
              <a:t>)</a:t>
            </a:r>
            <a:endParaRPr dirty="0">
              <a:latin typeface="Symbol"/>
              <a:ea typeface="Symbol"/>
              <a:cs typeface="Symbol"/>
              <a:sym typeface="Symbol"/>
            </a:endParaRPr>
          </a:p>
          <a:p>
            <a:pPr>
              <a:lnSpc>
                <a:spcPct val="90000"/>
              </a:lnSpc>
              <a:buChar char=""/>
              <a:tabLst>
                <a:tab pos="2057400" algn="l"/>
                <a:tab pos="2565400" algn="l"/>
              </a:tabLst>
            </a:pPr>
            <a:r>
              <a:rPr dirty="0"/>
              <a:t> Consider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 </a:t>
            </a:r>
            <a:r>
              <a:rPr dirty="0"/>
              <a:t>= 80%,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 </a:t>
            </a:r>
            <a:r>
              <a:rPr dirty="0"/>
              <a:t>= 20ns for TLB search, 100ns for memory access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tabLst>
                <a:tab pos="2057400" algn="l"/>
                <a:tab pos="2565400" algn="l"/>
              </a:tabLst>
            </a:pPr>
            <a:r>
              <a:rPr dirty="0"/>
              <a:t>EAT = 0.80 x 120 + 0.20 x 220 = 140ns</a:t>
            </a:r>
          </a:p>
          <a:p>
            <a:pPr>
              <a:lnSpc>
                <a:spcPct val="90000"/>
              </a:lnSpc>
              <a:buChar char=""/>
              <a:tabLst>
                <a:tab pos="2057400" algn="l"/>
                <a:tab pos="2565400" algn="l"/>
              </a:tabLst>
            </a:pPr>
            <a:r>
              <a:rPr dirty="0"/>
              <a:t>Consider more realistic hit ratio -&gt; 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α </a:t>
            </a:r>
            <a:r>
              <a:rPr dirty="0"/>
              <a:t>= 99%,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ε </a:t>
            </a:r>
            <a:r>
              <a:rPr dirty="0"/>
              <a:t>= 20ns for TLB search, 100ns for memory access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tabLst>
                <a:tab pos="2057400" algn="l"/>
                <a:tab pos="2565400" algn="l"/>
              </a:tabLst>
            </a:pPr>
            <a:r>
              <a:rPr dirty="0"/>
              <a:t>EAT = 0.99 x 120 + 0.01 x 220 = 121ns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45720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Memory Protection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4294967295"/>
          </p:nvPr>
        </p:nvSpPr>
        <p:spPr>
          <a:xfrm>
            <a:off x="873125" y="1157287"/>
            <a:ext cx="6937375" cy="44688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Memory protection implemented by associating protection bit with each frame to indicate if read-only or read-write access is allowed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Can also add more bits to indicate page execute-only, and so on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Valid-invalid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bit attached to each entry in the page table: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“valid” indicates that the associated page is in the process’ logical address space, and is thus a legal page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“invalid” indicates that the page is not in the process’ logical address space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Or use </a:t>
            </a:r>
            <a:r>
              <a:rPr b="1">
                <a:solidFill>
                  <a:srgbClr val="3366FF"/>
                </a:solidFill>
              </a:rPr>
              <a:t>page-table length register </a:t>
            </a:r>
            <a:r>
              <a:t>(</a:t>
            </a:r>
            <a:r>
              <a:rPr b="1">
                <a:solidFill>
                  <a:srgbClr val="3366FF"/>
                </a:solidFill>
              </a:rPr>
              <a:t>PTLR</a:t>
            </a:r>
            <a:r>
              <a:t>)</a:t>
            </a:r>
          </a:p>
          <a:p>
            <a:pPr>
              <a:buChar char=""/>
            </a:pPr>
            <a:r>
              <a:t>Any violations result in a trap to the kernel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title" idx="4294967295"/>
          </p:nvPr>
        </p:nvSpPr>
        <p:spPr>
          <a:xfrm>
            <a:off x="1709737" y="-188913"/>
            <a:ext cx="7112001" cy="9032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Valid (v) or Invalid (i) Bit In A Page Table</a:t>
            </a:r>
          </a:p>
        </p:txBody>
      </p:sp>
      <p:pic>
        <p:nvPicPr>
          <p:cNvPr id="26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1252537"/>
            <a:ext cx="5099050" cy="442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title" idx="4294967295"/>
          </p:nvPr>
        </p:nvSpPr>
        <p:spPr>
          <a:xfrm>
            <a:off x="45720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Shared Pages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4294967295"/>
          </p:nvPr>
        </p:nvSpPr>
        <p:spPr>
          <a:xfrm>
            <a:off x="873125" y="1141412"/>
            <a:ext cx="6950075" cy="448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Shared code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One copy of read-only (</a:t>
            </a:r>
            <a:r>
              <a:rPr b="1">
                <a:solidFill>
                  <a:srgbClr val="3366FF"/>
                </a:solidFill>
              </a:rPr>
              <a:t>reentrant</a:t>
            </a:r>
            <a:r>
              <a:t>) code shared among processes (i.e., text editors, compilers, window systems)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Similar to multiple threads sharing the same process space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Also useful for interprocess communication if sharing of read-write pages is allowed</a:t>
            </a:r>
          </a:p>
          <a:p>
            <a:pPr>
              <a:buChar char=""/>
              <a:defRPr b="1">
                <a:solidFill>
                  <a:srgbClr val="3366FF"/>
                </a:solidFill>
              </a:defRPr>
            </a:pPr>
            <a:r>
              <a:t>Private code and data</a:t>
            </a:r>
            <a:r>
              <a:rPr b="0"/>
              <a:t> 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Each process keeps a separate copy of the code and data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The pages for the private code and data can appear anywhere in the logical address space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48</a:t>
            </a:fld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title" idx="4294967295"/>
          </p:nvPr>
        </p:nvSpPr>
        <p:spPr>
          <a:xfrm>
            <a:off x="982662" y="198437"/>
            <a:ext cx="77041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Shared Pages Example</a:t>
            </a:r>
          </a:p>
        </p:txBody>
      </p:sp>
      <p:pic>
        <p:nvPicPr>
          <p:cNvPr id="269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2962" y="1104900"/>
            <a:ext cx="4860926" cy="489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49</a:t>
            </a:fld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title" idx="4294967295"/>
          </p:nvPr>
        </p:nvSpPr>
        <p:spPr>
          <a:xfrm>
            <a:off x="520700" y="18256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Structure of the Page Table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4294967295"/>
          </p:nvPr>
        </p:nvSpPr>
        <p:spPr>
          <a:xfrm>
            <a:off x="857250" y="1141412"/>
            <a:ext cx="7119938" cy="448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Memory structures for paging can get huge using straight-forward methods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Consider a 32-bit logical address space as on modern computers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Page size of 4 KB (2</a:t>
            </a:r>
            <a:r>
              <a:rPr baseline="30000"/>
              <a:t>12</a:t>
            </a:r>
            <a:r>
              <a:t>)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Page table would have 1 million entries (2</a:t>
            </a:r>
            <a:r>
              <a:rPr baseline="30000"/>
              <a:t>32</a:t>
            </a:r>
            <a:r>
              <a:t> / 2</a:t>
            </a:r>
            <a:r>
              <a:rPr baseline="30000"/>
              <a:t>12</a:t>
            </a:r>
            <a:r>
              <a:t>)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If each entry is 4 bytes -&gt; 4 MB of physical address space / memory for page table alone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That amount of memory used to cost a lot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Don’t want to allocate that contiguously in main memory</a:t>
            </a:r>
          </a:p>
          <a:p>
            <a:pPr>
              <a:buChar char=""/>
            </a:pPr>
            <a:r>
              <a:t>Hierarchical Paging</a:t>
            </a:r>
          </a:p>
          <a:p>
            <a:pPr>
              <a:buChar char=""/>
            </a:pPr>
            <a:r>
              <a:t>Hashed Page Tables</a:t>
            </a:r>
          </a:p>
          <a:p>
            <a:pPr>
              <a:buChar char=""/>
            </a:pPr>
            <a:r>
              <a:t>Inverted Page Tables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 idx="4294967295"/>
          </p:nvPr>
        </p:nvSpPr>
        <p:spPr>
          <a:xfrm>
            <a:off x="1265237" y="112712"/>
            <a:ext cx="6559551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Base and Limit Registers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4294967295"/>
          </p:nvPr>
        </p:nvSpPr>
        <p:spPr>
          <a:xfrm>
            <a:off x="950912" y="995362"/>
            <a:ext cx="7351713" cy="448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A pair of </a:t>
            </a:r>
            <a:r>
              <a:rPr b="1">
                <a:solidFill>
                  <a:srgbClr val="3366FF"/>
                </a:solidFill>
              </a:rPr>
              <a:t>base</a:t>
            </a:r>
            <a:r>
              <a:rPr>
                <a:solidFill>
                  <a:srgbClr val="3366FF"/>
                </a:solidFill>
              </a:rPr>
              <a:t> </a:t>
            </a:r>
            <a:r>
              <a:t>and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3366FF"/>
                </a:solidFill>
              </a:rPr>
              <a:t>limit</a:t>
            </a:r>
            <a:r>
              <a:rPr>
                <a:solidFill>
                  <a:srgbClr val="3366FF"/>
                </a:solidFill>
              </a:rPr>
              <a:t> </a:t>
            </a:r>
            <a:r>
              <a:rPr b="1">
                <a:solidFill>
                  <a:srgbClr val="3366FF"/>
                </a:solidFill>
              </a:rPr>
              <a:t>registers</a:t>
            </a:r>
            <a:r>
              <a:t> define the logical address space</a:t>
            </a:r>
          </a:p>
          <a:p>
            <a:pPr>
              <a:buChar char=""/>
            </a:pPr>
            <a:r>
              <a:t>CPU must check every memory access generated in user mode to be sure it is between base and limit for that user</a:t>
            </a:r>
          </a:p>
        </p:txBody>
      </p:sp>
      <p:pic>
        <p:nvPicPr>
          <p:cNvPr id="6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6062" y="2128837"/>
            <a:ext cx="3273426" cy="360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50</a:t>
            </a:fld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title" idx="4294967295"/>
          </p:nvPr>
        </p:nvSpPr>
        <p:spPr>
          <a:xfrm>
            <a:off x="473075" y="1666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Hierarchical Page Tables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4294967295"/>
          </p:nvPr>
        </p:nvSpPr>
        <p:spPr>
          <a:xfrm>
            <a:off x="903287" y="1189037"/>
            <a:ext cx="5980114" cy="448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Break up the logical address space into multiple page tables</a:t>
            </a:r>
          </a:p>
          <a:p>
            <a:pPr>
              <a:buChar char=""/>
            </a:pPr>
            <a:r>
              <a:t>A simple technique is a two-level page table</a:t>
            </a:r>
          </a:p>
          <a:p>
            <a:pPr>
              <a:buChar char=""/>
            </a:pPr>
            <a:r>
              <a:t>We then page the page table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title" idx="4294967295"/>
          </p:nvPr>
        </p:nvSpPr>
        <p:spPr>
          <a:xfrm>
            <a:off x="568325" y="1666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Two-Level Page-Table Scheme</a:t>
            </a:r>
          </a:p>
        </p:txBody>
      </p:sp>
      <p:pic>
        <p:nvPicPr>
          <p:cNvPr id="281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875" y="1268412"/>
            <a:ext cx="4248150" cy="4492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52</a:t>
            </a:fld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title" idx="4294967295"/>
          </p:nvPr>
        </p:nvSpPr>
        <p:spPr>
          <a:xfrm>
            <a:off x="955675" y="152400"/>
            <a:ext cx="7762875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Two-Level Paging Example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4294967295"/>
          </p:nvPr>
        </p:nvSpPr>
        <p:spPr>
          <a:xfrm>
            <a:off x="917575" y="1085850"/>
            <a:ext cx="7807325" cy="51466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"/>
            </a:pPr>
            <a:r>
              <a:t>A logical address (on 32-bit machine with 1K page size) is divided into:</a:t>
            </a:r>
          </a:p>
          <a:p>
            <a:pPr marL="627062"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</a:pPr>
            <a:r>
              <a:t>a page number consisting of 22 bits</a:t>
            </a:r>
          </a:p>
          <a:p>
            <a:pPr marL="627062"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</a:pPr>
            <a:r>
              <a:t>a page offset consisting of 10 bits</a:t>
            </a:r>
          </a:p>
          <a:p>
            <a:pPr marL="627062"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defRPr sz="800"/>
            </a:pPr>
            <a:endParaRPr/>
          </a:p>
          <a:p>
            <a:pPr>
              <a:lnSpc>
                <a:spcPct val="90000"/>
              </a:lnSpc>
              <a:buChar char=""/>
            </a:pPr>
            <a:r>
              <a:t>Since the page table is paged, the page number is further divided into:</a:t>
            </a:r>
          </a:p>
          <a:p>
            <a:pPr marL="627062"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</a:pPr>
            <a:r>
              <a:t>a 12-bit page number </a:t>
            </a:r>
          </a:p>
          <a:p>
            <a:pPr marL="627062"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</a:pPr>
            <a:r>
              <a:t>a 10-bit page offset</a:t>
            </a:r>
          </a:p>
          <a:p>
            <a:pPr marL="627062" lvl="1">
              <a:lnSpc>
                <a:spcPct val="90000"/>
              </a:lnSpc>
              <a:spcBef>
                <a:spcPts val="0"/>
              </a:spcBef>
              <a:buClr>
                <a:srgbClr val="CC6600"/>
              </a:buClr>
              <a:defRPr sz="800"/>
            </a:pPr>
            <a:endParaRPr/>
          </a:p>
          <a:p>
            <a:pPr>
              <a:lnSpc>
                <a:spcPct val="90000"/>
              </a:lnSpc>
              <a:buChar char=""/>
            </a:pPr>
            <a:r>
              <a:t>Thus, a logical address is as follows:</a:t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sz="1600"/>
          </a:p>
          <a:p>
            <a:pPr>
              <a:lnSpc>
                <a:spcPct val="90000"/>
              </a:lnSpc>
              <a:buChar char=""/>
            </a:pPr>
            <a:r>
              <a:t>where</a:t>
            </a:r>
            <a:r>
              <a:rPr i="1"/>
              <a:t> p</a:t>
            </a:r>
            <a:r>
              <a:rPr i="1" baseline="-25000"/>
              <a:t>1</a:t>
            </a:r>
            <a:r>
              <a:t> is an index into the outer page table, and </a:t>
            </a:r>
            <a:r>
              <a:rPr i="1"/>
              <a:t>p</a:t>
            </a:r>
            <a:r>
              <a:rPr i="1" baseline="-25000"/>
              <a:t>2</a:t>
            </a:r>
            <a:r>
              <a:t> is the displacement within the page of the inner page table</a:t>
            </a:r>
          </a:p>
          <a:p>
            <a:pPr>
              <a:lnSpc>
                <a:spcPct val="90000"/>
              </a:lnSpc>
              <a:buChar char=""/>
            </a:pPr>
            <a:r>
              <a:t>Known as </a:t>
            </a:r>
            <a:r>
              <a:rPr b="1">
                <a:solidFill>
                  <a:srgbClr val="3366FF"/>
                </a:solidFill>
              </a:rPr>
              <a:t>forward-mapped page table</a:t>
            </a:r>
          </a:p>
        </p:txBody>
      </p:sp>
      <p:pic>
        <p:nvPicPr>
          <p:cNvPr id="286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0612" y="3875087"/>
            <a:ext cx="3159126" cy="1055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53</a:t>
            </a:fld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title" idx="4294967295"/>
          </p:nvPr>
        </p:nvSpPr>
        <p:spPr>
          <a:xfrm>
            <a:off x="1128712" y="152400"/>
            <a:ext cx="755808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Address-Translation Scheme</a:t>
            </a:r>
          </a:p>
        </p:txBody>
      </p:sp>
      <p:pic>
        <p:nvPicPr>
          <p:cNvPr id="29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012" y="1258887"/>
            <a:ext cx="6389688" cy="2693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54</a:t>
            </a:fld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title" idx="4294967295"/>
          </p:nvPr>
        </p:nvSpPr>
        <p:spPr>
          <a:xfrm>
            <a:off x="536575" y="166687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64-bit Logical Address Space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4294967295"/>
          </p:nvPr>
        </p:nvSpPr>
        <p:spPr>
          <a:xfrm>
            <a:off x="806450" y="1201737"/>
            <a:ext cx="8116888" cy="5087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Even two-level paging scheme not sufficient</a:t>
            </a:r>
          </a:p>
          <a:p>
            <a:pPr>
              <a:buChar char=""/>
            </a:pPr>
            <a:r>
              <a:t>If page size is 4 KB (2</a:t>
            </a:r>
            <a:r>
              <a:rPr baseline="30000"/>
              <a:t>12</a:t>
            </a:r>
            <a:r>
              <a:t>)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Then page table has 2</a:t>
            </a:r>
            <a:r>
              <a:rPr baseline="30000"/>
              <a:t>52</a:t>
            </a:r>
            <a:r>
              <a:t> entries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If two level scheme, inner page tables could be 2</a:t>
            </a:r>
            <a:r>
              <a:rPr baseline="30000"/>
              <a:t>10</a:t>
            </a:r>
            <a:r>
              <a:t> 4-byte entries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Address would look like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/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/>
          </a:p>
          <a:p>
            <a:pPr marL="285750" lvl="1" indent="171450">
              <a:spcBef>
                <a:spcPts val="0"/>
              </a:spcBef>
              <a:buSzTx/>
              <a:buNone/>
            </a:pPr>
            <a:endParaRPr/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/>
          </a:p>
          <a:p>
            <a:pPr lvl="1">
              <a:spcBef>
                <a:spcPts val="0"/>
              </a:spcBef>
              <a:buClr>
                <a:srgbClr val="CC6600"/>
              </a:buClr>
            </a:pPr>
            <a:endParaRPr/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Outer page table has 2</a:t>
            </a:r>
            <a:r>
              <a:rPr baseline="30000"/>
              <a:t>42</a:t>
            </a:r>
            <a:r>
              <a:t> entries or 2</a:t>
            </a:r>
            <a:r>
              <a:rPr baseline="30000"/>
              <a:t>44</a:t>
            </a:r>
            <a:r>
              <a:t> bytes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One solution is to add a 2</a:t>
            </a:r>
            <a:r>
              <a:rPr baseline="30000"/>
              <a:t>nd</a:t>
            </a:r>
            <a:r>
              <a:t> outer page table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But in the following example the 2</a:t>
            </a:r>
            <a:r>
              <a:rPr baseline="30000"/>
              <a:t>nd</a:t>
            </a:r>
            <a:r>
              <a:t> outer page table is still 2</a:t>
            </a:r>
            <a:r>
              <a:rPr baseline="30000"/>
              <a:t>34</a:t>
            </a:r>
            <a:r>
              <a:t> bytes in size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And possibly 4 memory access to get to one physical memory location</a:t>
            </a:r>
          </a:p>
        </p:txBody>
      </p:sp>
      <p:pic>
        <p:nvPicPr>
          <p:cNvPr id="295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2175" y="3000375"/>
            <a:ext cx="3246438" cy="1165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55</a:t>
            </a:fld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title" idx="4294967295"/>
          </p:nvPr>
        </p:nvSpPr>
        <p:spPr>
          <a:xfrm>
            <a:off x="865187" y="214312"/>
            <a:ext cx="7821613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Three-level Paging Scheme</a:t>
            </a:r>
          </a:p>
        </p:txBody>
      </p:sp>
      <p:pic>
        <p:nvPicPr>
          <p:cNvPr id="29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293812"/>
            <a:ext cx="5241925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1400" y="3130550"/>
            <a:ext cx="5486400" cy="1062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56</a:t>
            </a:fld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title" idx="4294967295"/>
          </p:nvPr>
        </p:nvSpPr>
        <p:spPr>
          <a:xfrm>
            <a:off x="846137" y="166687"/>
            <a:ext cx="7840663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Hashed Page Tables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4294967295"/>
          </p:nvPr>
        </p:nvSpPr>
        <p:spPr>
          <a:xfrm>
            <a:off x="903287" y="1141412"/>
            <a:ext cx="7626351" cy="4722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Common in address spaces &gt; 32 bits</a:t>
            </a:r>
          </a:p>
          <a:p>
            <a:pPr>
              <a:buChar char=""/>
            </a:pPr>
            <a:r>
              <a:t>The virtual page number is hashed into a page table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This page table contains a chain of elements hashing to the same location</a:t>
            </a:r>
          </a:p>
          <a:p>
            <a:pPr>
              <a:buChar char=""/>
            </a:pPr>
            <a:r>
              <a:t>Each element contains (1) the virtual page number (2) the value of the mapped page frame (3) a pointer to the next element</a:t>
            </a:r>
          </a:p>
          <a:p>
            <a:pPr>
              <a:buChar char=""/>
            </a:pPr>
            <a:r>
              <a:t>Virtual page numbers are compared in this chain searching for a match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If a match is found, the corresponding physical frame is extracted</a:t>
            </a:r>
          </a:p>
          <a:p>
            <a:pPr>
              <a:buChar char=""/>
            </a:pPr>
            <a:r>
              <a:t>Variation for 64-bit addresses is </a:t>
            </a:r>
            <a:r>
              <a:rPr b="1">
                <a:solidFill>
                  <a:srgbClr val="3366FF"/>
                </a:solidFill>
              </a:rPr>
              <a:t>clustered page tables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Similar to hashed but each entry refers to several pages (such as 16) rather than 1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Especially useful for </a:t>
            </a:r>
            <a:r>
              <a:rPr b="1">
                <a:solidFill>
                  <a:srgbClr val="3366FF"/>
                </a:solidFill>
              </a:rPr>
              <a:t>sparse</a:t>
            </a:r>
            <a:r>
              <a:t> address spaces (where memory references are non-contiguous and scattered)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57</a:t>
            </a:fld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Hashed Page Table</a:t>
            </a:r>
          </a:p>
        </p:txBody>
      </p:sp>
      <p:pic>
        <p:nvPicPr>
          <p:cNvPr id="30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887" y="1274762"/>
            <a:ext cx="6616701" cy="3819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58</a:t>
            </a:fld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title" idx="4294967295"/>
          </p:nvPr>
        </p:nvSpPr>
        <p:spPr>
          <a:xfrm>
            <a:off x="730250" y="152400"/>
            <a:ext cx="795655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Inverted Page Table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4294967295"/>
          </p:nvPr>
        </p:nvSpPr>
        <p:spPr>
          <a:xfrm>
            <a:off x="939800" y="1152524"/>
            <a:ext cx="7073900" cy="4792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Rather than each process having a page table and keeping track of all possible logical pages, track all physical pages</a:t>
            </a:r>
          </a:p>
          <a:p>
            <a:pPr>
              <a:buChar char=""/>
            </a:pPr>
            <a:r>
              <a:t>One entry for each real page of memory</a:t>
            </a:r>
          </a:p>
          <a:p>
            <a:pPr>
              <a:buChar char=""/>
            </a:pPr>
            <a:r>
              <a:t>Entry consists of the virtual address of the page stored in that real memory location, with information about the process that owns that page</a:t>
            </a:r>
          </a:p>
          <a:p>
            <a:pPr>
              <a:buChar char=""/>
            </a:pPr>
            <a:r>
              <a:t>Decreases memory needed to store each page table, but increases time needed to search the table when a page reference occurs</a:t>
            </a:r>
          </a:p>
          <a:p>
            <a:pPr>
              <a:buChar char=""/>
            </a:pPr>
            <a:r>
              <a:t>Use hash table to limit the search to one — or at most a few — page-table entries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TLB can accelerate access</a:t>
            </a:r>
          </a:p>
          <a:p>
            <a:pPr>
              <a:buChar char=""/>
            </a:pPr>
            <a:r>
              <a:t>But how to implement shared memory?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One mapping of a virtual address to the shared physical address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59</a:t>
            </a:fld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title" idx="4294967295"/>
          </p:nvPr>
        </p:nvSpPr>
        <p:spPr>
          <a:xfrm>
            <a:off x="958850" y="182562"/>
            <a:ext cx="779145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Inverted Page Table Architecture</a:t>
            </a:r>
          </a:p>
        </p:txBody>
      </p:sp>
      <p:pic>
        <p:nvPicPr>
          <p:cNvPr id="31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675" y="1274762"/>
            <a:ext cx="6057900" cy="4189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 idx="4294967295"/>
          </p:nvPr>
        </p:nvSpPr>
        <p:spPr>
          <a:xfrm>
            <a:off x="941387" y="153987"/>
            <a:ext cx="7745413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Hardware Address Protection</a:t>
            </a:r>
          </a:p>
        </p:txBody>
      </p:sp>
      <p:pic>
        <p:nvPicPr>
          <p:cNvPr id="64" name="8.pdf" descr="8.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6387" y="1567580"/>
            <a:ext cx="6324601" cy="2773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60</a:t>
            </a:fld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title" idx="4294967295"/>
          </p:nvPr>
        </p:nvSpPr>
        <p:spPr>
          <a:xfrm>
            <a:off x="730250" y="198437"/>
            <a:ext cx="795655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Oracle SPARC Solaris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4294967295"/>
          </p:nvPr>
        </p:nvSpPr>
        <p:spPr>
          <a:xfrm>
            <a:off x="885825" y="1035050"/>
            <a:ext cx="7499350" cy="50625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Consider modern, 64-bit operating system example with tightly integrated HW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Goals are efficiency, low overhead</a:t>
            </a:r>
          </a:p>
          <a:p>
            <a:pPr>
              <a:buChar char=""/>
            </a:pPr>
            <a:r>
              <a:t>Based on hashing, but more complex</a:t>
            </a:r>
          </a:p>
          <a:p>
            <a:pPr>
              <a:buChar char=""/>
            </a:pPr>
            <a:r>
              <a:t>Two hash tables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One kernel and one for all user processes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Each maps memory addresses from virtual to physical memory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Each entry represents a contiguous area of mapped virtual memory,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More efficient than having a separate hash-table entry for each page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Each entry has  base address and  span (indicating the number of pages the entry represents)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61</a:t>
            </a:fld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title" idx="4294967295"/>
          </p:nvPr>
        </p:nvSpPr>
        <p:spPr>
          <a:xfrm>
            <a:off x="762000" y="198437"/>
            <a:ext cx="795655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Oracle SPARC Solaris (Cont.)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4294967295"/>
          </p:nvPr>
        </p:nvSpPr>
        <p:spPr>
          <a:xfrm>
            <a:off x="981075" y="1096962"/>
            <a:ext cx="7515225" cy="50625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TLB holds translation table entries (TTEs) for fast hardware lookups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A cache of TTEs reside in a translation storage buffer (TSB)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Includes an entry per recently accessed page</a:t>
            </a:r>
          </a:p>
          <a:p>
            <a:pPr>
              <a:buChar char=""/>
            </a:pPr>
            <a:r>
              <a:t>Virtual address reference causes TLB search 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If miss, hardware walks the in-memory TSB looking for the TTE corresponding to the address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If match found, the CPU copies the TSB entry into the TLB and translation completes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If no match found, kernel interrupted to search the hash table</a:t>
            </a:r>
          </a:p>
          <a:p>
            <a:pPr lvl="3">
              <a:spcBef>
                <a:spcPts val="0"/>
              </a:spcBef>
              <a:buClr>
                <a:srgbClr val="FFCC00"/>
              </a:buClr>
              <a:buFontTx/>
            </a:pPr>
            <a:r>
              <a:t>The kernel then creates a TTE from the appropriate hash table and stores it in the TSB, Interrupt handler returns control to the MMU, which completes the address translation.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62</a:t>
            </a:fld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title" idx="4294967295"/>
          </p:nvPr>
        </p:nvSpPr>
        <p:spPr>
          <a:xfrm>
            <a:off x="1127125" y="142875"/>
            <a:ext cx="76073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Example: The Intel 32 and 64-bit Architectures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4294967295"/>
          </p:nvPr>
        </p:nvSpPr>
        <p:spPr>
          <a:xfrm>
            <a:off x="885825" y="1233487"/>
            <a:ext cx="7743825" cy="45307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Dominant industry chips</a:t>
            </a:r>
          </a:p>
          <a:p>
            <a:pPr>
              <a:buChar char=""/>
            </a:pPr>
            <a:endParaRPr/>
          </a:p>
          <a:p>
            <a:pPr>
              <a:buChar char=""/>
            </a:pPr>
            <a:r>
              <a:t>Pentium CPUs are 32-bit and called IA-32 architecture</a:t>
            </a:r>
          </a:p>
          <a:p>
            <a:pPr>
              <a:buChar char=""/>
            </a:pPr>
            <a:endParaRPr/>
          </a:p>
          <a:p>
            <a:pPr>
              <a:buChar char=""/>
            </a:pPr>
            <a:r>
              <a:t>Current Intel CPUs are 64-bit and called IA-64 architecture</a:t>
            </a:r>
          </a:p>
          <a:p>
            <a:pPr>
              <a:buChar char=""/>
            </a:pPr>
            <a:endParaRPr/>
          </a:p>
          <a:p>
            <a:pPr>
              <a:buChar char=""/>
            </a:pPr>
            <a:r>
              <a:t>Many variations in the chips, cover the main ideas here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63</a:t>
            </a:fld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title" idx="4294967295"/>
          </p:nvPr>
        </p:nvSpPr>
        <p:spPr>
          <a:xfrm>
            <a:off x="1425575" y="166687"/>
            <a:ext cx="76073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Example: The Intel IA-32 Architecture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idx="4294967295"/>
          </p:nvPr>
        </p:nvSpPr>
        <p:spPr>
          <a:xfrm>
            <a:off x="885825" y="1087437"/>
            <a:ext cx="7091363" cy="45307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Supports both segmentation and segmentation with paging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Each segment can be 4 GB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Up to 16 K segments per process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Divided into two partitions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First partition of up to 8 K segments are private to process (kept in </a:t>
            </a:r>
            <a:r>
              <a:rPr b="1">
                <a:solidFill>
                  <a:srgbClr val="3366FF"/>
                </a:solidFill>
              </a:rPr>
              <a:t>local descriptor table </a:t>
            </a:r>
            <a:r>
              <a:t>(</a:t>
            </a:r>
            <a:r>
              <a:rPr b="1">
                <a:solidFill>
                  <a:srgbClr val="3366FF"/>
                </a:solidFill>
              </a:rPr>
              <a:t>LDT</a:t>
            </a:r>
            <a:r>
              <a:t>))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Second partition of up to 8K segments shared among all processes (kept in </a:t>
            </a:r>
            <a:r>
              <a:rPr b="1">
                <a:solidFill>
                  <a:srgbClr val="3366FF"/>
                </a:solidFill>
              </a:rPr>
              <a:t>global descriptor table </a:t>
            </a:r>
            <a:r>
              <a:t>(</a:t>
            </a:r>
            <a:r>
              <a:rPr b="1">
                <a:solidFill>
                  <a:srgbClr val="3366FF"/>
                </a:solidFill>
              </a:rPr>
              <a:t>GDT</a:t>
            </a:r>
            <a:r>
              <a:t>))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64</a:t>
            </a:fld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 idx="4294967295"/>
          </p:nvPr>
        </p:nvSpPr>
        <p:spPr>
          <a:xfrm>
            <a:off x="1425575" y="73025"/>
            <a:ext cx="76073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Example: The Intel IA-32 Architecture (Cont.)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4294967295"/>
          </p:nvPr>
        </p:nvSpPr>
        <p:spPr>
          <a:xfrm>
            <a:off x="885825" y="1087437"/>
            <a:ext cx="7743825" cy="45307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Char char=""/>
            </a:pPr>
            <a:r>
              <a:t>CPU generates logical address</a:t>
            </a:r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Selector given to segmentation unit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Which produces linear addresses </a:t>
            </a:r>
          </a:p>
          <a:p>
            <a:pPr marL="228600" lvl="2" indent="628650">
              <a:spcBef>
                <a:spcPts val="0"/>
              </a:spcBef>
              <a:buSzTx/>
              <a:buNone/>
            </a:pPr>
            <a:endParaRPr/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endParaRPr/>
          </a:p>
          <a:p>
            <a:pPr lvl="1">
              <a:spcBef>
                <a:spcPts val="0"/>
              </a:spcBef>
              <a:buClr>
                <a:srgbClr val="CC6600"/>
              </a:buClr>
            </a:pPr>
            <a:r>
              <a:t>Linear address given to paging unit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Which generates physical address in main memory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Paging units form equivalent of MMU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Pages sizes can be 4 KB or 4 MB</a:t>
            </a:r>
          </a:p>
        </p:txBody>
      </p:sp>
      <p:pic>
        <p:nvPicPr>
          <p:cNvPr id="337" name="Screen Shot 2013-01-04 at 12.png" descr="Screen Shot 2013-01-04 at 12.24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037" y="2141537"/>
            <a:ext cx="2436813" cy="78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65</a:t>
            </a:fld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title" idx="4294967295"/>
          </p:nvPr>
        </p:nvSpPr>
        <p:spPr>
          <a:xfrm>
            <a:off x="1306512" y="20637"/>
            <a:ext cx="7670801" cy="619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t>Logical to Physical Address Translation in IA-32</a:t>
            </a:r>
          </a:p>
        </p:txBody>
      </p:sp>
      <p:pic>
        <p:nvPicPr>
          <p:cNvPr id="341" name="image.png"/>
          <p:cNvPicPr>
            <a:picLocks noChangeAspect="1"/>
          </p:cNvPicPr>
          <p:nvPr/>
        </p:nvPicPr>
        <p:blipFill>
          <a:blip r:embed="rId2">
            <a:extLst/>
          </a:blip>
          <a:srcRect l="637" t="35571" r="660" b="35571"/>
          <a:stretch>
            <a:fillRect/>
          </a:stretch>
        </p:blipFill>
        <p:spPr>
          <a:xfrm>
            <a:off x="2049462" y="3084512"/>
            <a:ext cx="4595814" cy="1008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4212" y="1524000"/>
            <a:ext cx="6157913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66</a:t>
            </a:fld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title" idx="4294967295"/>
          </p:nvPr>
        </p:nvSpPr>
        <p:spPr>
          <a:xfrm>
            <a:off x="1195387" y="198437"/>
            <a:ext cx="7491413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Intel IA-32 Segmentation</a:t>
            </a:r>
          </a:p>
        </p:txBody>
      </p:sp>
      <p:pic>
        <p:nvPicPr>
          <p:cNvPr id="346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425" y="1314450"/>
            <a:ext cx="6034088" cy="3703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67</a:t>
            </a:fld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title" idx="4294967295"/>
          </p:nvPr>
        </p:nvSpPr>
        <p:spPr>
          <a:xfrm>
            <a:off x="817562" y="182562"/>
            <a:ext cx="78692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Intel IA-32 Paging Architecture</a:t>
            </a:r>
          </a:p>
        </p:txBody>
      </p:sp>
      <p:pic>
        <p:nvPicPr>
          <p:cNvPr id="35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220787"/>
            <a:ext cx="4503738" cy="439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68</a:t>
            </a:fld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title" idx="4294967295"/>
          </p:nvPr>
        </p:nvSpPr>
        <p:spPr>
          <a:xfrm>
            <a:off x="1227137" y="214312"/>
            <a:ext cx="78692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Intel IA-32 Page Address Extensions</a:t>
            </a:r>
          </a:p>
        </p:txBody>
      </p:sp>
      <p:pic>
        <p:nvPicPr>
          <p:cNvPr id="354" name="8_24.pdf" descr="8_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0312" y="3502025"/>
            <a:ext cx="6157913" cy="2630488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901700" y="1108075"/>
            <a:ext cx="7743825" cy="284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003" tIns="32003" rIns="32003" bIns="32003">
            <a:spAutoFit/>
          </a:bodyPr>
          <a:lstStyle/>
          <a:p>
            <a:pPr marL="488950" indent="-488950" defTabSz="457200">
              <a:spcBef>
                <a:spcPts val="6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600"/>
            </a:pPr>
            <a:r>
              <a:t>32-bit address limits led Intel to create </a:t>
            </a:r>
            <a:r>
              <a:rPr b="1">
                <a:solidFill>
                  <a:srgbClr val="3366FF"/>
                </a:solidFill>
              </a:rPr>
              <a:t>page address extension </a:t>
            </a:r>
            <a:r>
              <a:t>(</a:t>
            </a:r>
            <a:r>
              <a:rPr b="1">
                <a:solidFill>
                  <a:srgbClr val="3366FF"/>
                </a:solidFill>
              </a:rPr>
              <a:t>PAE</a:t>
            </a:r>
            <a:r>
              <a:t>), allowing 32-bit apps access to more than 4GB of memory space</a:t>
            </a:r>
          </a:p>
          <a:p>
            <a:pPr marL="1060450" lvl="1" indent="-407987" defTabSz="457200">
              <a:spcBef>
                <a:spcPts val="6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600"/>
            </a:pPr>
            <a:r>
              <a:t>Paging went to a 3-level scheme</a:t>
            </a:r>
          </a:p>
          <a:p>
            <a:pPr marL="1060450" lvl="1" indent="-407987" defTabSz="457200">
              <a:spcBef>
                <a:spcPts val="6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600"/>
            </a:pPr>
            <a:r>
              <a:t>Top two bits refer to a </a:t>
            </a:r>
            <a:r>
              <a:rPr b="1">
                <a:solidFill>
                  <a:srgbClr val="3366FF"/>
                </a:solidFill>
              </a:rPr>
              <a:t>page directory pointer table</a:t>
            </a:r>
          </a:p>
          <a:p>
            <a:pPr marL="1060450" lvl="1" indent="-407987" defTabSz="457200">
              <a:spcBef>
                <a:spcPts val="6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600"/>
            </a:pPr>
            <a:r>
              <a:t>Page-directory and page-table entries moved to 64-bits in size</a:t>
            </a:r>
          </a:p>
          <a:p>
            <a:pPr marL="1060450" lvl="1" indent="-407987" defTabSz="457200">
              <a:spcBef>
                <a:spcPts val="6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600"/>
            </a:pPr>
            <a:r>
              <a:t>Net effect is increasing address space to 36 bits – 64GB of physical memory</a:t>
            </a:r>
          </a:p>
          <a:p>
            <a:pPr marL="1060450" lvl="1" indent="-407987" defTabSz="457200">
              <a:spcBef>
                <a:spcPts val="700"/>
              </a:spcBef>
              <a:buClr>
                <a:srgbClr val="CC6600"/>
              </a:buClr>
              <a:buSzPct val="80000"/>
              <a:buFont typeface="Monotype Sorts"/>
              <a:buChar char=""/>
              <a:defRPr b="1">
                <a:solidFill>
                  <a:srgbClr val="3366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69</a:t>
            </a:fld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title" idx="4294967295"/>
          </p:nvPr>
        </p:nvSpPr>
        <p:spPr>
          <a:xfrm>
            <a:off x="817562" y="198437"/>
            <a:ext cx="78692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Intel x86-64</a:t>
            </a:r>
          </a:p>
        </p:txBody>
      </p:sp>
      <p:sp>
        <p:nvSpPr>
          <p:cNvPr id="359" name="Shape 359"/>
          <p:cNvSpPr/>
          <p:nvPr/>
        </p:nvSpPr>
        <p:spPr>
          <a:xfrm>
            <a:off x="917575" y="1122362"/>
            <a:ext cx="7564438" cy="249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003" tIns="32003" rIns="32003" bIns="32003">
            <a:spAutoFit/>
          </a:bodyPr>
          <a:lstStyle/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Current generation Intel x86 architecture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64 bits is ginormous (&gt; 16 exabytes)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In practice only implement 48 bit addressing</a:t>
            </a:r>
          </a:p>
          <a:p>
            <a:pPr marL="1060450" lvl="1" indent="-407987" defTabSz="457200">
              <a:spcBef>
                <a:spcPts val="700"/>
              </a:spcBef>
              <a:buClr>
                <a:srgbClr val="CC6600"/>
              </a:buClr>
              <a:buSzPct val="80000"/>
              <a:buFont typeface="Monotype Sorts"/>
              <a:buChar char=""/>
            </a:pPr>
            <a:r>
              <a:t>Page sizes of 4 KB, 2 MB, 1 GB</a:t>
            </a:r>
          </a:p>
          <a:p>
            <a:pPr marL="1060450" lvl="1" indent="-407987" defTabSz="457200">
              <a:spcBef>
                <a:spcPts val="700"/>
              </a:spcBef>
              <a:buClr>
                <a:srgbClr val="CC6600"/>
              </a:buClr>
              <a:buSzPct val="80000"/>
              <a:buFont typeface="Monotype Sorts"/>
              <a:buChar char=""/>
            </a:pPr>
            <a:r>
              <a:t>Four levels of paging hierarchy</a:t>
            </a:r>
          </a:p>
          <a:p>
            <a:pPr marL="488950" indent="-488950" defTabSz="457200">
              <a:spcBef>
                <a:spcPts val="700"/>
              </a:spcBef>
              <a:buClr>
                <a:srgbClr val="993300"/>
              </a:buClr>
              <a:buSzPct val="90000"/>
              <a:buFont typeface="Monotype Sorts"/>
              <a:buChar char=""/>
            </a:pPr>
            <a:r>
              <a:t>Can also use PAE so virtual addresses are 48 bits and physical addresses are 52 bits</a:t>
            </a:r>
          </a:p>
        </p:txBody>
      </p:sp>
      <p:pic>
        <p:nvPicPr>
          <p:cNvPr id="360" name="8_25.pdf" descr="8_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0937" y="4108450"/>
            <a:ext cx="7283451" cy="73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457200" y="188912"/>
            <a:ext cx="822960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Address Binding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4294967295"/>
          </p:nvPr>
        </p:nvSpPr>
        <p:spPr>
          <a:xfrm>
            <a:off x="819150" y="1144587"/>
            <a:ext cx="7448550" cy="49260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"/>
              <a:defRPr sz="1600"/>
            </a:pPr>
            <a:r>
              <a:t>Programs on disk, ready to be brought into memory to execute form an </a:t>
            </a:r>
            <a:r>
              <a:rPr b="1">
                <a:solidFill>
                  <a:srgbClr val="0000FF"/>
                </a:solidFill>
              </a:rPr>
              <a:t>input queue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Without support, must be loaded into address 0000</a:t>
            </a:r>
          </a:p>
          <a:p>
            <a:pPr>
              <a:spcBef>
                <a:spcPts val="600"/>
              </a:spcBef>
              <a:buChar char=""/>
              <a:defRPr sz="1600"/>
            </a:pPr>
            <a:r>
              <a:t>Inconvenient to have first user process physical address always at 0000 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How can it not be?</a:t>
            </a:r>
          </a:p>
          <a:p>
            <a:pPr>
              <a:spcBef>
                <a:spcPts val="600"/>
              </a:spcBef>
              <a:buChar char=""/>
              <a:defRPr sz="1600"/>
            </a:pPr>
            <a:r>
              <a:t>Further, addresses represented in different ways at different stages of a program’s life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Source code addresses usually symbolic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Compiled code addresses </a:t>
            </a:r>
            <a:r>
              <a:rPr b="1">
                <a:solidFill>
                  <a:srgbClr val="0000FF"/>
                </a:solidFill>
              </a:rPr>
              <a:t>bind </a:t>
            </a:r>
            <a:r>
              <a:t>to relocatable addresses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  <a:defRPr sz="1600"/>
            </a:pPr>
            <a:r>
              <a:t>i.e. “14 bytes from beginning of this module”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Linker or loader will bind relocatable addresses to absolute addresses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  <a:defRPr sz="1600"/>
            </a:pPr>
            <a:r>
              <a:t>i.e. 74014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sz="1600"/>
            </a:pPr>
            <a:r>
              <a:t>Each binding maps one address space to another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xfrm>
            <a:off x="4357223" y="6613525"/>
            <a:ext cx="245404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70</a:t>
            </a:fld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title" idx="4294967295"/>
          </p:nvPr>
        </p:nvSpPr>
        <p:spPr>
          <a:xfrm>
            <a:off x="833437" y="182562"/>
            <a:ext cx="7869238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r>
              <a:t>Example: ARM Architecture</a:t>
            </a:r>
          </a:p>
        </p:txBody>
      </p:sp>
      <p:sp>
        <p:nvSpPr>
          <p:cNvPr id="364" name="Shape 364"/>
          <p:cNvSpPr/>
          <p:nvPr/>
        </p:nvSpPr>
        <p:spPr>
          <a:xfrm>
            <a:off x="869950" y="1169987"/>
            <a:ext cx="3417888" cy="507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003" tIns="32003" rIns="32003" bIns="32003">
            <a:spAutoFit/>
          </a:bodyPr>
          <a:lstStyle/>
          <a:p>
            <a:pPr marL="488950" indent="-488950" defTabSz="457200">
              <a:spcBef>
                <a:spcPts val="5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400"/>
            </a:pPr>
            <a:r>
              <a:t>Dominant mobile platform chip (Apple iOS and Google Android devices for example)</a:t>
            </a:r>
          </a:p>
          <a:p>
            <a:pPr marL="488950" indent="-488950" defTabSz="457200">
              <a:spcBef>
                <a:spcPts val="5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400"/>
            </a:pPr>
            <a:r>
              <a:t>Modern, energy efficient, 32-bit CPU</a:t>
            </a:r>
          </a:p>
          <a:p>
            <a:pPr marL="488950" indent="-488950" defTabSz="457200">
              <a:spcBef>
                <a:spcPts val="5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400"/>
            </a:pPr>
            <a:r>
              <a:t>4 KB and 16 KB pages</a:t>
            </a:r>
          </a:p>
          <a:p>
            <a:pPr marL="488950" indent="-488950" defTabSz="457200">
              <a:spcBef>
                <a:spcPts val="5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400"/>
            </a:pPr>
            <a:r>
              <a:t>1 MB and 16 MB pages (termed </a:t>
            </a:r>
            <a:r>
              <a:rPr b="1">
                <a:solidFill>
                  <a:srgbClr val="3366FF"/>
                </a:solidFill>
              </a:rPr>
              <a:t>sections</a:t>
            </a:r>
            <a:r>
              <a:t>)</a:t>
            </a:r>
          </a:p>
          <a:p>
            <a:pPr marL="488950" indent="-488950" defTabSz="457200">
              <a:spcBef>
                <a:spcPts val="5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400"/>
            </a:pPr>
            <a:r>
              <a:t>One-level paging for sections, two-level for smaller pages</a:t>
            </a:r>
          </a:p>
          <a:p>
            <a:pPr marL="488950" indent="-488950" defTabSz="457200">
              <a:spcBef>
                <a:spcPts val="500"/>
              </a:spcBef>
              <a:buClr>
                <a:srgbClr val="993300"/>
              </a:buClr>
              <a:buSzPct val="90000"/>
              <a:buFont typeface="Monotype Sorts"/>
              <a:buChar char=""/>
              <a:defRPr sz="1400"/>
            </a:pPr>
            <a:r>
              <a:t>Two levels of TLBs</a:t>
            </a:r>
          </a:p>
          <a:p>
            <a:pPr marL="1060450" lvl="1" indent="-407987" defTabSz="457200">
              <a:spcBef>
                <a:spcPts val="5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400"/>
            </a:pPr>
            <a:r>
              <a:t>Outer level has two micro TLBs (one data, one instruction)</a:t>
            </a:r>
          </a:p>
          <a:p>
            <a:pPr marL="1060450" lvl="1" indent="-407987" defTabSz="457200">
              <a:spcBef>
                <a:spcPts val="5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400"/>
            </a:pPr>
            <a:r>
              <a:t>Inner is single main TLB</a:t>
            </a:r>
          </a:p>
          <a:p>
            <a:pPr marL="1060450" lvl="1" indent="-407987" defTabSz="457200">
              <a:spcBef>
                <a:spcPts val="500"/>
              </a:spcBef>
              <a:buClr>
                <a:srgbClr val="CC6600"/>
              </a:buClr>
              <a:buSzPct val="80000"/>
              <a:buFont typeface="Monotype Sorts"/>
              <a:buChar char=""/>
              <a:defRPr sz="1400"/>
            </a:pPr>
            <a:r>
              <a:t>First inner is checked, on miss outers are checked, and on miss page table walk performed by CPU</a:t>
            </a:r>
          </a:p>
        </p:txBody>
      </p:sp>
      <p:pic>
        <p:nvPicPr>
          <p:cNvPr id="365" name="8_26.png" descr="8_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0400" y="1576387"/>
            <a:ext cx="4100513" cy="2994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t>End of Chapter 8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123950" y="290512"/>
            <a:ext cx="8134350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90000"/>
          </a:bodyPr>
          <a:lstStyle>
            <a:lvl1pPr defTabSz="841247">
              <a:defRPr sz="2576"/>
            </a:lvl1pPr>
          </a:lstStyle>
          <a:p>
            <a:r>
              <a:t>Binding of Instructions and Data to Memory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4294967295"/>
          </p:nvPr>
        </p:nvSpPr>
        <p:spPr>
          <a:xfrm>
            <a:off x="971550" y="809625"/>
            <a:ext cx="713105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buSzTx/>
              <a:buNone/>
            </a:pPr>
            <a:endParaRPr/>
          </a:p>
          <a:p>
            <a:pPr>
              <a:buChar char=""/>
            </a:pPr>
            <a:r>
              <a:t>Address binding of instructions and data to memory addresses can happen at three different stages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/>
            </a:pPr>
            <a:r>
              <a:t>Compile time</a:t>
            </a:r>
            <a:r>
              <a:rPr b="0"/>
              <a:t>:  If memory location known a priori, </a:t>
            </a:r>
            <a:r>
              <a:rPr>
                <a:solidFill>
                  <a:srgbClr val="3366FF"/>
                </a:solidFill>
              </a:rPr>
              <a:t>absolute code</a:t>
            </a:r>
            <a:r>
              <a:rPr b="0">
                <a:solidFill>
                  <a:srgbClr val="3366FF"/>
                </a:solidFill>
              </a:rPr>
              <a:t> </a:t>
            </a:r>
            <a:r>
              <a:rPr b="0"/>
              <a:t>can be generated; must recompile code if starting location changes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/>
            </a:pPr>
            <a:r>
              <a:t>Load time</a:t>
            </a:r>
            <a:r>
              <a:rPr b="0"/>
              <a:t>:  Must generate </a:t>
            </a:r>
            <a:r>
              <a:rPr>
                <a:solidFill>
                  <a:srgbClr val="3366FF"/>
                </a:solidFill>
              </a:rPr>
              <a:t>relocatable code</a:t>
            </a:r>
            <a:r>
              <a:rPr b="0"/>
              <a:t> if memory location is not known at compile time</a:t>
            </a:r>
          </a:p>
          <a:p>
            <a:pPr lvl="1">
              <a:spcBef>
                <a:spcPts val="0"/>
              </a:spcBef>
              <a:buClr>
                <a:srgbClr val="CC6600"/>
              </a:buClr>
              <a:defRPr b="1"/>
            </a:pPr>
            <a:r>
              <a:t>Execution time</a:t>
            </a:r>
            <a:r>
              <a:rPr b="0"/>
              <a:t>:  Binding delayed until run time if the process can be moved during its execution from one memory segment to another</a:t>
            </a:r>
          </a:p>
          <a:p>
            <a:pPr lvl="2">
              <a:spcBef>
                <a:spcPts val="0"/>
              </a:spcBef>
              <a:buClr>
                <a:srgbClr val="009900"/>
              </a:buClr>
              <a:buFont typeface="Webdings"/>
            </a:pPr>
            <a:r>
              <a:t>Need hardware support for address maps (e.g., base and limit</a:t>
            </a:r>
            <a:r>
              <a:rPr i="1"/>
              <a:t> </a:t>
            </a:r>
            <a:r>
              <a:t>registers)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4392539" y="6613525"/>
            <a:ext cx="174772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457200">
              <a:spcBef>
                <a:spcPts val="600"/>
              </a:spcBef>
              <a:defRPr sz="1000" b="1">
                <a:solidFill>
                  <a:srgbClr val="00669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 idx="4294967295"/>
          </p:nvPr>
        </p:nvSpPr>
        <p:spPr>
          <a:xfrm>
            <a:off x="1092200" y="100012"/>
            <a:ext cx="7956550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Multistep Processing of a User Program </a:t>
            </a:r>
          </a:p>
        </p:txBody>
      </p:sp>
      <p:pic>
        <p:nvPicPr>
          <p:cNvPr id="76" name="8.jpeg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0737" y="1231900"/>
            <a:ext cx="2554288" cy="4740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s-8">
  <a:themeElements>
    <a:clrScheme name="os-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00"/>
      </a:accent1>
      <a:accent2>
        <a:srgbClr val="CCCC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s-8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s-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s-8">
  <a:themeElements>
    <a:clrScheme name="os-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00"/>
      </a:accent1>
      <a:accent2>
        <a:srgbClr val="CCCC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s-8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s-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3973</Words>
  <Application>Microsoft Macintosh PowerPoint</Application>
  <PresentationFormat>On-screen Show (4:3)</PresentationFormat>
  <Paragraphs>527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os-8</vt:lpstr>
      <vt:lpstr>Chapter 8:  Main Memory</vt:lpstr>
      <vt:lpstr>Chapter 8:  Memory Management</vt:lpstr>
      <vt:lpstr>Objectives</vt:lpstr>
      <vt:lpstr>Background</vt:lpstr>
      <vt:lpstr>Base and Limit Registers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Dynamic relocation using a relocation register</vt:lpstr>
      <vt:lpstr>Dynamic Linking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Contiguous Allocation</vt:lpstr>
      <vt:lpstr>Contiguous Allocation (Cont.)</vt:lpstr>
      <vt:lpstr>Hardware Support for Relocation and Limit Registers</vt:lpstr>
      <vt:lpstr>Multiple-partition allocation </vt:lpstr>
      <vt:lpstr>Dynamic Storage-Allocation Problem</vt:lpstr>
      <vt:lpstr>Fragmentation</vt:lpstr>
      <vt:lpstr>Fragmentation (Cont.)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Paging</vt:lpstr>
      <vt:lpstr>Address Translation Scheme</vt:lpstr>
      <vt:lpstr>Paging Hardware</vt:lpstr>
      <vt:lpstr>Paging Model of Logical and  Physical Memory</vt:lpstr>
      <vt:lpstr>Paging Example</vt:lpstr>
      <vt:lpstr>Paging (Cont.)</vt:lpstr>
      <vt:lpstr>Free Frames</vt:lpstr>
      <vt:lpstr>Implementation of Page Table</vt:lpstr>
      <vt:lpstr>Implementation of Page Table (Cont.)</vt:lpstr>
      <vt:lpstr>Associative Memory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Main Memory</dc:title>
  <cp:lastModifiedBy>Lawrence Sebald</cp:lastModifiedBy>
  <cp:revision>7</cp:revision>
  <dcterms:modified xsi:type="dcterms:W3CDTF">2016-04-19T04:51:25Z</dcterms:modified>
</cp:coreProperties>
</file>