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sldIdLst>
    <p:sldId id="256" r:id="rId2"/>
    <p:sldId id="263" r:id="rId3"/>
    <p:sldId id="264" r:id="rId4"/>
    <p:sldId id="287" r:id="rId5"/>
    <p:sldId id="265" r:id="rId6"/>
    <p:sldId id="273" r:id="rId7"/>
    <p:sldId id="257" r:id="rId8"/>
    <p:sldId id="258" r:id="rId9"/>
    <p:sldId id="286" r:id="rId10"/>
    <p:sldId id="259" r:id="rId11"/>
    <p:sldId id="266" r:id="rId12"/>
    <p:sldId id="274" r:id="rId13"/>
    <p:sldId id="267" r:id="rId14"/>
    <p:sldId id="268" r:id="rId15"/>
    <p:sldId id="269" r:id="rId16"/>
    <p:sldId id="270" r:id="rId17"/>
    <p:sldId id="260" r:id="rId18"/>
    <p:sldId id="262" r:id="rId19"/>
    <p:sldId id="276" r:id="rId20"/>
    <p:sldId id="277" r:id="rId21"/>
    <p:sldId id="278" r:id="rId22"/>
    <p:sldId id="279" r:id="rId23"/>
    <p:sldId id="285" r:id="rId24"/>
    <p:sldId id="281" r:id="rId25"/>
    <p:sldId id="28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725" autoAdjust="0"/>
  </p:normalViewPr>
  <p:slideViewPr>
    <p:cSldViewPr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70267A9-0C99-4E52-960B-8C7C67FB6609}" type="datetimeFigureOut">
              <a:rPr lang="en-US"/>
              <a:pPr>
                <a:defRPr/>
              </a:pPr>
              <a:t>11/12/2011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AAE084-E769-4640-98CE-8D1D0D7B5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87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Every subtree of a treap is a treap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There is only one possible treap for a given set of Keys and priorities</a:t>
            </a:r>
          </a:p>
          <a:p>
            <a:pPr eaLnBrk="1" hangingPunct="1"/>
            <a:r>
              <a:rPr lang="en-US" smtClean="0"/>
              <a:t>Proof:</a:t>
            </a:r>
          </a:p>
          <a:p>
            <a:pPr eaLnBrk="1" hangingPunct="1"/>
            <a:r>
              <a:rPr lang="en-US" smtClean="0"/>
              <a:t>   by heap property: the key, k,  with the highest priority must be the root of the treap</a:t>
            </a:r>
          </a:p>
          <a:p>
            <a:pPr eaLnBrk="1" hangingPunct="1"/>
            <a:r>
              <a:rPr lang="en-US" smtClean="0"/>
              <a:t>   by BST property: all keys &lt; k must be in the left subtree of the root and all keys &gt; k must be in the right subtree</a:t>
            </a:r>
          </a:p>
          <a:p>
            <a:pPr eaLnBrk="1" hangingPunct="1"/>
            <a:r>
              <a:rPr lang="en-US" smtClean="0"/>
              <a:t>   Inductively, the subtrees of the root must be constructed in the same manner</a:t>
            </a:r>
          </a:p>
          <a:p>
            <a:pPr eaLnBrk="1" hangingPunct="1"/>
            <a:r>
              <a:rPr lang="en-US" smtClean="0"/>
              <a:t>      i.e. by heap property: the root of the LST, k1, must have the highest priority of any key in the LS</a:t>
            </a:r>
          </a:p>
          <a:p>
            <a:pPr eaLnBrk="1" hangingPunct="1"/>
            <a:r>
              <a:rPr lang="en-US" smtClean="0"/>
              <a:t>       and by BST: all keys in LST of k1 are &lt; k1 and all keys in RST of k1 are &gt; k1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F022E3-D83B-45E3-BBFE-3C02DA608AB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Returns reference to the modified tree after inserting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Recurses down the treap looking for insert spot (when t is the nullNode) according to BST order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Rotates t with Left/Right child if necessary to reestablish min heap order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D20CBF6-A510-47C8-8C0D-DDEACCC7424B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9335354-7495-4F65-B5CE-D909D324A312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Uses BST ordering to find x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Then percolates X down using priorities until X is a leaf, then just deletes it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Takes advantage of the fact that all nodes always have both a left and right child (which may be the nullNode)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When we get to the bottom, the last rotate will always be with the nullNodde in X’s RIGHT child because of the if( left.priority &lt; right.priority)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  so after the rotation X will be the LEFT child of the nullNode, so t.left = nullNode resets the nullNode’s left child back to the nullNode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After rotate...t points to new root (old child)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Simple example: “G”.3 at the root,  “D.7 left child of root, “K”.6 right child of root where X.Y is value.priority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  recall that there are no null references...they all refer to nullNode whose priority is MAX_INT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Root = 	remove (“G”, root)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   	t is the root, not null...do comparisons...found “G” at the root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t = RotateWithRightChild ( root ) because K’s priority (6) &lt; D’s priority (7)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t refers to K.6 with G.3 as K’s left child and D.7 as G’s right child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t = remove( G ref to K.6)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     K.6’s left = remove( G, ref to G.3)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	t = RotateWithRightChild( ref to G.3) because D’s priority (7) &lt; nullNode’s priority (MAX_INT)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	t refers to D.7 with G.3 as right child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	D.7’s right = remove( G ref to G.3)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	    t = RotateWithRightChild(ref to G.3) because both nullNode’s have same priority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	    t refers to nullNode with G.3 as it’s left child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	    t.left = nullNode to reset nullNode’s left child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	    return nullNode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                                      D.7’s right = nullNode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	return refernce to D.7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      K.6s left = D.7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      return reference to K.6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 	return reference to K.6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Root = reference to K.6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Resulting tree.. K.6 as root with D.7 as left child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60219D1-DA3F-4802-A4B6-F09C0F60DB59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97895A-F8C2-4FA4-B29A-081C36FA629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A429E8-8A64-432D-A00F-8770605A582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9108557 w 5760"/>
                <a:gd name="T3" fmla="*/ 0 h 528"/>
                <a:gd name="T4" fmla="*/ 9108557 w 5760"/>
                <a:gd name="T5" fmla="*/ 838200 h 528"/>
                <a:gd name="T6" fmla="*/ 75905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11/5/2011</a:t>
            </a:r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CMSC 341 - Treaps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1A58D92-836A-4018-943F-64DBBCF66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0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11/5/2011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CMSC 341 - Treaps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A3E69-62A9-4971-8353-3B04089A0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70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11/5/2011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CMSC 341 - Treaps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31AAE-FA95-4686-9883-9D76156DA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11/5/2011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CMSC 341 - Treaps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1C781-F03B-4DFC-8A3B-9234193DA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5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11/5/2011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CMSC 341 - Treaps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320199-C6C1-4A51-8891-DA5394DB7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62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11/5/2011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CMSC 341 - Treaps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8735E0-F037-4E4F-89B8-1532A314F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10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11/5/2011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CMSC 341 - Treaps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75BFCD-5D05-4A09-BBBA-68805FF2A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10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11/5/2011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CMSC 341 - Treaps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F5B79D-91F9-43B2-A901-A80F2D9E3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360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11/5/2011</a:t>
            </a: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CMSC 341 - Treaps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D4BDC-2B1A-4E52-9E52-A7D27BAA0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1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11/5/2011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CMSC 341 - Treaps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14A327-63C7-43A6-AB45-467175A86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04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11/5/2011</a:t>
            </a: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CMSC 341 - Treaps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1FF1EB9-4D59-4D61-BFE2-3729CA664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16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11/5/2011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CMSC 341 - Treaps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1EFD6DE-9E40-4E82-8B16-4468F97A5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703" r:id="rId4"/>
    <p:sldLayoutId id="2147483704" r:id="rId5"/>
    <p:sldLayoutId id="2147483705" r:id="rId6"/>
    <p:sldLayoutId id="2147483698" r:id="rId7"/>
    <p:sldLayoutId id="2147483706" r:id="rId8"/>
    <p:sldLayoutId id="2147483707" r:id="rId9"/>
    <p:sldLayoutId id="2147483699" r:id="rId10"/>
    <p:sldLayoutId id="214748370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3.xml"/><Relationship Id="rId7" Type="http://schemas.openxmlformats.org/officeDocument/2006/relationships/oleObject" Target="file:///C:\Documents%20and%20Settings\Dennis%20&amp;%20Jody\Desktop\UMBC\341\TreapInsert.vsd\Drawing\~Page-1\Sheet.26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11" Type="http://schemas.openxmlformats.org/officeDocument/2006/relationships/image" Target="../media/image6.wmf"/><Relationship Id="rId5" Type="http://schemas.openxmlformats.org/officeDocument/2006/relationships/image" Target="../media/image8.emf"/><Relationship Id="rId10" Type="http://schemas.openxmlformats.org/officeDocument/2006/relationships/oleObject" Target="file:///C:\Documents%20and%20Settings\Dennis%20&amp;%20Jody\Desktop\UMBC\341\TreapInsert.vsd\Drawing\~Page-1\Sheet.7" TargetMode="External"/><Relationship Id="rId4" Type="http://schemas.openxmlformats.org/officeDocument/2006/relationships/image" Target="../media/image7.emf"/><Relationship Id="rId9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uments%20and%20Settings\Dennis%20&amp;%20Jody\Desktop\UMBC\341\TreapRemove1.vsd\Drawing\~Page-1\Sheet.29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emf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wmf"/><Relationship Id="rId4" Type="http://schemas.openxmlformats.org/officeDocument/2006/relationships/oleObject" Target="file:///C:\Documents%20and%20Settings\Dennis%20&amp;%20Jody\Desktop\UMBC\341\TreapRemove2.vsd\Drawing\~Page-1\Sheet.28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wmf"/><Relationship Id="rId4" Type="http://schemas.openxmlformats.org/officeDocument/2006/relationships/oleObject" Target="file:///C:\Documents%20and%20Settings\Dennis%20&amp;%20Jody\Desktop\UMBC\341\TreapRemove3.vsd\Drawing\~Page-1\Sheet.29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uments%20and%20Settings\Dennis%20&amp;%20Jody\Desktop\UMBC\341\TreapRemove4.vsd\Drawing\~Page-1\Sheet.29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uments%20and%20Settings\Dennis%20&amp;%20Jody\Desktop\UMBC\341\Drawing30\Drawing\~Page-1\Sheet.8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CMSC 341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buFont typeface="Arial" charset="0"/>
              <a:buNone/>
            </a:pPr>
            <a:r>
              <a:rPr lang="en-US" smtClean="0"/>
              <a:t>Treaps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7924800" cy="5486400"/>
          </a:xfrm>
        </p:spPr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void insert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x 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{ root = insert( x, root ); }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recurse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down the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treap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to find where to insert x according to BST order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// rotate with parent on the way back if necessary according to min heap order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TreapNode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TreapNode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&gt; t 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if ( t ==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nullNode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return new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TreapNode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&gt;( x,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nullNode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nullNode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compare =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t.element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if ( compare &lt; 0 ) {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t.left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= insert( x,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t.left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);  	// proceed down the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treap</a:t>
            </a: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if (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t.left.priority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t.priority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)  // rotate coming back up the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treap</a:t>
            </a: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    t =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rotateWithLeftChild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( t );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} else if ( compare &gt; 0 ) {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t.right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= insert(x,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t.right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if (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t.right.priority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t.priority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    t =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rotateWithRightChild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( t );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} // else duplicate, do nothing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return t;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35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11/5/2011</a:t>
            </a: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CMSC 341 - Treaps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6BB71904-2061-415A-82D4-FEB2BA85B466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insert(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11/5/2011</a:t>
            </a:r>
          </a:p>
        </p:txBody>
      </p:sp>
      <p:sp>
        <p:nvSpPr>
          <p:cNvPr id="1945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CMSC 341 - Treaps</a:t>
            </a:r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3D8EBE5C-47C4-4D79-BDFC-EE7D6FE43751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Insert J with priority 2</a:t>
            </a:r>
          </a:p>
        </p:txBody>
      </p:sp>
      <p:pic>
        <p:nvPicPr>
          <p:cNvPr id="1946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1870075" cy="105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95400"/>
            <a:ext cx="187007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388" y="3352800"/>
            <a:ext cx="2582862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71588" y="5019675"/>
          <a:ext cx="16414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VISIO" r:id="rId7" imgW="1641348" imgH="384048" progId="Visio.Drawing.4">
                  <p:link updateAutomatic="1"/>
                </p:oleObj>
              </mc:Choice>
              <mc:Fallback>
                <p:oleObj name="VISIO" r:id="rId7" imgW="1641348" imgH="384048" progId="Visio.Drawing.4">
                  <p:link updateAutomatic="1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588" y="5019675"/>
                        <a:ext cx="164147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13" y="3352800"/>
            <a:ext cx="2582862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46700" y="5045075"/>
          <a:ext cx="175577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VISIO" r:id="rId10" imgW="1755648" imgH="269748" progId="Visio.Drawing.4">
                  <p:link updateAutomatic="1"/>
                </p:oleObj>
              </mc:Choice>
              <mc:Fallback>
                <p:oleObj name="VISIO" r:id="rId10" imgW="1755648" imgH="269748" progId="Visio.Drawing.4">
                  <p:link updateAutomatic="1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6700" y="5045075"/>
                        <a:ext cx="175577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00400" y="1676400"/>
            <a:ext cx="13192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/>
              <a:t>BST Insert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Find X via recursive BST search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When X is found, rotate with child that has the smaller priority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If X is a leaf, just delete it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If X is not a leaf, recursively remove X from its new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20483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11/5/2011</a:t>
            </a: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CMSC 341 - Treaps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5072A24D-1C6B-4BA2-9F0D-47003304A068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Remove Strategy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11/5/2011</a:t>
            </a:r>
          </a:p>
        </p:txBody>
      </p:sp>
      <p:sp>
        <p:nvSpPr>
          <p:cNvPr id="21507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CMSC 341 - Treaps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2734F328-0066-4C2D-B9DC-8618EDE4E749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Remove K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395788" y="5334000"/>
          <a:ext cx="41148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VISIO" r:id="rId3" imgW="3151632" imgH="637032" progId="Visio.Drawing.4">
                  <p:link updateAutomatic="1"/>
                </p:oleObj>
              </mc:Choice>
              <mc:Fallback>
                <p:oleObj name="VISIO" r:id="rId3" imgW="3151632" imgH="637032" progId="Visio.Drawing.4">
                  <p:link updateAutomatic="1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5788" y="5334000"/>
                        <a:ext cx="411480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1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1143000"/>
            <a:ext cx="7880350" cy="398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11/5/2011</a:t>
            </a:r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CMSC 341 - Treaps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34E12D5D-6F40-4535-8909-B054D27A7ACA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After Rotating K with S</a:t>
            </a:r>
          </a:p>
        </p:txBody>
      </p:sp>
      <p:pic>
        <p:nvPicPr>
          <p:cNvPr id="2253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8229600" cy="407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34000" y="5486400"/>
          <a:ext cx="3151188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VISIO" r:id="rId4" imgW="3151632" imgH="637032" progId="Visio.Drawing.4">
                  <p:link updateAutomatic="1"/>
                </p:oleObj>
              </mc:Choice>
              <mc:Fallback>
                <p:oleObj name="VISIO" r:id="rId4" imgW="3151632" imgH="637032" progId="Visio.Drawing.4">
                  <p:link updateAutomatic="1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486400"/>
                        <a:ext cx="3151188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11/5/2011</a:t>
            </a:r>
          </a:p>
        </p:txBody>
      </p:sp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CMSC 341 - Treaps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8B0C39EE-4E83-4545-B255-25B7A75F0075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After Rotating K with N </a:t>
            </a:r>
          </a:p>
        </p:txBody>
      </p:sp>
      <p:pic>
        <p:nvPicPr>
          <p:cNvPr id="2355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770255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993492"/>
              </p:ext>
            </p:extLst>
          </p:nvPr>
        </p:nvGraphicFramePr>
        <p:xfrm>
          <a:off x="5334000" y="5867400"/>
          <a:ext cx="3151187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VISIO" r:id="rId4" imgW="3151080" imgH="636480" progId="Visio.Drawing.4">
                  <p:link updateAutomatic="1"/>
                </p:oleObj>
              </mc:Choice>
              <mc:Fallback>
                <p:oleObj name="VISIO" r:id="rId4" imgW="3151080" imgH="636480" progId="Visio.Drawing.4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0" y="5867400"/>
                        <a:ext cx="3151187" cy="636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11/5/2011</a:t>
            </a:r>
          </a:p>
        </p:txBody>
      </p:sp>
      <p:sp>
        <p:nvSpPr>
          <p:cNvPr id="2457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CMSC 341 - Treaps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222B40E6-56B8-4833-8F34-DE781519E142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After Rotating K with L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65750" y="5410200"/>
          <a:ext cx="3151188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VISIO" r:id="rId3" imgW="3151632" imgH="637032" progId="Visio.Drawing.4">
                  <p:link updateAutomatic="1"/>
                </p:oleObj>
              </mc:Choice>
              <mc:Fallback>
                <p:oleObj name="VISIO" r:id="rId3" imgW="3151632" imgH="637032" progId="Visio.Drawing.4">
                  <p:link updateAutomatic="1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5410200"/>
                        <a:ext cx="3151188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8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382000" cy="35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277472"/>
            <a:ext cx="908979" cy="783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8229600" cy="5715000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void remove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x )  { root = remove( x, root ); }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TreapNode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&gt; remove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TreapNode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&gt; t) {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if( t !=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nullNode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) {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compare =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t.element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if ( compare &lt; 0 )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t.left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= remove( x,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t.left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else if ( compare &gt; 0 )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t.right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= remove( x,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t.right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// found x, swap x with child with smaller priority until x is a leaf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else  {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    if (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t.left.priority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t.right.priority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	t =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rotateWithLeftChild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( t );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    else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	t =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rotateWithRightChild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( t );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    if( t !=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nullNode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)  // not at the bottom, keep going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	t = remove( x, t );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    else   	     // at the bottom; restore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nullNode’s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left child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t.left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nullNode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return t;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03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11/5/2011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CMSC 341 - Treaps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2998CFDE-8770-4BC3-9B68-1DD568FAB66F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remove(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 ) { return root ==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nullNode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makeEmpty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 ) { root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nullNode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 ) {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 ) ) throw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UnderFlowException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TreapNode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root;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while (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ptr.left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nullNode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ptr.left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ptr.element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 ) {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 ) ) throw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UnderFlowException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TreapNode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root;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while (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ptr.right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nullNode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ptr.right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ptr.element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27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11/5/2011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CMSC 341 - Treaps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AD3FD62D-EA5B-47E6-925B-775B5FB32914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Other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828800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Determined by the height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In theory, the random priority will result in a relatively balanced tree giving O( </a:t>
            </a:r>
            <a:r>
              <a:rPr lang="en-US" sz="2400" dirty="0" err="1" smtClean="0"/>
              <a:t>lg</a:t>
            </a:r>
            <a:r>
              <a:rPr lang="en-US" sz="2400" dirty="0" smtClean="0"/>
              <a:t> N ) performance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To test the theory we inserted N integers in sorted order 10 times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8675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11/5/2011</a:t>
            </a:r>
          </a:p>
        </p:txBody>
      </p:sp>
      <p:sp>
        <p:nvSpPr>
          <p:cNvPr id="28676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CMSC 341 - Treaps</a:t>
            </a:r>
          </a:p>
        </p:txBody>
      </p:sp>
      <p:sp>
        <p:nvSpPr>
          <p:cNvPr id="28677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483FA5E8-70B4-475F-9FE6-886F2124C652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Treap</a:t>
            </a:r>
            <a:r>
              <a:rPr lang="en-US" dirty="0" smtClean="0"/>
              <a:t> Performance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391843"/>
              </p:ext>
            </p:extLst>
          </p:nvPr>
        </p:nvGraphicFramePr>
        <p:xfrm>
          <a:off x="3124200" y="2971800"/>
          <a:ext cx="5715000" cy="303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322"/>
                <a:gridCol w="1292678"/>
                <a:gridCol w="1905000"/>
              </a:tblGrid>
              <a:tr h="36576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 Consecutive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Ints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lg</a:t>
                      </a:r>
                      <a:r>
                        <a:rPr lang="en-US" sz="1800" dirty="0" smtClean="0"/>
                        <a:t>( N 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Height</a:t>
                      </a:r>
                      <a:endParaRPr lang="en-US" sz="1800" dirty="0"/>
                    </a:p>
                  </a:txBody>
                  <a:tcPr/>
                </a:tc>
              </a:tr>
              <a:tr h="38165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1024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</a:t>
                      </a:r>
                      <a:r>
                        <a:rPr lang="en-US" sz="1800" baseline="0" dirty="0" smtClean="0"/>
                        <a:t> - 23</a:t>
                      </a:r>
                      <a:endParaRPr lang="en-US" sz="1800" dirty="0"/>
                    </a:p>
                  </a:txBody>
                  <a:tcPr/>
                </a:tc>
              </a:tr>
              <a:tr h="38165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32768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</a:t>
                      </a:r>
                      <a:r>
                        <a:rPr lang="en-US" sz="1800" baseline="0" dirty="0" smtClean="0"/>
                        <a:t> - 38</a:t>
                      </a:r>
                      <a:endParaRPr lang="en-US" sz="1800" dirty="0"/>
                    </a:p>
                  </a:txBody>
                  <a:tcPr/>
                </a:tc>
              </a:tr>
              <a:tr h="3764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1048571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48</a:t>
                      </a:r>
                      <a:r>
                        <a:rPr lang="en-US" sz="1800" baseline="0" dirty="0" smtClean="0"/>
                        <a:t> - 53</a:t>
                      </a:r>
                      <a:endParaRPr lang="en-US" sz="1800" dirty="0"/>
                    </a:p>
                  </a:txBody>
                  <a:tcPr/>
                </a:tc>
              </a:tr>
              <a:tr h="38165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2097152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</a:t>
                      </a:r>
                      <a:r>
                        <a:rPr lang="en-US" sz="1800" baseline="0" dirty="0" smtClean="0"/>
                        <a:t> - 57</a:t>
                      </a:r>
                      <a:endParaRPr lang="en-US" sz="1800" dirty="0"/>
                    </a:p>
                  </a:txBody>
                  <a:tcPr/>
                </a:tc>
              </a:tr>
              <a:tr h="38165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4194304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52</a:t>
                      </a:r>
                      <a:r>
                        <a:rPr lang="en-US" sz="1800" baseline="0" dirty="0" smtClean="0"/>
                        <a:t> - 58</a:t>
                      </a:r>
                      <a:endParaRPr lang="en-US" sz="1800" dirty="0"/>
                    </a:p>
                  </a:txBody>
                  <a:tcPr/>
                </a:tc>
              </a:tr>
              <a:tr h="38165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8388608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55</a:t>
                      </a:r>
                      <a:r>
                        <a:rPr lang="en-US" sz="1800" baseline="0" dirty="0" smtClean="0"/>
                        <a:t> - 63</a:t>
                      </a:r>
                      <a:endParaRPr lang="en-US" sz="1800" dirty="0"/>
                    </a:p>
                  </a:txBody>
                  <a:tcPr/>
                </a:tc>
              </a:tr>
              <a:tr h="38165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16777216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58</a:t>
                      </a:r>
                      <a:r>
                        <a:rPr lang="en-US" sz="1800" baseline="0" dirty="0" smtClean="0"/>
                        <a:t> - 64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Good (logarithmic)  performance with random data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Linear performance if the data is sorted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Solutions</a:t>
            </a:r>
          </a:p>
          <a:p>
            <a:pPr marL="859536" lvl="2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Splay Trees</a:t>
            </a:r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Amortized </a:t>
            </a:r>
            <a:r>
              <a:rPr lang="en-US" dirty="0" smtClean="0"/>
              <a:t>O( </a:t>
            </a:r>
            <a:r>
              <a:rPr lang="en-US" dirty="0" err="1" smtClean="0"/>
              <a:t>lg</a:t>
            </a:r>
            <a:r>
              <a:rPr lang="en-US" dirty="0" smtClean="0"/>
              <a:t> n) performance  if we do many operations </a:t>
            </a:r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Still get the occasional linear operation</a:t>
            </a:r>
          </a:p>
          <a:p>
            <a:pPr marL="859536" lvl="2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Red-Black Trees</a:t>
            </a:r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Guaranteed O( </a:t>
            </a:r>
            <a:r>
              <a:rPr lang="en-US" dirty="0" err="1" smtClean="0"/>
              <a:t>lg</a:t>
            </a:r>
            <a:r>
              <a:rPr lang="en-US" dirty="0" smtClean="0"/>
              <a:t> n ) performance for all operations</a:t>
            </a:r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complicated to code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10243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11/5/2011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CMSC 341 - Treaps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5E7DA9E3-A0D4-453F-89E0-61F4FD1D938E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BST performance revisited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Given two </a:t>
            </a:r>
            <a:r>
              <a:rPr lang="en-US" sz="2800" dirty="0" err="1" smtClean="0"/>
              <a:t>treaps</a:t>
            </a:r>
            <a:r>
              <a:rPr lang="en-US" sz="2800" dirty="0" smtClean="0"/>
              <a:t>, T1 and T2, such that all keys in T1 are “less than” all keys in T2</a:t>
            </a:r>
          </a:p>
          <a:p>
            <a:pPr marL="566928" indent="-457200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To merge the </a:t>
            </a:r>
            <a:r>
              <a:rPr lang="en-US" sz="2600" dirty="0" err="1" smtClean="0"/>
              <a:t>treaps</a:t>
            </a:r>
            <a:r>
              <a:rPr lang="en-US" sz="2600"/>
              <a:t> </a:t>
            </a:r>
            <a:r>
              <a:rPr lang="en-US" sz="2600" smtClean="0"/>
              <a:t>together</a:t>
            </a:r>
            <a:endParaRPr lang="en-US" sz="2600" dirty="0"/>
          </a:p>
          <a:p>
            <a:pPr marL="822516" lvl="1" indent="-45720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Create a “dummy” root node</a:t>
            </a:r>
          </a:p>
          <a:p>
            <a:pPr marL="736092" lvl="1" indent="-342900" eaLnBrk="1" fontAlgn="auto" hangingPunct="1">
              <a:spcBef>
                <a:spcPts val="324"/>
              </a:spcBef>
              <a:spcAft>
                <a:spcPts val="0"/>
              </a:spcAft>
              <a:defRPr/>
            </a:pPr>
            <a:r>
              <a:rPr lang="en-US" sz="2400" dirty="0" smtClean="0"/>
              <a:t>Attach T1 as the root’s left </a:t>
            </a:r>
            <a:r>
              <a:rPr lang="en-US" sz="2400" dirty="0" err="1" smtClean="0"/>
              <a:t>subtree</a:t>
            </a:r>
            <a:endParaRPr lang="en-US" sz="2400" dirty="0" smtClean="0"/>
          </a:p>
          <a:p>
            <a:pPr marL="736092" lvl="1" indent="-342900" eaLnBrk="1" fontAlgn="auto" hangingPunct="1">
              <a:spcBef>
                <a:spcPts val="324"/>
              </a:spcBef>
              <a:spcAft>
                <a:spcPts val="0"/>
              </a:spcAft>
              <a:defRPr/>
            </a:pPr>
            <a:r>
              <a:rPr lang="en-US" sz="2400" dirty="0" smtClean="0"/>
              <a:t>Attach T2 as the root’s right </a:t>
            </a:r>
            <a:r>
              <a:rPr lang="en-US" sz="2400" dirty="0" err="1" smtClean="0"/>
              <a:t>subtree</a:t>
            </a:r>
            <a:endParaRPr lang="en-US" sz="2400" dirty="0" smtClean="0"/>
          </a:p>
          <a:p>
            <a:pPr marL="736092" lvl="1" indent="-342900" eaLnBrk="1" fontAlgn="auto" hangingPunct="1">
              <a:spcBef>
                <a:spcPts val="324"/>
              </a:spcBef>
              <a:spcAft>
                <a:spcPts val="0"/>
              </a:spcAft>
              <a:defRPr/>
            </a:pPr>
            <a:r>
              <a:rPr lang="en-US" sz="2400" dirty="0" smtClean="0"/>
              <a:t>Remove the root</a:t>
            </a:r>
            <a:br>
              <a:rPr lang="en-US" sz="2400" dirty="0" smtClean="0"/>
            </a:br>
            <a:endParaRPr lang="en-US" sz="24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Used for set union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Each set in its own </a:t>
            </a:r>
            <a:r>
              <a:rPr lang="en-US" dirty="0" err="1" smtClean="0"/>
              <a:t>treap</a:t>
            </a:r>
            <a:endParaRPr lang="en-US" dirty="0" smtClean="0"/>
          </a:p>
          <a:p>
            <a:pPr marL="457200" lvl="1" indent="0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en-US" dirty="0" smtClean="0"/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11/5/2011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CMSC 341 - Treaps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A3083DD8-B6A6-4A7B-A6AD-847601FE8E74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Treaps</a:t>
            </a:r>
            <a:r>
              <a:rPr lang="en-US" dirty="0" smtClean="0"/>
              <a:t> and Sets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9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11/5/2011</a:t>
            </a:r>
          </a:p>
        </p:txBody>
      </p:sp>
      <p:sp>
        <p:nvSpPr>
          <p:cNvPr id="30723" name="Footer Placeholder 10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CMSC 341 - Treaps</a:t>
            </a:r>
          </a:p>
        </p:txBody>
      </p:sp>
      <p:sp>
        <p:nvSpPr>
          <p:cNvPr id="30724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218E935F-495E-44BC-A753-A8A87726BD61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Merge Example</a:t>
            </a:r>
            <a:endParaRPr lang="en-US" dirty="0"/>
          </a:p>
        </p:txBody>
      </p:sp>
      <p:pic>
        <p:nvPicPr>
          <p:cNvPr id="307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3092450" cy="188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52788"/>
            <a:ext cx="5791200" cy="289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371600"/>
            <a:ext cx="2706688" cy="188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11/5/2011</a:t>
            </a:r>
          </a:p>
        </p:txBody>
      </p:sp>
      <p:sp>
        <p:nvSpPr>
          <p:cNvPr id="3174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CMSC 341 - Treaps</a:t>
            </a:r>
          </a:p>
        </p:txBody>
      </p:sp>
      <p:sp>
        <p:nvSpPr>
          <p:cNvPr id="3174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9891C6BE-1677-41F2-80B6-AD77BA3AAAB1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Merge Result</a:t>
            </a:r>
            <a:endParaRPr lang="en-US" dirty="0"/>
          </a:p>
        </p:txBody>
      </p:sp>
      <p:pic>
        <p:nvPicPr>
          <p:cNvPr id="317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7467600" cy="402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/>
              <a:t>To divide a set of objects into subsets based on a key, K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Insert all of the objects into a </a:t>
            </a:r>
            <a:r>
              <a:rPr lang="en-US" sz="2400" dirty="0" err="1" smtClean="0"/>
              <a:t>treap</a:t>
            </a:r>
            <a:endParaRPr lang="en-US" sz="2400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Insert K with priority of </a:t>
            </a:r>
            <a:r>
              <a:rPr lang="en-US" sz="2400" dirty="0" err="1" smtClean="0"/>
              <a:t>Integer.MIN_VALUE</a:t>
            </a:r>
            <a:endParaRPr lang="en-US" sz="20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Because K has the smallest possible priority value, the heap ordering will force K to become the root of the </a:t>
            </a:r>
            <a:r>
              <a:rPr lang="en-US" sz="2800" dirty="0" err="1" smtClean="0"/>
              <a:t>treap</a:t>
            </a:r>
            <a:endParaRPr lang="en-US" sz="1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Because of the BST ordering, the left </a:t>
            </a:r>
            <a:r>
              <a:rPr lang="en-US" sz="2800" dirty="0" err="1" smtClean="0"/>
              <a:t>subtree</a:t>
            </a:r>
            <a:r>
              <a:rPr lang="en-US" sz="2800" dirty="0" smtClean="0"/>
              <a:t> of K will contain all objects “less than” K and the right </a:t>
            </a:r>
            <a:r>
              <a:rPr lang="en-US" sz="2800" dirty="0" err="1" smtClean="0"/>
              <a:t>subtree</a:t>
            </a:r>
            <a:r>
              <a:rPr lang="en-US" sz="2800" dirty="0" smtClean="0"/>
              <a:t> will contain all objects “greater than” K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/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11/5/2011</a:t>
            </a: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CMSC 341 - Treaps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6942DA46-63DB-4269-BC6F-B98799A0C57F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Treaps</a:t>
            </a:r>
            <a:r>
              <a:rPr lang="en-US" dirty="0" smtClean="0"/>
              <a:t> and Subsets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Insert the characters</a:t>
            </a:r>
            <a:br>
              <a:rPr lang="en-US" dirty="0" smtClean="0"/>
            </a:br>
            <a:r>
              <a:rPr lang="en-US" dirty="0" smtClean="0"/>
              <a:t>	K, F, P, M, N , L , G </a:t>
            </a:r>
            <a:br>
              <a:rPr lang="en-US" dirty="0" smtClean="0"/>
            </a:br>
            <a:r>
              <a:rPr lang="en-US" dirty="0" smtClean="0"/>
              <a:t>into an empty </a:t>
            </a:r>
            <a:r>
              <a:rPr lang="en-US" dirty="0" err="1" smtClean="0"/>
              <a:t>treap</a:t>
            </a:r>
            <a:r>
              <a:rPr lang="en-US" dirty="0"/>
              <a:t> </a:t>
            </a:r>
            <a:r>
              <a:rPr lang="en-US" dirty="0" smtClean="0"/>
              <a:t>with priorities</a:t>
            </a:r>
            <a:br>
              <a:rPr lang="en-US" dirty="0" smtClean="0"/>
            </a:br>
            <a:r>
              <a:rPr lang="en-US" dirty="0" smtClean="0"/>
              <a:t>	17, 22, 29, 10, 15, 26, 13 respectively.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11/5/2011</a:t>
            </a: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CMSC 341 - Treaps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9697AF62-2B51-4B67-8FBF-50120B4A0BC6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Exercise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11/5/2011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CMSC 341 - Treaps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31DA41AD-CB81-45E0-9AEB-169C6A93684A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Exercise Solution</a:t>
            </a:r>
            <a:endParaRPr lang="en-US" dirty="0"/>
          </a:p>
        </p:txBody>
      </p:sp>
      <p:pic>
        <p:nvPicPr>
          <p:cNvPr id="348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9950"/>
            <a:ext cx="6705600" cy="401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First introduced in 1989 by </a:t>
            </a:r>
            <a:r>
              <a:rPr lang="en-US" dirty="0" smtClean="0"/>
              <a:t>Aragon and Seidel</a:t>
            </a:r>
          </a:p>
          <a:p>
            <a:pPr marL="651066" lvl="1" indent="-285750" eaLnBrk="1" fontAlgn="auto" hangingPunct="1">
              <a:spcAft>
                <a:spcPts val="0"/>
              </a:spcAft>
              <a:defRPr/>
            </a:pPr>
            <a:r>
              <a:rPr lang="en-US" sz="1800" dirty="0" smtClean="0"/>
              <a:t>http</a:t>
            </a:r>
            <a:r>
              <a:rPr lang="en-US" sz="1800" dirty="0"/>
              <a:t>://people.ischool.berkeley.edu/~aragon/pubs/rst89.pdf</a:t>
            </a:r>
            <a:endParaRPr lang="en-US" sz="1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Randomized Binary Search Tree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 combination of a binary search tree and a min binary heap (a “tree - heap”)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Each node contains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Data / Key (comparable)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Priority (random integer)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Left, right child reference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Nodes are in BST order by data/key </a:t>
            </a:r>
            <a:r>
              <a:rPr lang="en-US" b="1" u="sng" dirty="0" smtClean="0"/>
              <a:t>and</a:t>
            </a:r>
            <a:r>
              <a:rPr lang="en-US" dirty="0" smtClean="0"/>
              <a:t> in min binary heap order by priority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11267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11/5/2011</a:t>
            </a: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CMSC 341 - Treaps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D11D3FF9-DA16-4C36-8507-E2854EA23F1D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Treaps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610600" cy="4525962"/>
          </a:xfrm>
        </p:spPr>
        <p:txBody>
          <a:bodyPr/>
          <a:lstStyle/>
          <a:p>
            <a:pPr eaLnBrk="1" hangingPunct="1"/>
            <a:r>
              <a:rPr lang="en-US" dirty="0" smtClean="0"/>
              <a:t>High probability of O( </a:t>
            </a:r>
            <a:r>
              <a:rPr lang="en-US" dirty="0" err="1" smtClean="0"/>
              <a:t>lg</a:t>
            </a:r>
            <a:r>
              <a:rPr lang="en-US" dirty="0" smtClean="0"/>
              <a:t> N ) performance for any set of input</a:t>
            </a:r>
          </a:p>
          <a:p>
            <a:pPr lvl="1" eaLnBrk="1" hangingPunct="1"/>
            <a:r>
              <a:rPr lang="en-US" dirty="0" smtClean="0"/>
              <a:t>Priorities are chosen randomly when node is inserted</a:t>
            </a:r>
          </a:p>
          <a:p>
            <a:pPr lvl="1" eaLnBrk="1" hangingPunct="1"/>
            <a:r>
              <a:rPr lang="en-US" dirty="0" smtClean="0"/>
              <a:t>High probability </a:t>
            </a:r>
            <a:r>
              <a:rPr lang="en-US" smtClean="0"/>
              <a:t>of avoiding O</a:t>
            </a:r>
            <a:r>
              <a:rPr lang="en-US" dirty="0" smtClean="0"/>
              <a:t>( N ) operation that can occur in splay trees</a:t>
            </a:r>
          </a:p>
          <a:p>
            <a:pPr eaLnBrk="1" hangingPunct="1"/>
            <a:r>
              <a:rPr lang="en-US" dirty="0" smtClean="0"/>
              <a:t>Code is less complex than Red-Black trees</a:t>
            </a:r>
          </a:p>
          <a:p>
            <a:pPr lvl="1" eaLnBrk="1" hangingPunct="1"/>
            <a:r>
              <a:rPr lang="en-US" dirty="0" smtClean="0"/>
              <a:t>Perhaps the simplest of BSTs that try to improve performance</a:t>
            </a:r>
          </a:p>
          <a:p>
            <a:pPr lvl="1" eaLnBrk="1" hangingPunct="1"/>
            <a:r>
              <a:rPr lang="en-US" dirty="0" smtClean="0"/>
              <a:t>Priorities don’t have to be updated to keep tree balanced (unlike colors in RB Tree)</a:t>
            </a:r>
          </a:p>
          <a:p>
            <a:pPr lvl="1" eaLnBrk="1" hangingPunct="1"/>
            <a:r>
              <a:rPr lang="en-US" dirty="0" smtClean="0"/>
              <a:t>Non-recursive implementation possible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Why </a:t>
            </a:r>
            <a:r>
              <a:rPr lang="en-US" dirty="0" err="1" smtClean="0"/>
              <a:t>Treaps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11/5/2011</a:t>
            </a: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CMSC 341 - Treaps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4A1BCC79-ABDE-497E-BAA2-6FE45AAB125B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11/5/2011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CMSC 341 - Treaps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32F87167-B4F8-48CA-AB6F-DED45DAF2A4B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 treap example</a:t>
            </a:r>
          </a:p>
        </p:txBody>
      </p:sp>
      <p:pic>
        <p:nvPicPr>
          <p:cNvPr id="133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08037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Based on original algorithm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private </a:t>
            </a:r>
            <a:r>
              <a:rPr lang="en-US" dirty="0" err="1" smtClean="0"/>
              <a:t>TreapNode</a:t>
            </a:r>
            <a:r>
              <a:rPr lang="en-US" dirty="0" smtClean="0"/>
              <a:t> class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Use RNG to assign priorities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static in </a:t>
            </a:r>
            <a:r>
              <a:rPr lang="en-US" dirty="0" err="1" smtClean="0"/>
              <a:t>TreapNode</a:t>
            </a:r>
            <a:r>
              <a:rPr lang="en-US" dirty="0" smtClean="0"/>
              <a:t> class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The same RNG used by all </a:t>
            </a:r>
            <a:r>
              <a:rPr lang="en-US" dirty="0" err="1" smtClean="0"/>
              <a:t>TreapNodes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nullNode</a:t>
            </a:r>
            <a:endParaRPr lang="en-US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What would ordinarily be null references now refer to </a:t>
            </a:r>
            <a:r>
              <a:rPr lang="en-US" dirty="0" err="1" smtClean="0"/>
              <a:t>nullNode</a:t>
            </a:r>
            <a:endParaRPr lang="en-US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Every node has two children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nullNode’s</a:t>
            </a:r>
            <a:r>
              <a:rPr lang="en-US" dirty="0" smtClean="0"/>
              <a:t> children refer back to </a:t>
            </a:r>
            <a:r>
              <a:rPr lang="en-US" dirty="0" err="1" smtClean="0"/>
              <a:t>nullNode</a:t>
            </a:r>
            <a:endParaRPr lang="en-US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Priority is </a:t>
            </a:r>
            <a:r>
              <a:rPr lang="en-US" dirty="0" err="1" smtClean="0"/>
              <a:t>Integer.MAX_VALUE</a:t>
            </a:r>
            <a:endParaRPr lang="en-US" dirty="0" smtClean="0"/>
          </a:p>
        </p:txBody>
      </p:sp>
      <p:sp>
        <p:nvSpPr>
          <p:cNvPr id="14339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11/5/2011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CMSC 341 - Treaps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843362FA-5864-404C-96BC-36CF74A56F3F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Author’s </a:t>
            </a:r>
            <a:r>
              <a:rPr lang="en-US" dirty="0" err="1" smtClean="0"/>
              <a:t>Treap</a:t>
            </a:r>
            <a:r>
              <a:rPr lang="en-US" dirty="0" smtClean="0"/>
              <a:t>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11/5/2011</a:t>
            </a:r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CMSC 341 - Treaps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02F56B3E-51F1-46F3-BD4B-57E1B7CD10C7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Treap</a:t>
            </a:r>
            <a:r>
              <a:rPr lang="en-US" dirty="0" smtClean="0"/>
              <a:t> Node</a:t>
            </a:r>
          </a:p>
        </p:txBody>
      </p:sp>
      <p:sp>
        <p:nvSpPr>
          <p:cNvPr id="15366" name="TextBox 3"/>
          <p:cNvSpPr txBox="1">
            <a:spLocks noChangeArrowheads="1"/>
          </p:cNvSpPr>
          <p:nvPr/>
        </p:nvSpPr>
        <p:spPr bwMode="auto">
          <a:xfrm>
            <a:off x="1187450" y="1295400"/>
            <a:ext cx="78486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14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java.util.Random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/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4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Treap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extends Comparable&lt;? super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&gt;&gt; {</a:t>
            </a:r>
          </a:p>
          <a:p>
            <a:pPr eaLnBrk="1" hangingPunct="1"/>
            <a:r>
              <a:rPr lang="en-US" sz="1400" dirty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static class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TreapNode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&gt;</a:t>
            </a:r>
          </a:p>
          <a:p>
            <a:pPr eaLnBrk="1" hangingPunct="1"/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eaLnBrk="1" hangingPunct="1"/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	element;   // the data in the node</a:t>
            </a:r>
          </a:p>
          <a:p>
            <a:pPr eaLnBrk="1" hangingPunct="1"/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TreapNode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	right;	  // right child reference</a:t>
            </a:r>
          </a:p>
          <a:p>
            <a:pPr eaLnBrk="1" hangingPunct="1"/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TreapNode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	left;	  // left child reference</a:t>
            </a:r>
          </a:p>
          <a:p>
            <a:pPr eaLnBrk="1" hangingPunct="1"/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	  	priority;  // for balancing</a:t>
            </a:r>
          </a:p>
          <a:p>
            <a:pPr eaLnBrk="1" hangingPunct="1"/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static Random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randomObj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new Random( );</a:t>
            </a:r>
          </a:p>
          <a:p>
            <a:pPr eaLnBrk="1" hangingPunct="1"/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// constructors</a:t>
            </a:r>
          </a:p>
          <a:p>
            <a:pPr eaLnBrk="1" hangingPunct="1"/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TreapNode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x )</a:t>
            </a:r>
          </a:p>
          <a:p>
            <a:pPr eaLnBrk="1" hangingPunct="1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eaLnBrk="1" hangingPunct="1"/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this( x, null, null );  // used only by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Treap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constructor</a:t>
            </a:r>
          </a:p>
          <a:p>
            <a:pPr eaLnBrk="1" hangingPunct="1"/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TreapNode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TreapNode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TreapNode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/>
            <a:r>
              <a:rPr lang="en-US" sz="1400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eaLnBrk="1" hangingPunct="1"/>
            <a:r>
              <a:rPr lang="en-US" sz="1400" dirty="0">
                <a:latin typeface="Courier New" pitchFamily="49" charset="0"/>
                <a:cs typeface="Courier New" pitchFamily="49" charset="0"/>
              </a:rPr>
              <a:t>	element = x;</a:t>
            </a:r>
          </a:p>
          <a:p>
            <a:pPr eaLnBrk="1" hangingPunct="1"/>
            <a:r>
              <a:rPr lang="en-US" sz="1400" dirty="0">
                <a:latin typeface="Courier New" pitchFamily="49" charset="0"/>
                <a:cs typeface="Courier New" pitchFamily="49" charset="0"/>
              </a:rPr>
              <a:t>	left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/>
            <a:r>
              <a:rPr lang="en-US" sz="1400" dirty="0">
                <a:latin typeface="Courier New" pitchFamily="49" charset="0"/>
                <a:cs typeface="Courier New" pitchFamily="49" charset="0"/>
              </a:rPr>
              <a:t>	right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	</a:t>
            </a:r>
          </a:p>
          <a:p>
            <a:pPr eaLnBrk="1" hangingPunct="1"/>
            <a:r>
              <a:rPr lang="en-US" sz="1400" dirty="0">
                <a:latin typeface="Courier New" pitchFamily="49" charset="0"/>
                <a:cs typeface="Courier New" pitchFamily="49" charset="0"/>
              </a:rPr>
              <a:t>	priority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randomObj.nextInt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eaLnBrk="1" hangingPunct="1"/>
            <a:r>
              <a:rPr lang="en-US" sz="14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/>
            <a:r>
              <a:rPr lang="en-US" sz="1400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Treap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class data members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TreapNode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&gt; root;		// usual root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TreapNode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nullNode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	// replaces null ref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// Default constructor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Treap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 )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{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nullNode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TreapNode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&gt;( null );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nullNode.left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nullNode.right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nullNode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nullNode.priority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Integer.MAX_VALUE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root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nullNode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 eaLnBrk="1" hangingPunct="1">
              <a:buFont typeface="Arial" charset="0"/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87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11/5/2011</a:t>
            </a:r>
          </a:p>
        </p:txBody>
      </p:sp>
      <p:sp>
        <p:nvSpPr>
          <p:cNvPr id="1638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CMSC 341 - Treaps</a:t>
            </a:r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7764200D-3ACF-4654-8DEA-1761418EDE42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Treap</a:t>
            </a:r>
            <a:r>
              <a:rPr lang="en-US" dirty="0" smtClean="0"/>
              <a:t> Constructor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11/5/2011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CMSC 341 - Treaps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64A5462A-48FE-4C70-AFF2-3D0672B8080F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An Empty </a:t>
            </a:r>
            <a:r>
              <a:rPr lang="en-US" dirty="0" err="1" smtClean="0"/>
              <a:t>Treap</a:t>
            </a:r>
            <a:endParaRPr lang="en-US" dirty="0"/>
          </a:p>
        </p:txBody>
      </p:sp>
      <p:graphicFrame>
        <p:nvGraphicFramePr>
          <p:cNvPr id="17414" name="Object 8"/>
          <p:cNvGraphicFramePr>
            <a:graphicFrameLocks noChangeAspect="1"/>
          </p:cNvGraphicFramePr>
          <p:nvPr/>
        </p:nvGraphicFramePr>
        <p:xfrm>
          <a:off x="4114800" y="1628775"/>
          <a:ext cx="2057400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VISIO" r:id="rId3" imgW="1437132" imgH="294132" progId="Visio.Drawing.4">
                  <p:link updateAutomatic="1"/>
                </p:oleObj>
              </mc:Choice>
              <mc:Fallback>
                <p:oleObj name="VISIO" r:id="rId3" imgW="1437132" imgH="294132" progId="Visio.Drawing.4">
                  <p:link updateAutomatic="1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628775"/>
                        <a:ext cx="2057400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Rectangle 10"/>
          <p:cNvSpPr>
            <a:spLocks noChangeArrowheads="1"/>
          </p:cNvSpPr>
          <p:nvPr/>
        </p:nvSpPr>
        <p:spPr bwMode="auto">
          <a:xfrm>
            <a:off x="915194" y="2197100"/>
            <a:ext cx="941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dirty="0"/>
              <a:t>root</a:t>
            </a:r>
            <a:endParaRPr lang="en-US" b="1" dirty="0"/>
          </a:p>
        </p:txBody>
      </p:sp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60574"/>
            <a:ext cx="5943600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560</TotalTime>
  <Words>1277</Words>
  <Application>Microsoft Office PowerPoint</Application>
  <PresentationFormat>On-screen Show (4:3)</PresentationFormat>
  <Paragraphs>332</Paragraphs>
  <Slides>25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7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Concourse</vt:lpstr>
      <vt:lpstr>C:\Documents and Settings\Dennis &amp; Jody\Desktop\UMBC\341\Drawing30\Drawing\~Page-1\Sheet.8</vt:lpstr>
      <vt:lpstr>C:\Documents and Settings\Dennis &amp; Jody\Desktop\UMBC\341\TreapInsert.vsd\Drawing\~Page-1\Sheet.26</vt:lpstr>
      <vt:lpstr>C:\Documents and Settings\Dennis &amp; Jody\Desktop\UMBC\341\TreapInsert.vsd\Drawing\~Page-1\Sheet.7</vt:lpstr>
      <vt:lpstr>C:\Documents and Settings\Dennis &amp; Jody\Desktop\UMBC\341\TreapRemove1.vsd\Drawing\~Page-1\Sheet.29</vt:lpstr>
      <vt:lpstr>C:\Documents and Settings\Dennis &amp; Jody\Desktop\UMBC\341\TreapRemove2.vsd\Drawing\~Page-1\Sheet.28</vt:lpstr>
      <vt:lpstr>C:\Documents and Settings\Dennis &amp; Jody\Desktop\UMBC\341\TreapRemove4.vsd\Drawing\~Page-1\Sheet.29</vt:lpstr>
      <vt:lpstr>C:\Documents and Settings\Dennis &amp; Jody\Desktop\UMBC\341\TreapRemove3.vsd\Drawing\~Page-1\Sheet.29</vt:lpstr>
      <vt:lpstr>CMSC 341</vt:lpstr>
      <vt:lpstr>BST performance revisited</vt:lpstr>
      <vt:lpstr>Treaps </vt:lpstr>
      <vt:lpstr>Why Treaps?</vt:lpstr>
      <vt:lpstr>A treap example</vt:lpstr>
      <vt:lpstr>Author’s Treap Code</vt:lpstr>
      <vt:lpstr>Treap Node</vt:lpstr>
      <vt:lpstr>Treap Constructor</vt:lpstr>
      <vt:lpstr>An Empty Treap</vt:lpstr>
      <vt:lpstr>insert( )</vt:lpstr>
      <vt:lpstr>Insert J with priority 2</vt:lpstr>
      <vt:lpstr>Remove Strategy</vt:lpstr>
      <vt:lpstr>Remove K</vt:lpstr>
      <vt:lpstr>After Rotating K with S</vt:lpstr>
      <vt:lpstr>After Rotating K with N </vt:lpstr>
      <vt:lpstr>After Rotating K with L</vt:lpstr>
      <vt:lpstr>remove( )</vt:lpstr>
      <vt:lpstr>Other Methods</vt:lpstr>
      <vt:lpstr>Treap Performance</vt:lpstr>
      <vt:lpstr>Treaps and Sets</vt:lpstr>
      <vt:lpstr>Merge Example</vt:lpstr>
      <vt:lpstr>Merge Result</vt:lpstr>
      <vt:lpstr>Treaps and Subsets</vt:lpstr>
      <vt:lpstr>Exercise</vt:lpstr>
      <vt:lpstr>Exercise Solution</vt:lpstr>
    </vt:vector>
  </TitlesOfParts>
  <Company>jhuapl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341</dc:title>
  <dc:creator>Dennis Frey</dc:creator>
  <cp:lastModifiedBy>Dennis Frey</cp:lastModifiedBy>
  <cp:revision>53</cp:revision>
  <dcterms:created xsi:type="dcterms:W3CDTF">2011-11-04T18:45:18Z</dcterms:created>
  <dcterms:modified xsi:type="dcterms:W3CDTF">2011-11-12T06:39:24Z</dcterms:modified>
</cp:coreProperties>
</file>