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notesSlides/notesSlide16.xml" ContentType="application/vnd.openxmlformats-officedocument.presentationml.notesSlide+xml"/>
  <Default Extension="xml" ContentType="application/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27.xml" ContentType="application/vnd.openxmlformats-officedocument.presentationml.slide+xml"/>
  <Override PartName="/ppt/notesSlides/notesSlide29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26.xml" ContentType="application/vnd.openxmlformats-officedocument.presentationml.slide+xml"/>
  <Override PartName="/ppt/notesSlides/notesSlide28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20.xml" ContentType="application/vnd.openxmlformats-officedocument.presentationml.notes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notesSlides/notesSlide26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23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24.xml" ContentType="application/vnd.openxmlformats-officedocument.presentationml.notesSlide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Default Extension="bin" ContentType="application/vnd.openxmlformats-officedocument.presentationml.printerSettings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256" r:id="rId2"/>
    <p:sldId id="460" r:id="rId3"/>
    <p:sldId id="539" r:id="rId4"/>
    <p:sldId id="479" r:id="rId5"/>
    <p:sldId id="481" r:id="rId6"/>
    <p:sldId id="482" r:id="rId7"/>
    <p:sldId id="483" r:id="rId8"/>
    <p:sldId id="484" r:id="rId9"/>
    <p:sldId id="485" r:id="rId10"/>
    <p:sldId id="489" r:id="rId11"/>
    <p:sldId id="490" r:id="rId12"/>
    <p:sldId id="492" r:id="rId13"/>
    <p:sldId id="495" r:id="rId14"/>
    <p:sldId id="500" r:id="rId15"/>
    <p:sldId id="503" r:id="rId16"/>
    <p:sldId id="504" r:id="rId17"/>
    <p:sldId id="505" r:id="rId18"/>
    <p:sldId id="508" r:id="rId19"/>
    <p:sldId id="509" r:id="rId20"/>
    <p:sldId id="510" r:id="rId21"/>
    <p:sldId id="511" r:id="rId22"/>
    <p:sldId id="513" r:id="rId23"/>
    <p:sldId id="514" r:id="rId24"/>
    <p:sldId id="515" r:id="rId25"/>
    <p:sldId id="518" r:id="rId26"/>
    <p:sldId id="527" r:id="rId27"/>
    <p:sldId id="528" r:id="rId28"/>
    <p:sldId id="529" r:id="rId29"/>
    <p:sldId id="530" r:id="rId30"/>
    <p:sldId id="531" r:id="rId31"/>
  </p:sldIdLst>
  <p:sldSz cx="9144000" cy="6858000" type="letter"/>
  <p:notesSz cx="6991350" cy="9282113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lnSpc>
        <a:spcPct val="90000"/>
      </a:lnSpc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lnSpc>
        <a:spcPct val="90000"/>
      </a:lnSpc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lnSpc>
        <a:spcPct val="90000"/>
      </a:lnSpc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lnSpc>
        <a:spcPct val="90000"/>
      </a:lnSpc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lnSpc>
        <a:spcPct val="90000"/>
      </a:lnSpc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b="1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b="1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b="1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b="1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  </p:ext>
    </p:extLst>
  </p:showPr>
  <p:clrMru>
    <a:srgbClr val="B2B2B2"/>
    <a:srgbClr val="DDDDDD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32787"/>
    <p:restoredTop sz="90929"/>
  </p:normalViewPr>
  <p:slideViewPr>
    <p:cSldViewPr>
      <p:cViewPr varScale="1">
        <p:scale>
          <a:sx n="110" d="100"/>
          <a:sy n="110" d="100"/>
        </p:scale>
        <p:origin x="-104" y="-1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838995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588963"/>
            <a:ext cx="4643438" cy="348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401197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6338" y="696913"/>
            <a:ext cx="4640262" cy="3479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5775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1863" y="4408488"/>
            <a:ext cx="5127625" cy="4176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2985" tIns="46493" rIns="92985" bIns="4649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6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6338" y="696913"/>
            <a:ext cx="4640262" cy="3479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581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1863" y="4408488"/>
            <a:ext cx="5127625" cy="4176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92985" tIns="46493" rIns="92985" bIns="4649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7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6338" y="696913"/>
            <a:ext cx="4640262" cy="3479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5877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1863" y="4408488"/>
            <a:ext cx="5127625" cy="4176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92985" tIns="46493" rIns="92985" bIns="4649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6338" y="696913"/>
            <a:ext cx="4640262" cy="3479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598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1863" y="4408488"/>
            <a:ext cx="5127625" cy="4176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92985" tIns="46493" rIns="92985" bIns="4649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6338" y="696913"/>
            <a:ext cx="4640262" cy="3479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604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1863" y="4408488"/>
            <a:ext cx="5127625" cy="4176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2985" tIns="46493" rIns="92985" bIns="4649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2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6338" y="696913"/>
            <a:ext cx="4640262" cy="3479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6062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1863" y="4408488"/>
            <a:ext cx="5127625" cy="4176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2985" tIns="46493" rIns="92985" bIns="4649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6338" y="696913"/>
            <a:ext cx="4640262" cy="3479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6082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1863" y="4408488"/>
            <a:ext cx="5127625" cy="4176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92985" tIns="46493" rIns="92985" bIns="4649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6338" y="696913"/>
            <a:ext cx="4640262" cy="3479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614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1863" y="4408488"/>
            <a:ext cx="5127625" cy="4176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92985" tIns="46493" rIns="92985" bIns="4649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4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6338" y="696913"/>
            <a:ext cx="4640262" cy="3479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6164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1863" y="4408488"/>
            <a:ext cx="5127625" cy="4176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92985" tIns="46493" rIns="92985" bIns="4649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4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6338" y="696913"/>
            <a:ext cx="4640262" cy="3479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618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1863" y="4408488"/>
            <a:ext cx="5127625" cy="4176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92985" tIns="46493" rIns="92985" bIns="4649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7178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419600"/>
            <a:ext cx="5181600" cy="4191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/>
              <a:t>Who has played a video game?</a:t>
            </a:r>
          </a:p>
          <a:p>
            <a:r>
              <a:rPr lang="en-US"/>
              <a:t>Who wants to develop video games?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6338" y="696913"/>
            <a:ext cx="4640262" cy="3479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620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1863" y="4408488"/>
            <a:ext cx="5127625" cy="4176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2985" tIns="46493" rIns="92985" bIns="4649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6338" y="696913"/>
            <a:ext cx="4640262" cy="3479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6246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1863" y="4408488"/>
            <a:ext cx="5127625" cy="4176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2985" tIns="46493" rIns="92985" bIns="4649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6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6338" y="696913"/>
            <a:ext cx="4640262" cy="3479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626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1863" y="4408488"/>
            <a:ext cx="5127625" cy="4176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2985" tIns="46493" rIns="92985" bIns="4649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6338" y="696913"/>
            <a:ext cx="4640262" cy="3479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628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1863" y="4408488"/>
            <a:ext cx="5127625" cy="4176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2985" tIns="46493" rIns="92985" bIns="4649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6338" y="696913"/>
            <a:ext cx="4640262" cy="3479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634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1863" y="4408488"/>
            <a:ext cx="5127625" cy="4176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2985" tIns="46493" rIns="92985" bIns="4649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3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6338" y="696913"/>
            <a:ext cx="4640262" cy="3479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65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1863" y="4408488"/>
            <a:ext cx="5127625" cy="4176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2985" tIns="46493" rIns="92985" bIns="4649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6338" y="696913"/>
            <a:ext cx="4640262" cy="3479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65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1863" y="4408488"/>
            <a:ext cx="5127625" cy="4176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2985" tIns="46493" rIns="92985" bIns="4649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4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6338" y="696913"/>
            <a:ext cx="4640262" cy="3479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65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1863" y="4408488"/>
            <a:ext cx="5127625" cy="4176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92985" tIns="46493" rIns="92985" bIns="4649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4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6338" y="696913"/>
            <a:ext cx="4640262" cy="3479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65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1863" y="4408488"/>
            <a:ext cx="5127625" cy="4176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92985" tIns="46493" rIns="92985" bIns="4649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6338" y="696913"/>
            <a:ext cx="4640262" cy="3479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66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1863" y="4408488"/>
            <a:ext cx="5127625" cy="4176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92985" tIns="46493" rIns="92985" bIns="4649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6338" y="696913"/>
            <a:ext cx="4640262" cy="3479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555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1863" y="4408488"/>
            <a:ext cx="5127625" cy="4176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2985" tIns="46493" rIns="92985" bIns="4649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6338" y="696913"/>
            <a:ext cx="4640262" cy="3479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559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1863" y="4408488"/>
            <a:ext cx="5127625" cy="4176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2985" tIns="46493" rIns="92985" bIns="4649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6338" y="696913"/>
            <a:ext cx="4640262" cy="3479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561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1863" y="4408488"/>
            <a:ext cx="5127625" cy="4176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2985" tIns="46493" rIns="92985" bIns="4649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6338" y="696913"/>
            <a:ext cx="4640262" cy="3479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563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1863" y="4408488"/>
            <a:ext cx="5127625" cy="4176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2985" tIns="46493" rIns="92985" bIns="4649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6338" y="696913"/>
            <a:ext cx="4640262" cy="3479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565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1863" y="4408488"/>
            <a:ext cx="5127625" cy="4176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2985" tIns="46493" rIns="92985" bIns="4649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6338" y="696913"/>
            <a:ext cx="4640262" cy="3479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567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1863" y="4408488"/>
            <a:ext cx="5127625" cy="4176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2985" tIns="46493" rIns="92985" bIns="4649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4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6338" y="696913"/>
            <a:ext cx="4640262" cy="3479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575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1863" y="4408488"/>
            <a:ext cx="5127625" cy="4176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2985" tIns="46493" rIns="92985" bIns="46493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11/23/13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11/23/13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11/23/13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11/23/13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11/23/13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11/23/13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11/23/13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11/23/13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11/23/13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11/23/13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11/23/13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11/23/13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01F9CA3-105E-4857-9057-6DB6197DA786}" type="datetimeFigureOut">
              <a:rPr lang="en-US" smtClean="0"/>
              <a:pPr/>
              <a:t>11/23/13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jpe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233488" y="1619250"/>
            <a:ext cx="6716712" cy="4695825"/>
          </a:xfrm>
          <a:noFill/>
          <a:ln/>
        </p:spPr>
        <p:txBody>
          <a:bodyPr wrap="none"/>
          <a:lstStyle/>
          <a:p>
            <a:r>
              <a:rPr lang="en-US" dirty="0"/>
              <a:t>Graphics and Games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sz="2400" dirty="0">
                <a:solidFill>
                  <a:schemeClr val="tx2"/>
                </a:solidFill>
              </a:rPr>
              <a:t>IS 101Y/CMSC</a:t>
            </a:r>
            <a:r>
              <a:rPr lang="en-US" sz="2400" dirty="0" smtClean="0">
                <a:solidFill>
                  <a:schemeClr val="tx2"/>
                </a:solidFill>
              </a:rPr>
              <a:t> 101</a:t>
            </a:r>
            <a:br>
              <a:rPr lang="en-US" sz="2400" dirty="0" smtClean="0">
                <a:solidFill>
                  <a:schemeClr val="tx2"/>
                </a:solidFill>
              </a:rPr>
            </a:br>
            <a:r>
              <a:rPr lang="en-US" sz="2400" dirty="0" smtClean="0">
                <a:solidFill>
                  <a:schemeClr val="tx2"/>
                </a:solidFill>
              </a:rPr>
              <a:t>Computational Thinking and Design</a:t>
            </a:r>
            <a:r>
              <a:rPr lang="en-US" sz="3200" dirty="0" smtClean="0">
                <a:solidFill>
                  <a:schemeClr val="tx2"/>
                </a:solidFill>
              </a:rPr>
              <a:t/>
            </a:r>
            <a:br>
              <a:rPr lang="en-US" sz="3200" dirty="0" smtClean="0">
                <a:solidFill>
                  <a:schemeClr val="tx2"/>
                </a:solidFill>
              </a:rPr>
            </a:br>
            <a:r>
              <a:rPr lang="en-US" sz="3200" dirty="0">
                <a:solidFill>
                  <a:schemeClr val="tx2"/>
                </a:solidFill>
              </a:rPr>
              <a:t/>
            </a:r>
            <a:br>
              <a:rPr lang="en-US" sz="3200" dirty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/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Marie desJardins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sz="2400" dirty="0">
                <a:solidFill>
                  <a:schemeClr val="tx2"/>
                </a:solidFill>
              </a:rPr>
              <a:t>University of Maryland Baltimore County</a:t>
            </a:r>
            <a:br>
              <a:rPr lang="en-US" sz="2400" dirty="0">
                <a:solidFill>
                  <a:schemeClr val="tx2"/>
                </a:solidFill>
              </a:rPr>
            </a:b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3886200" cy="520700"/>
          </a:xfrm>
        </p:spPr>
        <p:txBody>
          <a:bodyPr/>
          <a:lstStyle/>
          <a:p>
            <a:r>
              <a:rPr lang="en-US" dirty="0"/>
              <a:t>Biological Simulations</a:t>
            </a:r>
          </a:p>
        </p:txBody>
      </p:sp>
      <p:sp>
        <p:nvSpPr>
          <p:cNvPr id="57446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524000"/>
            <a:ext cx="4114800" cy="4572000"/>
          </a:xfrm>
        </p:spPr>
        <p:txBody>
          <a:bodyPr/>
          <a:lstStyle/>
          <a:p>
            <a:pPr>
              <a:buFontTx/>
              <a:buNone/>
            </a:pPr>
            <a:r>
              <a:rPr lang="en-US"/>
              <a:t>Mimic developmental process: </a:t>
            </a:r>
          </a:p>
          <a:p>
            <a:pPr lvl="1"/>
            <a:r>
              <a:rPr lang="en-US"/>
              <a:t>cellular automata</a:t>
            </a:r>
          </a:p>
          <a:p>
            <a:pPr lvl="1"/>
            <a:r>
              <a:rPr lang="en-US"/>
              <a:t> reaction diffusion</a:t>
            </a:r>
          </a:p>
        </p:txBody>
      </p:sp>
      <p:pic>
        <p:nvPicPr>
          <p:cNvPr id="5744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3676650"/>
            <a:ext cx="3886200" cy="291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744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8600"/>
            <a:ext cx="4038600" cy="304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7447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338513"/>
            <a:ext cx="403860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r>
              <a:rPr lang="en-US"/>
              <a:t>What do you see?</a:t>
            </a:r>
          </a:p>
        </p:txBody>
      </p:sp>
      <p:sp>
        <p:nvSpPr>
          <p:cNvPr id="57651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5867400" cy="520700"/>
          </a:xfrm>
        </p:spPr>
        <p:txBody>
          <a:bodyPr/>
          <a:lstStyle/>
          <a:p>
            <a:r>
              <a:rPr lang="en-US"/>
              <a:t>Painter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Algorithm</a:t>
            </a:r>
          </a:p>
        </p:txBody>
      </p:sp>
      <p:sp>
        <p:nvSpPr>
          <p:cNvPr id="58061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990600"/>
            <a:ext cx="5867400" cy="5638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/>
              <a:t>Basic approach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Draw polygons, from farthest to closest</a:t>
            </a:r>
          </a:p>
          <a:p>
            <a:pPr lvl="1">
              <a:lnSpc>
                <a:spcPct val="80000"/>
              </a:lnSpc>
            </a:pPr>
            <a:endParaRPr lang="en-US" sz="2000"/>
          </a:p>
          <a:p>
            <a:pPr>
              <a:lnSpc>
                <a:spcPct val="80000"/>
              </a:lnSpc>
            </a:pPr>
            <a:r>
              <a:rPr lang="en-US" sz="2000">
                <a:latin typeface="Courier" charset="0"/>
              </a:rPr>
              <a:t>Given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en-US" sz="2000">
                <a:latin typeface="Courier" charset="0"/>
              </a:rPr>
              <a:t>List of polygons {P</a:t>
            </a:r>
            <a:r>
              <a:rPr lang="en-US" sz="2000" baseline="-10000">
                <a:latin typeface="Courier" charset="0"/>
              </a:rPr>
              <a:t>1</a:t>
            </a:r>
            <a:r>
              <a:rPr lang="en-US" sz="2000">
                <a:latin typeface="Courier" charset="0"/>
              </a:rPr>
              <a:t>, P</a:t>
            </a:r>
            <a:r>
              <a:rPr lang="en-US" sz="2000" baseline="-10000">
                <a:latin typeface="Courier" charset="0"/>
              </a:rPr>
              <a:t>2</a:t>
            </a:r>
            <a:r>
              <a:rPr lang="en-US" sz="2000">
                <a:latin typeface="Courier" charset="0"/>
              </a:rPr>
              <a:t>, …. P</a:t>
            </a:r>
            <a:r>
              <a:rPr lang="en-US" sz="2000" baseline="-10000">
                <a:latin typeface="Courier" charset="0"/>
              </a:rPr>
              <a:t>n</a:t>
            </a:r>
            <a:r>
              <a:rPr lang="en-US" sz="2000">
                <a:latin typeface="Courier" charset="0"/>
              </a:rPr>
              <a:t>)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en-US" sz="2000">
                <a:latin typeface="Courier" charset="0"/>
              </a:rPr>
              <a:t>An array of Intensity [x,y]</a:t>
            </a:r>
          </a:p>
          <a:p>
            <a:pPr>
              <a:lnSpc>
                <a:spcPct val="80000"/>
              </a:lnSpc>
            </a:pPr>
            <a:r>
              <a:rPr lang="en-US" sz="2000">
                <a:latin typeface="Courier" charset="0"/>
              </a:rPr>
              <a:t>Begin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en-US" sz="2000">
                <a:latin typeface="Courier" charset="0"/>
              </a:rPr>
              <a:t>Sort polygon list on minimum Z (largest z value comes first in sorted list)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en-US" sz="2000">
                <a:latin typeface="Courier" charset="0"/>
              </a:rPr>
              <a:t>For each polygon P in selected list do</a:t>
            </a:r>
          </a:p>
          <a:p>
            <a:pPr lvl="2">
              <a:lnSpc>
                <a:spcPct val="80000"/>
              </a:lnSpc>
              <a:buFontTx/>
              <a:buNone/>
            </a:pPr>
            <a:r>
              <a:rPr lang="en-US" sz="2000">
                <a:latin typeface="Courier" charset="0"/>
              </a:rPr>
              <a:t>For each pixel (x,y) that intersects P do</a:t>
            </a:r>
          </a:p>
          <a:p>
            <a:pPr lvl="3">
              <a:lnSpc>
                <a:spcPct val="80000"/>
              </a:lnSpc>
              <a:buFontTx/>
              <a:buNone/>
            </a:pPr>
            <a:r>
              <a:rPr lang="en-US" sz="2000">
                <a:latin typeface="Courier" charset="0"/>
              </a:rPr>
              <a:t>Intensity[x,y] = intensity of P at (x,y)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en-US" sz="2000">
                <a:latin typeface="Courier" charset="0"/>
              </a:rPr>
              <a:t>Display Intensity array</a:t>
            </a:r>
          </a:p>
          <a:p>
            <a:pPr>
              <a:lnSpc>
                <a:spcPct val="80000"/>
              </a:lnSpc>
            </a:pPr>
            <a:endParaRPr lang="en-US" sz="2000"/>
          </a:p>
        </p:txBody>
      </p:sp>
      <p:pic>
        <p:nvPicPr>
          <p:cNvPr id="5806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04800"/>
            <a:ext cx="2074863" cy="2074863"/>
          </a:xfrm>
          <a:prstGeom prst="rect">
            <a:avLst/>
          </a:prstGeom>
          <a:solidFill>
            <a:schemeClr val="tx2"/>
          </a:solidFill>
        </p:spPr>
      </p:pic>
      <p:pic>
        <p:nvPicPr>
          <p:cNvPr id="5806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438400"/>
            <a:ext cx="2074863" cy="2074863"/>
          </a:xfrm>
          <a:prstGeom prst="rect">
            <a:avLst/>
          </a:prstGeom>
          <a:solidFill>
            <a:schemeClr val="tx2"/>
          </a:solidFill>
        </p:spPr>
      </p:pic>
      <p:pic>
        <p:nvPicPr>
          <p:cNvPr id="58061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572000"/>
            <a:ext cx="2074863" cy="2074863"/>
          </a:xfrm>
          <a:prstGeom prst="rect">
            <a:avLst/>
          </a:prstGeom>
          <a:solidFill>
            <a:schemeClr val="tx2"/>
          </a:solidFill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7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20942"/>
            <a:ext cx="7772400" cy="914400"/>
          </a:xfrm>
        </p:spPr>
        <p:txBody>
          <a:bodyPr/>
          <a:lstStyle/>
          <a:p>
            <a:r>
              <a:rPr lang="en-US" dirty="0"/>
              <a:t>Z-Buffer</a:t>
            </a:r>
          </a:p>
        </p:txBody>
      </p:sp>
      <p:sp>
        <p:nvSpPr>
          <p:cNvPr id="58675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838200"/>
            <a:ext cx="6324600" cy="579120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sz="2400" dirty="0"/>
              <a:t>Basic approach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Draw polygons, remembering depth of stuff drawn so far</a:t>
            </a:r>
          </a:p>
          <a:p>
            <a:pPr>
              <a:lnSpc>
                <a:spcPct val="80000"/>
              </a:lnSpc>
            </a:pPr>
            <a:endParaRPr lang="en-US" sz="1800" dirty="0">
              <a:latin typeface="Courier" charset="0"/>
            </a:endParaRPr>
          </a:p>
          <a:p>
            <a:pPr>
              <a:lnSpc>
                <a:spcPct val="80000"/>
              </a:lnSpc>
            </a:pPr>
            <a:r>
              <a:rPr lang="en-US" sz="1800" dirty="0">
                <a:latin typeface="Courier" charset="0"/>
              </a:rPr>
              <a:t>Given 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en-US" sz="1800" dirty="0">
                <a:latin typeface="Courier" charset="0"/>
              </a:rPr>
              <a:t>List of polygons {P</a:t>
            </a:r>
            <a:r>
              <a:rPr lang="en-US" sz="1800" baseline="-10000" dirty="0">
                <a:latin typeface="Courier" charset="0"/>
              </a:rPr>
              <a:t>1</a:t>
            </a:r>
            <a:r>
              <a:rPr lang="en-US" sz="1800" dirty="0">
                <a:latin typeface="Courier" charset="0"/>
              </a:rPr>
              <a:t>, P</a:t>
            </a:r>
            <a:r>
              <a:rPr lang="en-US" sz="1800" baseline="-10000" dirty="0">
                <a:latin typeface="Courier" charset="0"/>
              </a:rPr>
              <a:t>2</a:t>
            </a:r>
            <a:r>
              <a:rPr lang="en-US" sz="1800" dirty="0">
                <a:latin typeface="Courier" charset="0"/>
              </a:rPr>
              <a:t>, …., </a:t>
            </a:r>
            <a:r>
              <a:rPr lang="en-US" sz="1800" dirty="0" err="1">
                <a:latin typeface="Courier" charset="0"/>
              </a:rPr>
              <a:t>P</a:t>
            </a:r>
            <a:r>
              <a:rPr lang="en-US" sz="1800" baseline="-10000" dirty="0" err="1">
                <a:latin typeface="Courier" charset="0"/>
              </a:rPr>
              <a:t>n</a:t>
            </a:r>
            <a:r>
              <a:rPr lang="en-US" sz="1800" dirty="0">
                <a:latin typeface="Courier" charset="0"/>
              </a:rPr>
              <a:t>}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en-US" sz="1800" dirty="0">
                <a:latin typeface="Courier" charset="0"/>
              </a:rPr>
              <a:t>An array x-buffer[</a:t>
            </a:r>
            <a:r>
              <a:rPr lang="en-US" sz="1800" dirty="0" err="1">
                <a:latin typeface="Courier" charset="0"/>
              </a:rPr>
              <a:t>x,y</a:t>
            </a:r>
            <a:r>
              <a:rPr lang="en-US" sz="1800" dirty="0">
                <a:latin typeface="Courier" charset="0"/>
              </a:rPr>
              <a:t>] initialized to +infinity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en-US" sz="1800" dirty="0">
                <a:latin typeface="Courier" charset="0"/>
              </a:rPr>
              <a:t>An array Intensity[</a:t>
            </a:r>
            <a:r>
              <a:rPr lang="en-US" sz="1800" dirty="0" err="1">
                <a:latin typeface="Courier" charset="0"/>
              </a:rPr>
              <a:t>x,y</a:t>
            </a:r>
            <a:r>
              <a:rPr lang="en-US" sz="1800" dirty="0">
                <a:latin typeface="Courier" charset="0"/>
              </a:rPr>
              <a:t>]</a:t>
            </a:r>
          </a:p>
          <a:p>
            <a:pPr>
              <a:lnSpc>
                <a:spcPct val="80000"/>
              </a:lnSpc>
            </a:pPr>
            <a:r>
              <a:rPr lang="en-US" sz="1800" dirty="0">
                <a:latin typeface="Courier" charset="0"/>
              </a:rPr>
              <a:t>Begin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en-US" sz="1800" dirty="0">
                <a:latin typeface="Courier" charset="0"/>
              </a:rPr>
              <a:t>For each polygon P in selected list do</a:t>
            </a:r>
          </a:p>
          <a:p>
            <a:pPr lvl="2">
              <a:lnSpc>
                <a:spcPct val="80000"/>
              </a:lnSpc>
              <a:buFontTx/>
              <a:buNone/>
            </a:pPr>
            <a:r>
              <a:rPr lang="en-US" dirty="0">
                <a:latin typeface="Courier" charset="0"/>
              </a:rPr>
              <a:t>For each pixel (</a:t>
            </a:r>
            <a:r>
              <a:rPr lang="en-US" dirty="0" err="1">
                <a:latin typeface="Courier" charset="0"/>
              </a:rPr>
              <a:t>x,y</a:t>
            </a:r>
            <a:r>
              <a:rPr lang="en-US" dirty="0">
                <a:latin typeface="Courier" charset="0"/>
              </a:rPr>
              <a:t>) that intersects P do</a:t>
            </a:r>
          </a:p>
          <a:p>
            <a:pPr lvl="3">
              <a:lnSpc>
                <a:spcPct val="80000"/>
              </a:lnSpc>
              <a:buFontTx/>
              <a:buNone/>
            </a:pPr>
            <a:r>
              <a:rPr lang="en-US" sz="1800" dirty="0">
                <a:latin typeface="Courier" charset="0"/>
              </a:rPr>
              <a:t>Calculate z-depth of P at (</a:t>
            </a:r>
            <a:r>
              <a:rPr lang="en-US" sz="1800" dirty="0" err="1">
                <a:latin typeface="Courier" charset="0"/>
              </a:rPr>
              <a:t>x,y</a:t>
            </a:r>
            <a:r>
              <a:rPr lang="en-US" sz="1800" dirty="0">
                <a:latin typeface="Courier" charset="0"/>
              </a:rPr>
              <a:t>)</a:t>
            </a:r>
          </a:p>
          <a:p>
            <a:pPr lvl="3">
              <a:lnSpc>
                <a:spcPct val="80000"/>
              </a:lnSpc>
              <a:buFontTx/>
              <a:buNone/>
            </a:pPr>
            <a:r>
              <a:rPr lang="en-US" sz="1800" dirty="0">
                <a:latin typeface="Courier" charset="0"/>
              </a:rPr>
              <a:t>If z-depth &lt; z-buffer[</a:t>
            </a:r>
            <a:r>
              <a:rPr lang="en-US" sz="1800" dirty="0" err="1">
                <a:latin typeface="Courier" charset="0"/>
              </a:rPr>
              <a:t>x,y</a:t>
            </a:r>
            <a:r>
              <a:rPr lang="en-US" sz="1800" dirty="0">
                <a:latin typeface="Courier" charset="0"/>
              </a:rPr>
              <a:t>] then</a:t>
            </a:r>
          </a:p>
          <a:p>
            <a:pPr lvl="4">
              <a:lnSpc>
                <a:spcPct val="80000"/>
              </a:lnSpc>
              <a:buFontTx/>
              <a:buNone/>
            </a:pPr>
            <a:r>
              <a:rPr lang="en-US" sz="1800" dirty="0">
                <a:latin typeface="Courier" charset="0"/>
              </a:rPr>
              <a:t>Intensity[</a:t>
            </a:r>
            <a:r>
              <a:rPr lang="en-US" sz="1800" dirty="0" err="1">
                <a:latin typeface="Courier" charset="0"/>
              </a:rPr>
              <a:t>x,y</a:t>
            </a:r>
            <a:r>
              <a:rPr lang="en-US" sz="1800" dirty="0">
                <a:latin typeface="Courier" charset="0"/>
              </a:rPr>
              <a:t>] = intensity of P at (</a:t>
            </a:r>
            <a:r>
              <a:rPr lang="en-US" sz="1800" dirty="0" err="1">
                <a:latin typeface="Courier" charset="0"/>
              </a:rPr>
              <a:t>x,y</a:t>
            </a:r>
            <a:r>
              <a:rPr lang="en-US" sz="1800" dirty="0">
                <a:latin typeface="Courier" charset="0"/>
              </a:rPr>
              <a:t>)</a:t>
            </a:r>
          </a:p>
          <a:p>
            <a:pPr lvl="4">
              <a:lnSpc>
                <a:spcPct val="80000"/>
              </a:lnSpc>
              <a:buFontTx/>
              <a:buNone/>
            </a:pPr>
            <a:r>
              <a:rPr lang="en-US" sz="1800" dirty="0">
                <a:latin typeface="Courier" charset="0"/>
              </a:rPr>
              <a:t>Z-buffer[</a:t>
            </a:r>
            <a:r>
              <a:rPr lang="en-US" sz="1800" dirty="0" err="1">
                <a:latin typeface="Courier" charset="0"/>
              </a:rPr>
              <a:t>x,y</a:t>
            </a:r>
            <a:r>
              <a:rPr lang="en-US" sz="1800" dirty="0">
                <a:latin typeface="Courier" charset="0"/>
              </a:rPr>
              <a:t>] = z-depth</a:t>
            </a:r>
            <a:endParaRPr lang="en-US" sz="2000" dirty="0">
              <a:latin typeface="Courier" charset="0"/>
            </a:endParaRPr>
          </a:p>
          <a:p>
            <a:pPr lvl="1">
              <a:lnSpc>
                <a:spcPct val="80000"/>
              </a:lnSpc>
              <a:buFontTx/>
              <a:buNone/>
            </a:pPr>
            <a:r>
              <a:rPr lang="en-US" sz="1800" dirty="0">
                <a:latin typeface="Courier" charset="0"/>
              </a:rPr>
              <a:t>Display Intensity array</a:t>
            </a:r>
          </a:p>
          <a:p>
            <a:pPr>
              <a:lnSpc>
                <a:spcPct val="80000"/>
              </a:lnSpc>
            </a:pPr>
            <a:endParaRPr lang="en-US" sz="1600" dirty="0"/>
          </a:p>
        </p:txBody>
      </p:sp>
      <p:pic>
        <p:nvPicPr>
          <p:cNvPr id="5867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0"/>
            <a:ext cx="1533525" cy="1520825"/>
          </a:xfrm>
          <a:prstGeom prst="rect">
            <a:avLst/>
          </a:prstGeom>
          <a:solidFill>
            <a:schemeClr val="tx2"/>
          </a:solidFill>
        </p:spPr>
      </p:pic>
      <p:pic>
        <p:nvPicPr>
          <p:cNvPr id="5867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828800"/>
            <a:ext cx="1533525" cy="1519238"/>
          </a:xfrm>
          <a:prstGeom prst="rect">
            <a:avLst/>
          </a:prstGeom>
          <a:solidFill>
            <a:schemeClr val="tx2"/>
          </a:solidFill>
        </p:spPr>
      </p:pic>
      <p:pic>
        <p:nvPicPr>
          <p:cNvPr id="58675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429000"/>
            <a:ext cx="1524000" cy="1509713"/>
          </a:xfrm>
          <a:prstGeom prst="rect">
            <a:avLst/>
          </a:prstGeom>
          <a:solidFill>
            <a:schemeClr val="tx2"/>
          </a:solidFill>
        </p:spPr>
      </p:pic>
      <p:pic>
        <p:nvPicPr>
          <p:cNvPr id="58675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100638"/>
            <a:ext cx="1533525" cy="1519237"/>
          </a:xfrm>
          <a:prstGeom prst="rect">
            <a:avLst/>
          </a:prstGeom>
          <a:solidFill>
            <a:schemeClr val="tx2"/>
          </a:solidFill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99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8153400" cy="685800"/>
          </a:xfrm>
        </p:spPr>
        <p:txBody>
          <a:bodyPr/>
          <a:lstStyle/>
          <a:p>
            <a:r>
              <a:rPr lang="en-US" dirty="0" err="1"/>
              <a:t>Raytracing</a:t>
            </a:r>
            <a:endParaRPr lang="en-US" dirty="0"/>
          </a:p>
        </p:txBody>
      </p:sp>
      <p:sp>
        <p:nvSpPr>
          <p:cNvPr id="59699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990600"/>
            <a:ext cx="6705600" cy="5638800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Basic approach</a:t>
            </a:r>
          </a:p>
          <a:p>
            <a:pPr lvl="1"/>
            <a:r>
              <a:rPr lang="en-US" sz="2000" dirty="0"/>
              <a:t>Cast ray from viewpoint through pixels into </a:t>
            </a:r>
            <a:r>
              <a:rPr lang="en-US" sz="2000" dirty="0" smtClean="0"/>
              <a:t>scene</a:t>
            </a:r>
            <a:endParaRPr lang="en-US" sz="2000" dirty="0">
              <a:latin typeface="Courier" charset="0"/>
            </a:endParaRPr>
          </a:p>
          <a:p>
            <a:r>
              <a:rPr lang="en-US" sz="2000" dirty="0">
                <a:latin typeface="Courier" charset="0"/>
              </a:rPr>
              <a:t>Given</a:t>
            </a:r>
          </a:p>
          <a:p>
            <a:pPr>
              <a:buFontTx/>
              <a:buNone/>
            </a:pPr>
            <a:r>
              <a:rPr lang="en-US" sz="2000" dirty="0">
                <a:latin typeface="Courier" charset="0"/>
              </a:rPr>
              <a:t>    List of polygons { P</a:t>
            </a:r>
            <a:r>
              <a:rPr lang="en-US" sz="2000" baseline="-10000" dirty="0">
                <a:latin typeface="Courier" charset="0"/>
              </a:rPr>
              <a:t>1</a:t>
            </a:r>
            <a:r>
              <a:rPr lang="en-US" sz="2000" dirty="0">
                <a:latin typeface="Courier" charset="0"/>
              </a:rPr>
              <a:t>, P</a:t>
            </a:r>
            <a:r>
              <a:rPr lang="en-US" sz="2000" baseline="-10000" dirty="0">
                <a:latin typeface="Courier" charset="0"/>
              </a:rPr>
              <a:t>2</a:t>
            </a:r>
            <a:r>
              <a:rPr lang="en-US" sz="2000" dirty="0">
                <a:latin typeface="Courier" charset="0"/>
              </a:rPr>
              <a:t>, ..., </a:t>
            </a:r>
            <a:r>
              <a:rPr lang="en-US" sz="2000" dirty="0" err="1">
                <a:latin typeface="Courier" charset="0"/>
              </a:rPr>
              <a:t>P</a:t>
            </a:r>
            <a:r>
              <a:rPr lang="en-US" sz="2000" baseline="-10000" dirty="0" err="1">
                <a:latin typeface="Courier" charset="0"/>
              </a:rPr>
              <a:t>n</a:t>
            </a:r>
            <a:r>
              <a:rPr lang="en-US" sz="2000" dirty="0">
                <a:latin typeface="Courier" charset="0"/>
              </a:rPr>
              <a:t> }</a:t>
            </a:r>
          </a:p>
          <a:p>
            <a:pPr>
              <a:buFontTx/>
              <a:buNone/>
            </a:pPr>
            <a:r>
              <a:rPr lang="en-US" sz="2000" dirty="0">
                <a:latin typeface="Courier" charset="0"/>
              </a:rPr>
              <a:t>    An array of intensity [ x, y ]</a:t>
            </a:r>
          </a:p>
          <a:p>
            <a:pPr>
              <a:buFontTx/>
              <a:buNone/>
            </a:pPr>
            <a:r>
              <a:rPr lang="en-US" sz="2000" dirty="0">
                <a:latin typeface="Courier" charset="0"/>
              </a:rPr>
              <a:t>{</a:t>
            </a:r>
          </a:p>
          <a:p>
            <a:pPr lvl="1">
              <a:buFontTx/>
              <a:buNone/>
            </a:pPr>
            <a:r>
              <a:rPr lang="en-US" sz="2000" dirty="0">
                <a:latin typeface="Courier" charset="0"/>
              </a:rPr>
              <a:t>For each pixel (x, y) {</a:t>
            </a:r>
          </a:p>
          <a:p>
            <a:pPr lvl="2">
              <a:buFontTx/>
              <a:buNone/>
            </a:pPr>
            <a:r>
              <a:rPr lang="en-US" dirty="0">
                <a:latin typeface="Courier" charset="0"/>
              </a:rPr>
              <a:t>form a ray R in object space through the camera position C and the pixel (x, y)</a:t>
            </a:r>
          </a:p>
          <a:p>
            <a:pPr lvl="2">
              <a:buFontTx/>
              <a:buNone/>
            </a:pPr>
            <a:r>
              <a:rPr lang="en-US" dirty="0">
                <a:latin typeface="Courier" charset="0"/>
              </a:rPr>
              <a:t>Intensity [ x, y ] = trace ( R )</a:t>
            </a:r>
          </a:p>
          <a:p>
            <a:pPr lvl="2">
              <a:buFontTx/>
              <a:buNone/>
            </a:pPr>
            <a:r>
              <a:rPr lang="en-US" dirty="0">
                <a:latin typeface="Courier" charset="0"/>
              </a:rPr>
              <a:t>}</a:t>
            </a:r>
          </a:p>
          <a:p>
            <a:pPr lvl="1">
              <a:buFontTx/>
              <a:buNone/>
            </a:pPr>
            <a:r>
              <a:rPr lang="en-US" sz="2000" dirty="0">
                <a:latin typeface="Courier" charset="0"/>
              </a:rPr>
              <a:t>Display array Intensity</a:t>
            </a:r>
          </a:p>
          <a:p>
            <a:pPr>
              <a:buFontTx/>
              <a:buNone/>
            </a:pPr>
            <a:r>
              <a:rPr lang="en-US" sz="2000" dirty="0">
                <a:latin typeface="Courier" charset="0"/>
              </a:rPr>
              <a:t>}</a:t>
            </a:r>
            <a:endParaRPr lang="en-US" sz="2400" dirty="0"/>
          </a:p>
        </p:txBody>
      </p:sp>
      <p:pic>
        <p:nvPicPr>
          <p:cNvPr id="596996" name="Picture 4" descr="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438400"/>
            <a:ext cx="2362200" cy="157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96997" name="Picture 5" descr="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003516"/>
            <a:ext cx="2514600" cy="167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r>
              <a:rPr lang="en-US"/>
              <a:t>What does it look like?</a:t>
            </a:r>
          </a:p>
        </p:txBody>
      </p:sp>
      <p:sp>
        <p:nvSpPr>
          <p:cNvPr id="60313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Illumination Approaches</a:t>
            </a:r>
          </a:p>
        </p:txBody>
      </p:sp>
      <p:sp>
        <p:nvSpPr>
          <p:cNvPr id="60518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00200"/>
            <a:ext cx="7772400" cy="4953000"/>
          </a:xfrm>
        </p:spPr>
        <p:txBody>
          <a:bodyPr/>
          <a:lstStyle/>
          <a:p>
            <a:r>
              <a:rPr lang="en-US"/>
              <a:t>Illumination problem</a:t>
            </a:r>
          </a:p>
          <a:p>
            <a:pPr lvl="1"/>
            <a:r>
              <a:rPr lang="en-US"/>
              <a:t>Model how objects interact with light</a:t>
            </a:r>
          </a:p>
          <a:p>
            <a:r>
              <a:rPr lang="en-US"/>
              <a:t>Modeling solutions</a:t>
            </a:r>
          </a:p>
          <a:p>
            <a:pPr lvl="1"/>
            <a:r>
              <a:rPr lang="en-US"/>
              <a:t>Simple physics/optics </a:t>
            </a:r>
          </a:p>
          <a:p>
            <a:pPr lvl="1"/>
            <a:r>
              <a:rPr lang="en-US"/>
              <a:t>More realistic physics</a:t>
            </a:r>
          </a:p>
          <a:p>
            <a:pPr lvl="2"/>
            <a:r>
              <a:rPr lang="en-US"/>
              <a:t>Surface physics</a:t>
            </a:r>
          </a:p>
          <a:p>
            <a:pPr lvl="2"/>
            <a:r>
              <a:rPr lang="en-US"/>
              <a:t>Surface microstructure</a:t>
            </a:r>
          </a:p>
          <a:p>
            <a:pPr lvl="2"/>
            <a:r>
              <a:rPr lang="en-US"/>
              <a:t>Subsurface scattering</a:t>
            </a:r>
          </a:p>
          <a:p>
            <a:pPr lvl="2"/>
            <a:r>
              <a:rPr lang="en-US"/>
              <a:t>Shadows</a:t>
            </a:r>
          </a:p>
          <a:p>
            <a:pPr lvl="2"/>
            <a:r>
              <a:rPr lang="en-US"/>
              <a:t>Light transport</a:t>
            </a:r>
          </a:p>
        </p:txBody>
      </p:sp>
      <p:pic>
        <p:nvPicPr>
          <p:cNvPr id="6051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3383" t="4298" r="20293" b="12894"/>
          <a:stretch>
            <a:fillRect/>
          </a:stretch>
        </p:blipFill>
        <p:spPr bwMode="auto">
          <a:xfrm>
            <a:off x="4698380" y="3048000"/>
            <a:ext cx="4140820" cy="353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23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8305800" cy="1143000"/>
          </a:xfrm>
        </p:spPr>
        <p:txBody>
          <a:bodyPr/>
          <a:lstStyle/>
          <a:p>
            <a:r>
              <a:rPr lang="en-US" dirty="0"/>
              <a:t>Simple Optics: Diffuse Reflection</a:t>
            </a:r>
          </a:p>
        </p:txBody>
      </p:sp>
      <p:sp>
        <p:nvSpPr>
          <p:cNvPr id="60723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447800"/>
            <a:ext cx="6096000" cy="5105400"/>
          </a:xfrm>
          <a:noFill/>
          <a:ln/>
        </p:spPr>
        <p:txBody>
          <a:bodyPr lIns="91440" tIns="45720" rIns="91440" bIns="45720">
            <a:normAutofit fontScale="92500" lnSpcReduction="10000"/>
          </a:bodyPr>
          <a:lstStyle/>
          <a:p>
            <a:pPr marL="342900" indent="-342900">
              <a:buFontTx/>
              <a:buNone/>
            </a:pPr>
            <a:r>
              <a:rPr lang="en-US"/>
              <a:t>Lambert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Law: </a:t>
            </a:r>
          </a:p>
          <a:p>
            <a:pPr marL="342900" indent="-342900">
              <a:buFontTx/>
              <a:buNone/>
            </a:pPr>
            <a:r>
              <a:rPr lang="en-US"/>
              <a:t>	</a:t>
            </a:r>
            <a:r>
              <a:rPr lang="en-US" sz="2400"/>
              <a:t>the radiant energy from any small surface area dA in any direction </a:t>
            </a:r>
            <a:r>
              <a:rPr lang="en-US" sz="2400">
                <a:sym typeface="Symbol" charset="0"/>
              </a:rPr>
              <a:t></a:t>
            </a:r>
            <a:r>
              <a:rPr lang="en-US" sz="2400"/>
              <a:t> relative to the surface normal is proportional to cos </a:t>
            </a:r>
            <a:r>
              <a:rPr lang="en-US" sz="2400">
                <a:sym typeface="Symbol" charset="0"/>
              </a:rPr>
              <a:t></a:t>
            </a:r>
            <a:r>
              <a:rPr lang="en-US" sz="2400"/>
              <a:t> </a:t>
            </a:r>
          </a:p>
          <a:p>
            <a:pPr marL="342900" indent="-342900">
              <a:buFontTx/>
              <a:buNone/>
            </a:pPr>
            <a:endParaRPr lang="en-US"/>
          </a:p>
          <a:p>
            <a:pPr marL="342900" indent="-342900">
              <a:buFontTx/>
              <a:buNone/>
            </a:pPr>
            <a:endParaRPr lang="en-US"/>
          </a:p>
          <a:p>
            <a:pPr marL="342900" indent="-342900">
              <a:buFontTx/>
              <a:buNone/>
            </a:pPr>
            <a:endParaRPr lang="en-US"/>
          </a:p>
          <a:p>
            <a:pPr marL="342900" indent="-342900">
              <a:buFontTx/>
              <a:buNone/>
            </a:pPr>
            <a:endParaRPr lang="en-US"/>
          </a:p>
          <a:p>
            <a:pPr marL="342900" indent="-342900">
              <a:buFontTx/>
              <a:buNone/>
            </a:pPr>
            <a:r>
              <a:rPr lang="en-US"/>
              <a:t>I</a:t>
            </a:r>
            <a:r>
              <a:rPr lang="en-US" baseline="-15000"/>
              <a:t>diff</a:t>
            </a:r>
            <a:r>
              <a:rPr lang="en-US"/>
              <a:t> = k</a:t>
            </a:r>
            <a:r>
              <a:rPr lang="en-US" baseline="-15000"/>
              <a:t>d</a:t>
            </a:r>
            <a:r>
              <a:rPr lang="en-US"/>
              <a:t>I</a:t>
            </a:r>
            <a:r>
              <a:rPr lang="en-US" baseline="-25000"/>
              <a:t>l</a:t>
            </a:r>
            <a:r>
              <a:rPr lang="en-US"/>
              <a:t>cos </a:t>
            </a:r>
            <a:r>
              <a:rPr lang="en-US">
                <a:sym typeface="Symbol" charset="0"/>
              </a:rPr>
              <a:t></a:t>
            </a:r>
          </a:p>
          <a:p>
            <a:pPr marL="342900" indent="-342900">
              <a:buFontTx/>
              <a:buNone/>
            </a:pPr>
            <a:r>
              <a:rPr lang="en-US">
                <a:sym typeface="Symbol" charset="0"/>
              </a:rPr>
              <a:t>      = </a:t>
            </a:r>
            <a:r>
              <a:rPr lang="en-US"/>
              <a:t>k</a:t>
            </a:r>
            <a:r>
              <a:rPr lang="en-US" baseline="-15000"/>
              <a:t>d</a:t>
            </a:r>
            <a:r>
              <a:rPr lang="en-US"/>
              <a:t>I</a:t>
            </a:r>
            <a:r>
              <a:rPr lang="en-US" baseline="-25000"/>
              <a:t>l</a:t>
            </a:r>
            <a:r>
              <a:rPr lang="en-US">
                <a:sym typeface="Symbol" charset="0"/>
              </a:rPr>
              <a:t> (N•L)</a:t>
            </a:r>
          </a:p>
        </p:txBody>
      </p:sp>
      <p:sp>
        <p:nvSpPr>
          <p:cNvPr id="607236" name="Rectangle 4"/>
          <p:cNvSpPr>
            <a:spLocks noChangeArrowheads="1"/>
          </p:cNvSpPr>
          <p:nvPr/>
        </p:nvSpPr>
        <p:spPr bwMode="auto">
          <a:xfrm>
            <a:off x="6858000" y="1219200"/>
            <a:ext cx="1981200" cy="2743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072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371600"/>
            <a:ext cx="1579563" cy="110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tx1"/>
                </a:solidFill>
              </a14:hiddenFill>
            </a:ext>
          </a:extLst>
        </p:spPr>
      </p:pic>
      <p:pic>
        <p:nvPicPr>
          <p:cNvPr id="60723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819400"/>
            <a:ext cx="1400175" cy="88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tx1"/>
                </a:solidFill>
              </a14:hiddenFill>
            </a:ext>
          </a:extLst>
        </p:spPr>
      </p:pic>
      <p:pic>
        <p:nvPicPr>
          <p:cNvPr id="60723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3200400"/>
            <a:ext cx="5029200" cy="1884363"/>
          </a:xfrm>
          <a:prstGeom prst="rect">
            <a:avLst/>
          </a:prstGeom>
          <a:solidFill>
            <a:schemeClr val="tx2"/>
          </a:solidFill>
        </p:spPr>
      </p:pic>
      <p:pic>
        <p:nvPicPr>
          <p:cNvPr id="60724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45000" t="46370" r="2251" b="1686"/>
          <a:stretch>
            <a:fillRect/>
          </a:stretch>
        </p:blipFill>
        <p:spPr bwMode="auto">
          <a:xfrm>
            <a:off x="5181600" y="4162425"/>
            <a:ext cx="3744913" cy="246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066800"/>
            <a:ext cx="4495800" cy="520700"/>
          </a:xfrm>
        </p:spPr>
        <p:txBody>
          <a:bodyPr/>
          <a:lstStyle/>
          <a:p>
            <a:r>
              <a:rPr lang="en-US" dirty="0"/>
              <a:t>Surface Physics</a:t>
            </a:r>
          </a:p>
        </p:txBody>
      </p:sp>
      <p:sp>
        <p:nvSpPr>
          <p:cNvPr id="61337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00200"/>
            <a:ext cx="7772400" cy="5029200"/>
          </a:xfrm>
        </p:spPr>
        <p:txBody>
          <a:bodyPr/>
          <a:lstStyle/>
          <a:p>
            <a:pPr marL="342900" indent="-342900">
              <a:lnSpc>
                <a:spcPct val="80000"/>
              </a:lnSpc>
            </a:pPr>
            <a:r>
              <a:rPr lang="en-US" sz="2400"/>
              <a:t>Conductor (like metal)</a:t>
            </a:r>
          </a:p>
          <a:p>
            <a:pPr marL="342900" indent="-342900">
              <a:lnSpc>
                <a:spcPct val="80000"/>
              </a:lnSpc>
            </a:pPr>
            <a:endParaRPr lang="en-US" sz="2400"/>
          </a:p>
          <a:p>
            <a:pPr marL="342900" indent="-342900">
              <a:lnSpc>
                <a:spcPct val="80000"/>
              </a:lnSpc>
            </a:pPr>
            <a:endParaRPr lang="en-US" sz="2400"/>
          </a:p>
          <a:p>
            <a:pPr marL="342900" indent="-342900">
              <a:lnSpc>
                <a:spcPct val="80000"/>
              </a:lnSpc>
            </a:pPr>
            <a:endParaRPr lang="en-US" sz="2400"/>
          </a:p>
          <a:p>
            <a:pPr marL="342900" indent="-342900">
              <a:lnSpc>
                <a:spcPct val="80000"/>
              </a:lnSpc>
            </a:pPr>
            <a:r>
              <a:rPr lang="en-US" sz="2400"/>
              <a:t>Dielectric (like glass)</a:t>
            </a:r>
          </a:p>
          <a:p>
            <a:pPr marL="342900" indent="-342900">
              <a:lnSpc>
                <a:spcPct val="80000"/>
              </a:lnSpc>
            </a:pPr>
            <a:endParaRPr lang="en-US" sz="2400"/>
          </a:p>
          <a:p>
            <a:pPr marL="342900" indent="-342900">
              <a:lnSpc>
                <a:spcPct val="80000"/>
              </a:lnSpc>
            </a:pPr>
            <a:endParaRPr lang="en-US" sz="2400"/>
          </a:p>
          <a:p>
            <a:pPr marL="342900" indent="-342900">
              <a:lnSpc>
                <a:spcPct val="80000"/>
              </a:lnSpc>
            </a:pPr>
            <a:endParaRPr lang="en-US" sz="2400"/>
          </a:p>
          <a:p>
            <a:pPr marL="342900" indent="-342900">
              <a:lnSpc>
                <a:spcPct val="80000"/>
              </a:lnSpc>
            </a:pPr>
            <a:r>
              <a:rPr lang="en-US" sz="2400"/>
              <a:t>Composite (like plastic)</a:t>
            </a:r>
          </a:p>
          <a:p>
            <a:pPr marL="342900" indent="-342900">
              <a:lnSpc>
                <a:spcPct val="80000"/>
              </a:lnSpc>
              <a:buFontTx/>
              <a:buNone/>
            </a:pPr>
            <a:endParaRPr lang="en-US" sz="2400"/>
          </a:p>
          <a:p>
            <a:pPr marL="342900" indent="-342900">
              <a:lnSpc>
                <a:spcPct val="80000"/>
              </a:lnSpc>
              <a:buFontTx/>
              <a:buNone/>
            </a:pPr>
            <a:endParaRPr lang="en-US" sz="2400"/>
          </a:p>
          <a:p>
            <a:pPr marL="342900" indent="-342900">
              <a:lnSpc>
                <a:spcPct val="80000"/>
              </a:lnSpc>
              <a:buFontTx/>
              <a:buNone/>
            </a:pPr>
            <a:endParaRPr lang="en-US" sz="2400"/>
          </a:p>
        </p:txBody>
      </p:sp>
      <p:sp>
        <p:nvSpPr>
          <p:cNvPr id="613380" name="Rectangle 4"/>
          <p:cNvSpPr>
            <a:spLocks noChangeArrowheads="1"/>
          </p:cNvSpPr>
          <p:nvPr/>
        </p:nvSpPr>
        <p:spPr bwMode="auto">
          <a:xfrm>
            <a:off x="762000" y="2057400"/>
            <a:ext cx="4572000" cy="8382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13381" name="Picture 5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66950"/>
            <a:ext cx="2057400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3382" name="Picture 6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209800"/>
            <a:ext cx="2209800" cy="60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338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28600"/>
            <a:ext cx="3403600" cy="25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13384" name="Rectangle 8"/>
          <p:cNvSpPr>
            <a:spLocks noChangeArrowheads="1"/>
          </p:cNvSpPr>
          <p:nvPr/>
        </p:nvSpPr>
        <p:spPr bwMode="auto">
          <a:xfrm>
            <a:off x="762000" y="3657600"/>
            <a:ext cx="4572000" cy="10668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1338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3733800"/>
            <a:ext cx="2049463" cy="102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3386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733800"/>
            <a:ext cx="2209800" cy="78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13387" name="Rectangle 11"/>
          <p:cNvSpPr>
            <a:spLocks noChangeArrowheads="1"/>
          </p:cNvSpPr>
          <p:nvPr/>
        </p:nvSpPr>
        <p:spPr bwMode="auto">
          <a:xfrm>
            <a:off x="838200" y="5257800"/>
            <a:ext cx="4495800" cy="12954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13388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5497513"/>
            <a:ext cx="3733800" cy="97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3389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6911" t="8595" r="3383" b="12894"/>
          <a:stretch>
            <a:fillRect/>
          </a:stretch>
        </p:blipFill>
        <p:spPr bwMode="auto">
          <a:xfrm>
            <a:off x="5486400" y="3937000"/>
            <a:ext cx="3429000" cy="265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4267200" cy="1143000"/>
          </a:xfrm>
        </p:spPr>
        <p:txBody>
          <a:bodyPr/>
          <a:lstStyle/>
          <a:p>
            <a:r>
              <a:rPr lang="en-US" dirty="0"/>
              <a:t>Surface Microstructure</a:t>
            </a:r>
          </a:p>
        </p:txBody>
      </p:sp>
      <p:sp>
        <p:nvSpPr>
          <p:cNvPr id="615427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6172200"/>
            <a:ext cx="8077200" cy="457200"/>
          </a:xfrm>
        </p:spPr>
        <p:txBody>
          <a:bodyPr/>
          <a:lstStyle/>
          <a:p>
            <a:pPr marL="342900" indent="-342900">
              <a:buFontTx/>
              <a:buNone/>
            </a:pPr>
            <a:r>
              <a:rPr lang="en-US" sz="2400"/>
              <a:t>Stam </a:t>
            </a:r>
            <a:r>
              <a:rPr lang="ja-JP" altLang="en-US" sz="2400">
                <a:latin typeface="Arial"/>
              </a:rPr>
              <a:t>‘</a:t>
            </a:r>
            <a:r>
              <a:rPr lang="en-US" sz="2400"/>
              <a:t>99</a:t>
            </a:r>
          </a:p>
        </p:txBody>
      </p:sp>
      <p:pic>
        <p:nvPicPr>
          <p:cNvPr id="6154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14300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4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8600"/>
            <a:ext cx="26670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4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33148"/>
          <a:stretch>
            <a:fillRect/>
          </a:stretch>
        </p:blipFill>
        <p:spPr bwMode="auto">
          <a:xfrm>
            <a:off x="304800" y="2971800"/>
            <a:ext cx="8610600" cy="363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Games</a:t>
            </a:r>
          </a:p>
        </p:txBody>
      </p:sp>
      <p:sp>
        <p:nvSpPr>
          <p:cNvPr id="5324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things are important for developing compelling/successful computer games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&lt;Your Thoughts Here&gt;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/>
              <a:t>What background/skills would someone need to work in the field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&lt;Your Thoughts Here&gt;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482" grpId="0"/>
      <p:bldP spid="53248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47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914400"/>
            <a:ext cx="4038600" cy="1143000"/>
          </a:xfrm>
        </p:spPr>
        <p:txBody>
          <a:bodyPr/>
          <a:lstStyle/>
          <a:p>
            <a:r>
              <a:rPr lang="en-US" dirty="0"/>
              <a:t>Subsurface Scattering</a:t>
            </a:r>
          </a:p>
        </p:txBody>
      </p:sp>
      <p:sp>
        <p:nvSpPr>
          <p:cNvPr id="61747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3048000" cy="5334000"/>
          </a:xfrm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pPr>
              <a:buFontTx/>
              <a:buNone/>
            </a:pPr>
            <a:r>
              <a:rPr lang="en-US" sz="1800"/>
              <a:t>          Jensen et al, </a:t>
            </a:r>
            <a:r>
              <a:rPr lang="ja-JP" altLang="en-US" sz="1800">
                <a:latin typeface="Arial"/>
              </a:rPr>
              <a:t>‘</a:t>
            </a:r>
            <a:r>
              <a:rPr lang="en-US" sz="1800"/>
              <a:t>01</a:t>
            </a:r>
            <a:endParaRPr lang="en-US"/>
          </a:p>
        </p:txBody>
      </p:sp>
      <p:pic>
        <p:nvPicPr>
          <p:cNvPr id="6174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8600"/>
            <a:ext cx="5092700" cy="212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174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2438400"/>
            <a:ext cx="5181600" cy="253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174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5111750"/>
            <a:ext cx="5943600" cy="150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174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57925" y="2438400"/>
            <a:ext cx="2624138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143000"/>
            <a:ext cx="3657600" cy="520700"/>
          </a:xfrm>
        </p:spPr>
        <p:txBody>
          <a:bodyPr/>
          <a:lstStyle/>
          <a:p>
            <a:r>
              <a:rPr lang="en-US" dirty="0"/>
              <a:t>Shadows</a:t>
            </a:r>
          </a:p>
        </p:txBody>
      </p:sp>
      <p:sp>
        <p:nvSpPr>
          <p:cNvPr id="6195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6248400"/>
            <a:ext cx="4724400" cy="304800"/>
          </a:xfrm>
        </p:spPr>
        <p:txBody>
          <a:bodyPr/>
          <a:lstStyle/>
          <a:p>
            <a:pPr marL="342900" indent="-342900">
              <a:lnSpc>
                <a:spcPct val="80000"/>
              </a:lnSpc>
              <a:buFontTx/>
              <a:buNone/>
            </a:pPr>
            <a:r>
              <a:rPr lang="en-US" sz="1600"/>
              <a:t>Laine et al., SIGGRAPH </a:t>
            </a:r>
            <a:r>
              <a:rPr lang="ja-JP" altLang="en-US" sz="1600">
                <a:latin typeface="Arial"/>
              </a:rPr>
              <a:t>‘</a:t>
            </a:r>
            <a:r>
              <a:rPr lang="en-US" sz="1600"/>
              <a:t>05</a:t>
            </a:r>
            <a:endParaRPr lang="en-US" sz="2400"/>
          </a:p>
        </p:txBody>
      </p:sp>
      <p:pic>
        <p:nvPicPr>
          <p:cNvPr id="6195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3101975"/>
            <a:ext cx="6248400" cy="350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19525" name="Picture 5" descr="wrmw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04800"/>
            <a:ext cx="4495800" cy="359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6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r>
              <a:rPr lang="en-US"/>
              <a:t>How does it move?</a:t>
            </a:r>
          </a:p>
        </p:txBody>
      </p:sp>
      <p:sp>
        <p:nvSpPr>
          <p:cNvPr id="62361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Motion Dynamics Approaches</a:t>
            </a:r>
          </a:p>
        </p:txBody>
      </p:sp>
      <p:sp>
        <p:nvSpPr>
          <p:cNvPr id="62566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00200"/>
            <a:ext cx="7772400" cy="4953000"/>
          </a:xfrm>
        </p:spPr>
        <p:txBody>
          <a:bodyPr/>
          <a:lstStyle/>
          <a:p>
            <a:r>
              <a:rPr lang="en-US"/>
              <a:t>Motion dynamics problem</a:t>
            </a:r>
          </a:p>
          <a:p>
            <a:pPr lvl="1"/>
            <a:r>
              <a:rPr lang="en-US"/>
              <a:t>Define geometric movements and deformations of objections under motion</a:t>
            </a:r>
          </a:p>
          <a:p>
            <a:pPr lvl="1"/>
            <a:endParaRPr lang="en-US"/>
          </a:p>
          <a:p>
            <a:r>
              <a:rPr lang="en-US"/>
              <a:t>Dynamics solutions</a:t>
            </a:r>
          </a:p>
          <a:p>
            <a:pPr lvl="1"/>
            <a:r>
              <a:rPr lang="en-US"/>
              <a:t>Simulate physics of simple objects</a:t>
            </a:r>
          </a:p>
          <a:p>
            <a:pPr lvl="1"/>
            <a:r>
              <a:rPr lang="en-US"/>
              <a:t>Model structure and constraints</a:t>
            </a:r>
          </a:p>
          <a:p>
            <a:pPr lvl="1"/>
            <a:r>
              <a:rPr lang="en-US"/>
              <a:t>Capture motion from reality</a:t>
            </a:r>
          </a:p>
          <a:p>
            <a:pPr lvl="1"/>
            <a:r>
              <a:rPr lang="en-US"/>
              <a:t>Simulate group dynamics</a:t>
            </a:r>
          </a:p>
          <a:p>
            <a:pPr lvl="1"/>
            <a:r>
              <a:rPr lang="en-US"/>
              <a:t>Use your imagination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7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8042276" cy="1336956"/>
          </a:xfrm>
        </p:spPr>
        <p:txBody>
          <a:bodyPr/>
          <a:lstStyle/>
          <a:p>
            <a:r>
              <a:rPr lang="en-US" dirty="0"/>
              <a:t>Simulate Physics</a:t>
            </a:r>
          </a:p>
        </p:txBody>
      </p:sp>
      <p:pic>
        <p:nvPicPr>
          <p:cNvPr id="6277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341438"/>
            <a:ext cx="5499100" cy="280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277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4329113"/>
            <a:ext cx="8610600" cy="231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2771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0147" t="9456" r="73055" b="23209"/>
          <a:stretch>
            <a:fillRect/>
          </a:stretch>
        </p:blipFill>
        <p:spPr bwMode="auto">
          <a:xfrm>
            <a:off x="685800" y="381000"/>
            <a:ext cx="1241425" cy="391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85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-228600"/>
            <a:ext cx="8042276" cy="1336956"/>
          </a:xfrm>
        </p:spPr>
        <p:txBody>
          <a:bodyPr/>
          <a:lstStyle/>
          <a:p>
            <a:r>
              <a:rPr lang="en-US" dirty="0"/>
              <a:t>Motion Capture</a:t>
            </a:r>
          </a:p>
        </p:txBody>
      </p:sp>
      <p:pic>
        <p:nvPicPr>
          <p:cNvPr id="633860" name="Picture 4" descr="MO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4481513" cy="484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38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2852" t="10315" r="14882" b="14613"/>
          <a:stretch>
            <a:fillRect/>
          </a:stretch>
        </p:blipFill>
        <p:spPr bwMode="auto">
          <a:xfrm>
            <a:off x="4343400" y="1219200"/>
            <a:ext cx="4572000" cy="373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r>
              <a:rPr lang="en-US"/>
              <a:t>Why does it have to look like a photograph?</a:t>
            </a:r>
          </a:p>
        </p:txBody>
      </p:sp>
      <p:sp>
        <p:nvSpPr>
          <p:cNvPr id="65229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(It doesn’t!)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8042276" cy="1336956"/>
          </a:xfrm>
        </p:spPr>
        <p:txBody>
          <a:bodyPr/>
          <a:lstStyle/>
          <a:p>
            <a:r>
              <a:rPr lang="en-US" dirty="0"/>
              <a:t>Artistic Rendering Approaches</a:t>
            </a:r>
          </a:p>
        </p:txBody>
      </p:sp>
      <p:sp>
        <p:nvSpPr>
          <p:cNvPr id="65433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05000"/>
            <a:ext cx="7772400" cy="4953000"/>
          </a:xfrm>
        </p:spPr>
        <p:txBody>
          <a:bodyPr/>
          <a:lstStyle/>
          <a:p>
            <a:r>
              <a:rPr lang="en-US" dirty="0"/>
              <a:t>Artistic rendering problem (NPR)</a:t>
            </a:r>
          </a:p>
          <a:p>
            <a:pPr lvl="1"/>
            <a:r>
              <a:rPr lang="en-US" dirty="0"/>
              <a:t>Produce images from geometric models that are more expressive or mimic alternative media</a:t>
            </a:r>
          </a:p>
          <a:p>
            <a:pPr lvl="1"/>
            <a:endParaRPr lang="en-US" dirty="0"/>
          </a:p>
          <a:p>
            <a:r>
              <a:rPr lang="en-US" dirty="0"/>
              <a:t>Artistic rendering solutions</a:t>
            </a:r>
          </a:p>
          <a:p>
            <a:pPr lvl="1"/>
            <a:r>
              <a:rPr lang="en-US" dirty="0"/>
              <a:t>Mimic characteristics of media</a:t>
            </a:r>
          </a:p>
          <a:p>
            <a:pPr lvl="1"/>
            <a:r>
              <a:rPr lang="en-US" dirty="0"/>
              <a:t>Physically simulate media</a:t>
            </a:r>
          </a:p>
          <a:p>
            <a:pPr lvl="1"/>
            <a:r>
              <a:rPr lang="en-US" dirty="0"/>
              <a:t>Break rules</a:t>
            </a:r>
          </a:p>
          <a:p>
            <a:pPr lvl="1"/>
            <a:r>
              <a:rPr lang="en-US" dirty="0"/>
              <a:t>Learn styles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3581400" cy="533400"/>
          </a:xfrm>
        </p:spPr>
        <p:txBody>
          <a:bodyPr/>
          <a:lstStyle/>
          <a:p>
            <a:r>
              <a:rPr lang="en-US" sz="3000" dirty="0"/>
              <a:t>Mimic media</a:t>
            </a:r>
          </a:p>
        </p:txBody>
      </p:sp>
      <p:sp>
        <p:nvSpPr>
          <p:cNvPr id="656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sz="2000"/>
          </a:p>
        </p:txBody>
      </p:sp>
      <p:pic>
        <p:nvPicPr>
          <p:cNvPr id="656388" name="Picture 4" descr="FIGURE1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0"/>
            <a:ext cx="4724400" cy="280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563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752975"/>
            <a:ext cx="3784600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5639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7350" y="228600"/>
            <a:ext cx="213995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56391" name="Picture 7" descr="FIGURE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143000"/>
            <a:ext cx="2206625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5639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3886200" cy="252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549275" y="107576"/>
            <a:ext cx="8042276" cy="806824"/>
          </a:xfrm>
        </p:spPr>
        <p:txBody>
          <a:bodyPr/>
          <a:lstStyle/>
          <a:p>
            <a:r>
              <a:rPr lang="en-US" sz="3000" dirty="0"/>
              <a:t>Physical Media Simulation</a:t>
            </a:r>
          </a:p>
        </p:txBody>
      </p:sp>
      <p:pic>
        <p:nvPicPr>
          <p:cNvPr id="65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95813"/>
            <a:ext cx="8686800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584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4038" y="1219200"/>
            <a:ext cx="3230562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5843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33600"/>
            <a:ext cx="5334000" cy="186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/>
              <a:t>Simulation and modeling</a:t>
            </a:r>
            <a:r>
              <a:rPr lang="en-US" dirty="0" smtClean="0"/>
              <a:t> (</a:t>
            </a:r>
            <a:r>
              <a:rPr lang="en-US" dirty="0" smtClean="0"/>
              <a:t>physics and effects of players’ actions)</a:t>
            </a:r>
            <a:endParaRPr lang="en-US" b="1" dirty="0" smtClean="0"/>
          </a:p>
          <a:p>
            <a:r>
              <a:rPr lang="en-US" b="1" dirty="0" smtClean="0"/>
              <a:t>Graphics </a:t>
            </a:r>
            <a:r>
              <a:rPr lang="en-US" dirty="0" smtClean="0"/>
              <a:t>(simulating the visual appearance of the “game world” visually) is a huge part</a:t>
            </a:r>
          </a:p>
          <a:p>
            <a:r>
              <a:rPr lang="en-US" b="1" dirty="0" smtClean="0"/>
              <a:t>Game design </a:t>
            </a:r>
            <a:r>
              <a:rPr lang="en-US" dirty="0" smtClean="0"/>
              <a:t>(basic concept, levels of play, strategies and skill)</a:t>
            </a:r>
          </a:p>
          <a:p>
            <a:r>
              <a:rPr lang="en-US" b="1" dirty="0" smtClean="0"/>
              <a:t>I/O </a:t>
            </a:r>
            <a:r>
              <a:rPr lang="en-US" dirty="0" smtClean="0"/>
              <a:t>(joystick control, </a:t>
            </a:r>
            <a:r>
              <a:rPr lang="en-US" dirty="0" err="1" smtClean="0"/>
              <a:t>haptic</a:t>
            </a:r>
            <a:r>
              <a:rPr lang="en-US" dirty="0" smtClean="0"/>
              <a:t> interface, </a:t>
            </a:r>
            <a:r>
              <a:rPr lang="en-US" dirty="0" err="1" smtClean="0"/>
              <a:t>Kinect</a:t>
            </a:r>
            <a:r>
              <a:rPr lang="en-US" dirty="0" smtClean="0"/>
              <a:t>, pressure sensors...)</a:t>
            </a:r>
          </a:p>
          <a:p>
            <a:r>
              <a:rPr lang="en-US" b="1" dirty="0" smtClean="0"/>
              <a:t>Networking and communication</a:t>
            </a:r>
            <a:r>
              <a:rPr lang="en-US" dirty="0" smtClean="0"/>
              <a:t> (especially in </a:t>
            </a:r>
            <a:r>
              <a:rPr lang="en-US" dirty="0" err="1" smtClean="0"/>
              <a:t>MOOGs</a:t>
            </a:r>
            <a:r>
              <a:rPr lang="en-US" dirty="0" smtClean="0"/>
              <a:t>)</a:t>
            </a:r>
          </a:p>
          <a:p>
            <a:r>
              <a:rPr lang="en-US" b="1" dirty="0" smtClean="0"/>
              <a:t>Game AI </a:t>
            </a:r>
            <a:r>
              <a:rPr lang="en-US" dirty="0" smtClean="0"/>
              <a:t>(smart opponents/bots)</a:t>
            </a:r>
            <a:endParaRPr lang="en-US" b="1" dirty="0" smtClean="0"/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581400" cy="520700"/>
          </a:xfrm>
        </p:spPr>
        <p:txBody>
          <a:bodyPr/>
          <a:lstStyle/>
          <a:p>
            <a:r>
              <a:rPr lang="en-US" sz="3000" dirty="0"/>
              <a:t>Break</a:t>
            </a:r>
            <a:r>
              <a:rPr lang="en-US" sz="3000" dirty="0" smtClean="0"/>
              <a:t> the Rules</a:t>
            </a:r>
            <a:endParaRPr lang="en-US" sz="3000" dirty="0"/>
          </a:p>
        </p:txBody>
      </p:sp>
      <p:sp>
        <p:nvSpPr>
          <p:cNvPr id="6604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sz="2400"/>
          </a:p>
          <a:p>
            <a:endParaRPr lang="en-US" sz="2400"/>
          </a:p>
        </p:txBody>
      </p:sp>
      <p:pic>
        <p:nvPicPr>
          <p:cNvPr id="66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33400"/>
            <a:ext cx="4445000" cy="347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6048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86225"/>
            <a:ext cx="8686800" cy="2601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8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-381000"/>
            <a:ext cx="8042276" cy="1336956"/>
          </a:xfrm>
        </p:spPr>
        <p:txBody>
          <a:bodyPr/>
          <a:lstStyle/>
          <a:p>
            <a:r>
              <a:rPr lang="en-US" dirty="0"/>
              <a:t>Computer Graphics</a:t>
            </a:r>
          </a:p>
        </p:txBody>
      </p:sp>
      <p:sp>
        <p:nvSpPr>
          <p:cNvPr id="55398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990600"/>
            <a:ext cx="7772400" cy="5638800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Using computer to generate simulated scenes or worlds</a:t>
            </a:r>
          </a:p>
          <a:p>
            <a:r>
              <a:rPr lang="en-US" sz="2400" dirty="0"/>
              <a:t>Can require tricking</a:t>
            </a:r>
            <a:r>
              <a:rPr lang="en-US" sz="2400" dirty="0" smtClean="0"/>
              <a:t> the eye into believing that a </a:t>
            </a:r>
            <a:r>
              <a:rPr lang="en-US" sz="2400" dirty="0"/>
              <a:t>2D collection of pixels is really a continuous 3D world</a:t>
            </a:r>
          </a:p>
          <a:p>
            <a:r>
              <a:rPr lang="en-US" sz="2400" dirty="0"/>
              <a:t>Coding-intensive </a:t>
            </a:r>
            <a:r>
              <a:rPr lang="en-US" sz="2400" dirty="0" smtClean="0"/>
              <a:t>applications </a:t>
            </a:r>
            <a:r>
              <a:rPr lang="en-US" sz="2400" dirty="0"/>
              <a:t>with strong basis in creativity and human </a:t>
            </a:r>
            <a:r>
              <a:rPr lang="en-US" sz="2400" dirty="0" smtClean="0"/>
              <a:t>perception</a:t>
            </a:r>
          </a:p>
          <a:p>
            <a:r>
              <a:rPr lang="en-US" sz="2400" dirty="0"/>
              <a:t>Five key </a:t>
            </a:r>
            <a:r>
              <a:rPr lang="en-US" sz="2400" dirty="0" smtClean="0"/>
              <a:t>problems to </a:t>
            </a:r>
            <a:r>
              <a:rPr lang="en-US" dirty="0" smtClean="0"/>
              <a:t>be solved</a:t>
            </a:r>
            <a:r>
              <a:rPr lang="en-US" sz="2400" dirty="0" smtClean="0"/>
              <a:t>:</a:t>
            </a:r>
          </a:p>
          <a:p>
            <a:pPr lvl="1"/>
            <a:r>
              <a:rPr lang="en-US" dirty="0"/>
              <a:t>What shape is it?</a:t>
            </a:r>
          </a:p>
          <a:p>
            <a:pPr lvl="1"/>
            <a:r>
              <a:rPr lang="en-US" dirty="0"/>
              <a:t>What do you see?</a:t>
            </a:r>
          </a:p>
          <a:p>
            <a:pPr lvl="1"/>
            <a:r>
              <a:rPr lang="en-US" dirty="0"/>
              <a:t>What does it look like?</a:t>
            </a:r>
          </a:p>
          <a:p>
            <a:pPr lvl="1"/>
            <a:r>
              <a:rPr lang="en-US" dirty="0"/>
              <a:t>How does it move?</a:t>
            </a:r>
          </a:p>
          <a:p>
            <a:pPr lvl="1"/>
            <a:r>
              <a:rPr lang="en-US" dirty="0"/>
              <a:t>Why does it have to look like a photograph?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r>
              <a:rPr lang="en-US"/>
              <a:t>What shape is it?</a:t>
            </a:r>
          </a:p>
        </p:txBody>
      </p:sp>
      <p:sp>
        <p:nvSpPr>
          <p:cNvPr id="55808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Modeling Approaches</a:t>
            </a:r>
          </a:p>
        </p:txBody>
      </p:sp>
      <p:sp>
        <p:nvSpPr>
          <p:cNvPr id="56013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00200"/>
            <a:ext cx="7772400" cy="4953000"/>
          </a:xfrm>
        </p:spPr>
        <p:txBody>
          <a:bodyPr/>
          <a:lstStyle/>
          <a:p>
            <a:r>
              <a:rPr lang="en-US" dirty="0"/>
              <a:t>Modeling problem</a:t>
            </a:r>
          </a:p>
          <a:p>
            <a:pPr lvl="1"/>
            <a:r>
              <a:rPr lang="en-US" dirty="0"/>
              <a:t>Define shape, color, and other visual properties</a:t>
            </a:r>
          </a:p>
          <a:p>
            <a:r>
              <a:rPr lang="en-US" dirty="0"/>
              <a:t>Modeling solutions</a:t>
            </a:r>
          </a:p>
          <a:p>
            <a:pPr lvl="1"/>
            <a:r>
              <a:rPr lang="en-US" dirty="0"/>
              <a:t>Manual primitive creation</a:t>
            </a:r>
          </a:p>
          <a:p>
            <a:pPr lvl="1"/>
            <a:r>
              <a:rPr lang="en-US" dirty="0"/>
              <a:t>Scans from physical object</a:t>
            </a:r>
          </a:p>
          <a:p>
            <a:pPr lvl="1"/>
            <a:r>
              <a:rPr lang="en-US" dirty="0"/>
              <a:t>Functional descriptions</a:t>
            </a:r>
          </a:p>
          <a:p>
            <a:pPr lvl="1"/>
            <a:r>
              <a:rPr lang="en-US" dirty="0"/>
              <a:t>Grammar-based generation</a:t>
            </a:r>
          </a:p>
          <a:p>
            <a:pPr lvl="1"/>
            <a:r>
              <a:rPr lang="en-US" dirty="0" smtClean="0"/>
              <a:t>Biologically inspired </a:t>
            </a:r>
            <a:r>
              <a:rPr lang="en-US" dirty="0"/>
              <a:t>simulations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3200400" cy="520700"/>
          </a:xfrm>
        </p:spPr>
        <p:txBody>
          <a:bodyPr/>
          <a:lstStyle/>
          <a:p>
            <a:r>
              <a:rPr lang="en-US"/>
              <a:t>Scanning</a:t>
            </a:r>
          </a:p>
        </p:txBody>
      </p:sp>
      <p:pic>
        <p:nvPicPr>
          <p:cNvPr id="5621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3870325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6218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04800"/>
            <a:ext cx="41656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5791200" cy="520700"/>
          </a:xfrm>
        </p:spPr>
        <p:txBody>
          <a:bodyPr/>
          <a:lstStyle/>
          <a:p>
            <a:r>
              <a:rPr lang="en-US" dirty="0"/>
              <a:t>Functional Descriptions</a:t>
            </a:r>
          </a:p>
        </p:txBody>
      </p:sp>
      <p:sp>
        <p:nvSpPr>
          <p:cNvPr id="56422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00200"/>
            <a:ext cx="3429000" cy="5029200"/>
          </a:xfrm>
        </p:spPr>
        <p:txBody>
          <a:bodyPr/>
          <a:lstStyle/>
          <a:p>
            <a:r>
              <a:rPr lang="en-US"/>
              <a:t>Define visual attributes with function, defined over space</a:t>
            </a:r>
          </a:p>
          <a:p>
            <a:pPr lvl="1"/>
            <a:r>
              <a:rPr lang="en-US"/>
              <a:t>Shape</a:t>
            </a:r>
          </a:p>
          <a:p>
            <a:pPr lvl="1"/>
            <a:r>
              <a:rPr lang="en-US"/>
              <a:t>Density</a:t>
            </a:r>
          </a:p>
          <a:p>
            <a:pPr lvl="1"/>
            <a:r>
              <a:rPr lang="en-US"/>
              <a:t>Color</a:t>
            </a:r>
          </a:p>
        </p:txBody>
      </p:sp>
      <p:pic>
        <p:nvPicPr>
          <p:cNvPr id="5642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370013"/>
            <a:ext cx="2590800" cy="244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64229" name="Picture 5" descr="slide5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24400"/>
            <a:ext cx="2895600" cy="193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64230" name="Picture 6" descr="perlin_vas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81788" y="304800"/>
            <a:ext cx="2157412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642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8620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64232" name="Picture 8" descr="penny_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4668" t="4129" r="5446"/>
          <a:stretch>
            <a:fillRect/>
          </a:stretch>
        </p:blipFill>
        <p:spPr bwMode="auto">
          <a:xfrm>
            <a:off x="3276600" y="4408488"/>
            <a:ext cx="2743200" cy="220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-304800"/>
            <a:ext cx="8042276" cy="1336956"/>
          </a:xfrm>
        </p:spPr>
        <p:txBody>
          <a:bodyPr/>
          <a:lstStyle/>
          <a:p>
            <a:r>
              <a:rPr lang="en-US" dirty="0"/>
              <a:t>Grammar-based Generation</a:t>
            </a:r>
          </a:p>
        </p:txBody>
      </p:sp>
      <p:sp>
        <p:nvSpPr>
          <p:cNvPr id="566275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219200"/>
            <a:ext cx="8042276" cy="4343400"/>
          </a:xfrm>
        </p:spPr>
        <p:txBody>
          <a:bodyPr/>
          <a:lstStyle/>
          <a:p>
            <a:r>
              <a:rPr lang="en-US" sz="2400" dirty="0"/>
              <a:t>Use (mostly) context-free grammars (CFG) to specify structural change over generations</a:t>
            </a:r>
          </a:p>
          <a:p>
            <a:r>
              <a:rPr lang="en-US" sz="2400" dirty="0"/>
              <a:t>A CFG G=(V,T,S,P) </a:t>
            </a:r>
            <a:r>
              <a:rPr lang="en-US" sz="2400" dirty="0" smtClean="0"/>
              <a:t>with</a:t>
            </a:r>
            <a:endParaRPr lang="en-US" sz="2000" dirty="0"/>
          </a:p>
          <a:p>
            <a:pPr lvl="1"/>
            <a:r>
              <a:rPr lang="en-US" sz="2000" dirty="0"/>
              <a:t>V is a set of non-terminals</a:t>
            </a:r>
          </a:p>
          <a:p>
            <a:pPr lvl="1"/>
            <a:r>
              <a:rPr lang="en-US" sz="2000" dirty="0"/>
              <a:t>T is a set of terminals</a:t>
            </a:r>
          </a:p>
          <a:p>
            <a:pPr lvl="1"/>
            <a:r>
              <a:rPr lang="en-US" sz="2000" dirty="0"/>
              <a:t>S is the start symbol</a:t>
            </a:r>
          </a:p>
          <a:p>
            <a:pPr lvl="1"/>
            <a:r>
              <a:rPr lang="en-US" sz="2000" dirty="0"/>
              <a:t>P is a set of productions (rules) of the form:</a:t>
            </a:r>
          </a:p>
          <a:p>
            <a:pPr lvl="2"/>
            <a:r>
              <a:rPr lang="en-US" sz="2000" dirty="0" err="1"/>
              <a:t>A</a:t>
            </a:r>
            <a:r>
              <a:rPr lang="en-US" sz="2000" dirty="0" err="1">
                <a:sym typeface="Symbol" charset="0"/>
              </a:rPr>
              <a:t>x</a:t>
            </a:r>
            <a:r>
              <a:rPr lang="en-US" sz="2000" dirty="0">
                <a:sym typeface="Symbol" charset="0"/>
              </a:rPr>
              <a:t>, where A  V, x   (V  T)*</a:t>
            </a:r>
          </a:p>
          <a:p>
            <a:endParaRPr lang="en-US" dirty="0"/>
          </a:p>
        </p:txBody>
      </p:sp>
      <p:pic>
        <p:nvPicPr>
          <p:cNvPr id="5662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2138" y="2057400"/>
            <a:ext cx="2203462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662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4648200"/>
            <a:ext cx="2971638" cy="198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662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724400"/>
            <a:ext cx="2819400" cy="188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662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133600"/>
            <a:ext cx="2137229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10538171</TotalTime>
  <Pages>26</Pages>
  <Words>910</Words>
  <Application>Microsoft Macintosh PowerPoint</Application>
  <PresentationFormat>Letter Paper (8.5x11 in)</PresentationFormat>
  <Paragraphs>167</Paragraphs>
  <Slides>30</Slides>
  <Notes>29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Breeze</vt:lpstr>
      <vt:lpstr>Graphics and Games  IS 101Y/CMSC 101 Computational Thinking and Design   Marie desJardins University of Maryland Baltimore County </vt:lpstr>
      <vt:lpstr>Games</vt:lpstr>
      <vt:lpstr>Game Development</vt:lpstr>
      <vt:lpstr>Computer Graphics</vt:lpstr>
      <vt:lpstr>What shape is it?</vt:lpstr>
      <vt:lpstr>Modeling Approaches</vt:lpstr>
      <vt:lpstr>Scanning</vt:lpstr>
      <vt:lpstr>Functional Descriptions</vt:lpstr>
      <vt:lpstr>Grammar-based Generation</vt:lpstr>
      <vt:lpstr>Biological Simulations</vt:lpstr>
      <vt:lpstr>What do you see?</vt:lpstr>
      <vt:lpstr>Painter’s Algorithm</vt:lpstr>
      <vt:lpstr>Z-Buffer</vt:lpstr>
      <vt:lpstr>Raytracing</vt:lpstr>
      <vt:lpstr>What does it look like?</vt:lpstr>
      <vt:lpstr>Illumination Approaches</vt:lpstr>
      <vt:lpstr>Simple Optics: Diffuse Reflection</vt:lpstr>
      <vt:lpstr>Surface Physics</vt:lpstr>
      <vt:lpstr>Surface Microstructure</vt:lpstr>
      <vt:lpstr>Subsurface Scattering</vt:lpstr>
      <vt:lpstr>Shadows</vt:lpstr>
      <vt:lpstr>How does it move?</vt:lpstr>
      <vt:lpstr>Motion Dynamics Approaches</vt:lpstr>
      <vt:lpstr>Simulate Physics</vt:lpstr>
      <vt:lpstr>Motion Capture</vt:lpstr>
      <vt:lpstr>Why does it have to look like a photograph?</vt:lpstr>
      <vt:lpstr>Artistic Rendering Approaches</vt:lpstr>
      <vt:lpstr>Mimic media</vt:lpstr>
      <vt:lpstr>Physical Media Simulation</vt:lpstr>
      <vt:lpstr>Break the Rules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 Perception and Applications  Visualization Ô96 Course: From Perceptual Psychophysics to Graphic Design   Penny Rheingans University of Mississippi  </dc:title>
  <dc:subject/>
  <dc:creator>UNIVERSITY OF MISSISSIPPI LIBRARIES</dc:creator>
  <cp:keywords/>
  <dc:description/>
  <cp:lastModifiedBy>Marie desJardins</cp:lastModifiedBy>
  <cp:revision>204</cp:revision>
  <cp:lastPrinted>2012-09-11T02:00:01Z</cp:lastPrinted>
  <dcterms:created xsi:type="dcterms:W3CDTF">2013-11-23T20:00:25Z</dcterms:created>
  <dcterms:modified xsi:type="dcterms:W3CDTF">2013-11-23T20:13:25Z</dcterms:modified>
</cp:coreProperties>
</file>