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1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C515DFF3-C229-4590-AECE-D415DB98E970}" type="datetimeFigureOut">
              <a:rPr lang="en-US" smtClean="0"/>
              <a:pPr/>
              <a:t>10/29/13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9F5812D-F038-43BA-ACFA-7D723E2AA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reers.umbc.edu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Advising &amp; Registration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PD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24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7315200" cy="838200"/>
          </a:xfrm>
        </p:spPr>
        <p:txBody>
          <a:bodyPr/>
          <a:lstStyle/>
          <a:p>
            <a:r>
              <a:rPr lang="en-US" dirty="0" smtClean="0"/>
              <a:t>Advising Time with Peers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5257799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4-yr plan sheets/info on departmental websites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Advice about </a:t>
            </a:r>
            <a:r>
              <a:rPr lang="en-US" sz="2400" dirty="0"/>
              <a:t>c</a:t>
            </a:r>
            <a:r>
              <a:rPr lang="en-US" sz="2400" dirty="0" smtClean="0"/>
              <a:t>hoosing </a:t>
            </a:r>
            <a:r>
              <a:rPr lang="en-US" sz="2400" dirty="0"/>
              <a:t>f</a:t>
            </a:r>
            <a:r>
              <a:rPr lang="en-US" sz="2400" dirty="0" smtClean="0"/>
              <a:t>aculty</a:t>
            </a:r>
          </a:p>
          <a:p>
            <a:pPr lvl="1"/>
            <a:r>
              <a:rPr lang="en-US" sz="2000" dirty="0" smtClean="0"/>
              <a:t>What is their teaching style and what is your learning style? </a:t>
            </a:r>
          </a:p>
          <a:p>
            <a:pPr lvl="1"/>
            <a:r>
              <a:rPr lang="en-US" sz="2000" dirty="0" smtClean="0"/>
              <a:t>Can you trust “Rate My Professor?”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Set up a schedule that works for you</a:t>
            </a:r>
          </a:p>
          <a:p>
            <a:pPr lvl="1"/>
            <a:r>
              <a:rPr lang="en-US" sz="2000" dirty="0" smtClean="0"/>
              <a:t>What didn’t work with this semester’s overall schedule?</a:t>
            </a:r>
          </a:p>
          <a:p>
            <a:pPr lvl="1"/>
            <a:r>
              <a:rPr lang="en-US" sz="2000" dirty="0" smtClean="0"/>
              <a:t>Are you a morning person? </a:t>
            </a:r>
          </a:p>
          <a:p>
            <a:pPr lvl="1"/>
            <a:r>
              <a:rPr lang="en-US" sz="2000" dirty="0" smtClean="0"/>
              <a:t>Was there balance?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Certificates &amp; Combined BS/MS options</a:t>
            </a:r>
          </a:p>
          <a:p>
            <a:pPr marL="502920" indent="-457200">
              <a:buFont typeface="+mj-lt"/>
              <a:buAutoNum type="arabicPeriod"/>
            </a:pPr>
            <a:endParaRPr lang="en-US" sz="2400" dirty="0"/>
          </a:p>
          <a:p>
            <a:pPr marL="502920" indent="-457200">
              <a:buFont typeface="+mj-lt"/>
              <a:buAutoNum type="arabicPeriod"/>
            </a:pPr>
            <a:r>
              <a:rPr lang="en-US" sz="3200" dirty="0" smtClean="0"/>
              <a:t>BE IN THE DRIVER’s SEAT-BE ACTIVE and INFORMED!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285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1"/>
            <a:ext cx="7315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937761"/>
          </a:xfrm>
        </p:spPr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Variable assignments for data presentation were posted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Go back and figure out if your study strategies are working when you get your exams back in any class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If you got an academic alert….seek out help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Slow down and READ</a:t>
            </a:r>
          </a:p>
          <a:p>
            <a:pPr lvl="1"/>
            <a:r>
              <a:rPr lang="en-US" sz="2000" dirty="0" smtClean="0"/>
              <a:t>Consult course schedules often</a:t>
            </a:r>
          </a:p>
          <a:p>
            <a:pPr lvl="1"/>
            <a:r>
              <a:rPr lang="en-US" sz="2000" dirty="0" smtClean="0"/>
              <a:t>Read assignments/exam questions carefully </a:t>
            </a:r>
          </a:p>
          <a:p>
            <a:pPr lvl="1"/>
            <a:r>
              <a:rPr lang="en-US" sz="2000" dirty="0" smtClean="0"/>
              <a:t>Double check that you have answered all parts</a:t>
            </a:r>
          </a:p>
          <a:p>
            <a:pPr marL="502920" indent="-457200">
              <a:buFont typeface="+mj-lt"/>
              <a:buAutoNum type="arabicPeriod"/>
            </a:pPr>
            <a:r>
              <a:rPr lang="en-US" sz="2400" dirty="0" smtClean="0"/>
              <a:t>Start Resume &amp; Cover Letter Assignment-Drafts due 11/8</a:t>
            </a:r>
          </a:p>
          <a:p>
            <a:pPr lvl="1"/>
            <a:r>
              <a:rPr lang="en-US" sz="2000" dirty="0" smtClean="0"/>
              <a:t>Watch online resume workshop</a:t>
            </a:r>
          </a:p>
          <a:p>
            <a:pPr lvl="1"/>
            <a:r>
              <a:rPr lang="en-US" sz="2000" dirty="0" smtClean="0"/>
              <a:t>Draft your resume, cover letter</a:t>
            </a:r>
          </a:p>
          <a:p>
            <a:pPr lvl="1"/>
            <a:r>
              <a:rPr lang="en-US" sz="2000" dirty="0" smtClean="0"/>
              <a:t>find internship  in </a:t>
            </a:r>
            <a:r>
              <a:rPr lang="en-US" sz="2000" dirty="0" err="1" smtClean="0"/>
              <a:t>UMBCworks</a:t>
            </a:r>
            <a:endParaRPr lang="en-US" sz="2000" dirty="0" smtClean="0"/>
          </a:p>
          <a:p>
            <a:pPr lvl="1"/>
            <a:r>
              <a:rPr lang="en-US" sz="2000" dirty="0" smtClean="0"/>
              <a:t>Final versions due 11/22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46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685800"/>
            <a:ext cx="7315200" cy="1676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Why should you care about and engage in today’s class?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3276600"/>
            <a:ext cx="7315200" cy="3032760"/>
          </a:xfrm>
        </p:spPr>
        <p:txBody>
          <a:bodyPr/>
          <a:lstStyle/>
          <a:p>
            <a:r>
              <a:rPr lang="en-US" sz="3600" dirty="0" smtClean="0"/>
              <a:t>Negative Peer Story/Examples</a:t>
            </a:r>
          </a:p>
          <a:p>
            <a:endParaRPr lang="en-US" sz="3600" dirty="0" smtClean="0"/>
          </a:p>
          <a:p>
            <a:r>
              <a:rPr lang="en-US" sz="3600" dirty="0" smtClean="0"/>
              <a:t>Positive Peer Story/Examples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248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315200" cy="5888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Registration vs. Academic Advising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quarter" idx="13"/>
          </p:nvPr>
        </p:nvSpPr>
        <p:spPr>
          <a:xfrm>
            <a:off x="838200" y="1600200"/>
            <a:ext cx="356616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MECHANICS of signing up for courses</a:t>
            </a:r>
          </a:p>
          <a:p>
            <a:r>
              <a:rPr lang="en-US" dirty="0" smtClean="0"/>
              <a:t>Takes place one time a semester </a:t>
            </a:r>
          </a:p>
          <a:p>
            <a:r>
              <a:rPr lang="en-US" dirty="0" smtClean="0"/>
              <a:t>About picking classes, times, instructors</a:t>
            </a:r>
          </a:p>
          <a:p>
            <a:r>
              <a:rPr lang="en-US" dirty="0" smtClean="0"/>
              <a:t>Can do this without ever talking about career or life goals</a:t>
            </a:r>
          </a:p>
          <a:p>
            <a:r>
              <a:rPr lang="en-US" dirty="0" smtClean="0"/>
              <a:t>Focused on meeting graduations requirements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4"/>
          </p:nvPr>
        </p:nvSpPr>
        <p:spPr>
          <a:xfrm>
            <a:off x="4724400" y="1676400"/>
            <a:ext cx="356616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Intentional, INTERACTIVE, ongoing conversation </a:t>
            </a:r>
          </a:p>
          <a:p>
            <a:r>
              <a:rPr lang="en-US" dirty="0" smtClean="0"/>
              <a:t>Takes place continuously</a:t>
            </a:r>
          </a:p>
          <a:p>
            <a:r>
              <a:rPr lang="en-US" dirty="0" smtClean="0"/>
              <a:t>About your goals and how the major (and courses) fit into your long term plans</a:t>
            </a:r>
          </a:p>
          <a:p>
            <a:r>
              <a:rPr lang="en-US" dirty="0" smtClean="0"/>
              <a:t>Focused on the specifics of the options within the major (and courses) </a:t>
            </a:r>
          </a:p>
          <a:p>
            <a:r>
              <a:rPr lang="en-US" dirty="0" smtClean="0"/>
              <a:t>Focused on becoming a computing/IT graduate headed to employment or graduate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02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315200" cy="1154097"/>
          </a:xfrm>
        </p:spPr>
        <p:txBody>
          <a:bodyPr/>
          <a:lstStyle/>
          <a:p>
            <a:r>
              <a:rPr lang="en-US" dirty="0" smtClean="0"/>
              <a:t>Which will you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3566160" cy="4279392"/>
          </a:xfrm>
        </p:spPr>
        <p:txBody>
          <a:bodyPr>
            <a:normAutofit/>
          </a:bodyPr>
          <a:lstStyle/>
          <a:p>
            <a:r>
              <a:rPr lang="en-US" dirty="0" smtClean="0"/>
              <a:t>PASSIVE</a:t>
            </a:r>
          </a:p>
          <a:p>
            <a:r>
              <a:rPr lang="en-US" dirty="0" smtClean="0"/>
              <a:t>Blame poor experience/advice of staff/faculty</a:t>
            </a:r>
          </a:p>
          <a:p>
            <a:r>
              <a:rPr lang="en-US" dirty="0" smtClean="0"/>
              <a:t>Never read materials about gateways, courses, major-remain uninformed!</a:t>
            </a:r>
          </a:p>
          <a:p>
            <a:r>
              <a:rPr lang="en-US" dirty="0" smtClean="0"/>
              <a:t>Put off exploring major and career paths until junior/senior year</a:t>
            </a:r>
          </a:p>
          <a:p>
            <a:r>
              <a:rPr lang="en-US" dirty="0" smtClean="0"/>
              <a:t>Great grades and no experience or “soft skills”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81728" y="2057400"/>
            <a:ext cx="3566160" cy="42814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ACTIVE</a:t>
            </a:r>
          </a:p>
          <a:p>
            <a:r>
              <a:rPr lang="en-US" dirty="0" smtClean="0"/>
              <a:t>Take responsibility for learning about mechanics</a:t>
            </a:r>
          </a:p>
          <a:p>
            <a:r>
              <a:rPr lang="en-US" dirty="0" smtClean="0"/>
              <a:t>Seek out academic advice from faculty about your major</a:t>
            </a:r>
          </a:p>
          <a:p>
            <a:r>
              <a:rPr lang="en-US" dirty="0" smtClean="0"/>
              <a:t>READ materials on department websites </a:t>
            </a:r>
          </a:p>
          <a:p>
            <a:r>
              <a:rPr lang="en-US" dirty="0" smtClean="0"/>
              <a:t>Actively explore career paths using Career Services and departmental events</a:t>
            </a:r>
          </a:p>
          <a:p>
            <a:r>
              <a:rPr lang="en-US" dirty="0" smtClean="0"/>
              <a:t>Technical + soft skills developed through student organizations, research &amp;  internships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49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81000"/>
            <a:ext cx="7315200" cy="1154097"/>
          </a:xfrm>
        </p:spPr>
        <p:txBody>
          <a:bodyPr/>
          <a:lstStyle/>
          <a:p>
            <a:r>
              <a:rPr lang="en-US" dirty="0" smtClean="0"/>
              <a:t>Mechanics of Registering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981201"/>
            <a:ext cx="7315200" cy="4328160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en-US" dirty="0"/>
              <a:t>Understand your major requirements-ESPECIALLY </a:t>
            </a:r>
            <a:r>
              <a:rPr lang="en-US" dirty="0" smtClean="0"/>
              <a:t>GATEWAYS</a:t>
            </a:r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Know when you can register-you should have gotten an email. Register as soon as you can!</a:t>
            </a:r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Look at Schedule and choose specific sections-PUT these in your shopping cart. Have multiple options figured </a:t>
            </a:r>
            <a:r>
              <a:rPr lang="en-US" dirty="0" smtClean="0"/>
              <a:t>out.</a:t>
            </a:r>
          </a:p>
          <a:p>
            <a:pPr marL="502920" indent="-457200">
              <a:buFont typeface="+mj-lt"/>
              <a:buAutoNum type="arabicPeriod"/>
            </a:pP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Get Cleared NOW</a:t>
            </a:r>
          </a:p>
          <a:p>
            <a:pPr lvl="1"/>
            <a:r>
              <a:rPr lang="en-US" dirty="0" smtClean="0"/>
              <a:t>IS majors sign up outside advisors doors on 4</a:t>
            </a:r>
            <a:r>
              <a:rPr lang="en-US" baseline="30000" dirty="0" smtClean="0"/>
              <a:t>th</a:t>
            </a:r>
            <a:r>
              <a:rPr lang="en-US" dirty="0" smtClean="0"/>
              <a:t> floor of ITE </a:t>
            </a:r>
          </a:p>
          <a:p>
            <a:pPr lvl="1"/>
            <a:r>
              <a:rPr lang="en-US" dirty="0" smtClean="0"/>
              <a:t>CS, CMPE majors sign up for group advising session with College of Engineering and Information Technology (COEIT ) Advising and Student Services on 2</a:t>
            </a:r>
            <a:r>
              <a:rPr lang="en-US" baseline="30000" dirty="0" smtClean="0"/>
              <a:t>nd</a:t>
            </a:r>
            <a:r>
              <a:rPr lang="en-US" dirty="0" smtClean="0"/>
              <a:t> floor of ITE </a:t>
            </a:r>
          </a:p>
          <a:p>
            <a:pPr lvl="1"/>
            <a:endParaRPr lang="en-US" dirty="0" smtClean="0"/>
          </a:p>
          <a:p>
            <a:pPr marL="388620" indent="-3429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177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Ask questions about the registration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328161"/>
          </a:xfrm>
        </p:spPr>
        <p:txBody>
          <a:bodyPr>
            <a:noAutofit/>
          </a:bodyPr>
          <a:lstStyle/>
          <a:p>
            <a:r>
              <a:rPr lang="en-US" sz="2400" dirty="0" smtClean="0"/>
              <a:t>Peers and Teaching Fellows for this class</a:t>
            </a:r>
          </a:p>
          <a:p>
            <a:pPr marL="4572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CWIT Pick your Classes Extravaganza:</a:t>
            </a:r>
          </a:p>
          <a:p>
            <a:pPr lvl="1"/>
            <a:r>
              <a:rPr lang="en-US" sz="2000" dirty="0" smtClean="0"/>
              <a:t>Monday 10/28, 12- 1 PM, UC 312</a:t>
            </a:r>
          </a:p>
          <a:p>
            <a:endParaRPr lang="en-US" sz="2400" dirty="0"/>
          </a:p>
          <a:p>
            <a:r>
              <a:rPr lang="en-US" sz="2400" dirty="0" err="1" smtClean="0"/>
              <a:t>Upperclass</a:t>
            </a:r>
            <a:r>
              <a:rPr lang="en-US" sz="2400" dirty="0" smtClean="0"/>
              <a:t> students/ your RA</a:t>
            </a:r>
          </a:p>
          <a:p>
            <a:endParaRPr lang="en-US" sz="2400" dirty="0"/>
          </a:p>
          <a:p>
            <a:r>
              <a:rPr lang="en-US" sz="2400" dirty="0" smtClean="0"/>
              <a:t>IS COMM members</a:t>
            </a:r>
          </a:p>
          <a:p>
            <a:endParaRPr lang="en-US" sz="2400" dirty="0"/>
          </a:p>
          <a:p>
            <a:r>
              <a:rPr lang="en-US" sz="2400" dirty="0" smtClean="0"/>
              <a:t>COEIT Advising ( 2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Floor) &amp; IS Departmental Office (ITE 404)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457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154097"/>
          </a:xfrm>
        </p:spPr>
        <p:txBody>
          <a:bodyPr/>
          <a:lstStyle/>
          <a:p>
            <a:r>
              <a:rPr lang="en-US" dirty="0" smtClean="0"/>
              <a:t>Seek academic/career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1"/>
            <a:ext cx="7315200" cy="4251960"/>
          </a:xfrm>
        </p:spPr>
        <p:txBody>
          <a:bodyPr>
            <a:normAutofit/>
          </a:bodyPr>
          <a:lstStyle/>
          <a:p>
            <a:r>
              <a:rPr lang="en-US" dirty="0" smtClean="0"/>
              <a:t>Faculty who teach classes in your major</a:t>
            </a:r>
          </a:p>
          <a:p>
            <a:pPr lvl="1"/>
            <a:r>
              <a:rPr lang="en-US" dirty="0" smtClean="0"/>
              <a:t>Office hours not before or after class</a:t>
            </a:r>
          </a:p>
          <a:p>
            <a:r>
              <a:rPr lang="en-US" dirty="0" smtClean="0"/>
              <a:t>Throughout the semester-not at peak registration time</a:t>
            </a:r>
          </a:p>
          <a:p>
            <a:r>
              <a:rPr lang="en-US" dirty="0" smtClean="0"/>
              <a:t>At Career Services networking events</a:t>
            </a:r>
          </a:p>
          <a:p>
            <a:pPr lvl="1"/>
            <a:r>
              <a:rPr lang="en-US" dirty="0" smtClean="0"/>
              <a:t>Ask professionals that you meet about their academic and career path</a:t>
            </a:r>
          </a:p>
          <a:p>
            <a:pPr lvl="1"/>
            <a:r>
              <a:rPr lang="en-US" dirty="0" smtClean="0"/>
              <a:t>Listen to panelists stories</a:t>
            </a:r>
          </a:p>
          <a:p>
            <a:pPr lvl="1"/>
            <a:r>
              <a:rPr lang="en-US" dirty="0" smtClean="0"/>
              <a:t>Go to Corporate Visibility Events (Wednesday’s)</a:t>
            </a:r>
          </a:p>
          <a:p>
            <a:r>
              <a:rPr lang="en-US" dirty="0" smtClean="0"/>
              <a:t>Ask speakers at student organization events</a:t>
            </a:r>
          </a:p>
          <a:p>
            <a:r>
              <a:rPr lang="en-US" dirty="0" smtClean="0"/>
              <a:t>Ask parents, family,  parent’s friends, supervisors about career paths</a:t>
            </a:r>
          </a:p>
          <a:p>
            <a:r>
              <a:rPr lang="en-US" dirty="0" smtClean="0"/>
              <a:t>READ/go online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20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315200" cy="1154097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Career Services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Student’s To-Do List”</a:t>
            </a:r>
          </a:p>
          <a:p>
            <a:r>
              <a:rPr lang="en-US" dirty="0" smtClean="0"/>
              <a:t>FOCUS</a:t>
            </a:r>
          </a:p>
          <a:p>
            <a:r>
              <a:rPr lang="en-US" dirty="0" smtClean="0"/>
              <a:t>VAULT</a:t>
            </a:r>
          </a:p>
          <a:p>
            <a:r>
              <a:rPr lang="en-US" dirty="0" smtClean="0"/>
              <a:t>Major Sheets</a:t>
            </a:r>
          </a:p>
          <a:p>
            <a:r>
              <a:rPr lang="en-US" dirty="0" smtClean="0"/>
              <a:t>Career Path</a:t>
            </a:r>
          </a:p>
          <a:p>
            <a:r>
              <a:rPr lang="en-US" dirty="0" smtClean="0"/>
              <a:t>Association information</a:t>
            </a:r>
          </a:p>
          <a:p>
            <a:r>
              <a:rPr lang="en-US" dirty="0" smtClean="0"/>
              <a:t>Chapter 10 of Strengths Finder text in your </a:t>
            </a:r>
            <a:r>
              <a:rPr lang="en-US" dirty="0" err="1" smtClean="0"/>
              <a:t>StrengthsQuest</a:t>
            </a:r>
            <a:r>
              <a:rPr lang="en-US" dirty="0" smtClean="0"/>
              <a:t> </a:t>
            </a:r>
            <a:r>
              <a:rPr lang="en-US" smtClean="0"/>
              <a:t>online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85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101</TotalTime>
  <Words>648</Words>
  <Application>Microsoft Macintosh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Advising &amp; Registration </vt:lpstr>
      <vt:lpstr>Reminders</vt:lpstr>
      <vt:lpstr>Why should you care about and engage in today’s class?</vt:lpstr>
      <vt:lpstr>Registration vs. Academic Advising</vt:lpstr>
      <vt:lpstr>Which will you choose?</vt:lpstr>
      <vt:lpstr>Mechanics of Registering</vt:lpstr>
      <vt:lpstr>Ask questions about the registration process</vt:lpstr>
      <vt:lpstr>Seek academic/career advice</vt:lpstr>
      <vt:lpstr>Career Services Resources</vt:lpstr>
      <vt:lpstr>Advising Time with Peers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Marie desJardins</cp:lastModifiedBy>
  <cp:revision>11</cp:revision>
  <dcterms:created xsi:type="dcterms:W3CDTF">2013-10-30T01:53:43Z</dcterms:created>
  <dcterms:modified xsi:type="dcterms:W3CDTF">2013-10-30T01:53:56Z</dcterms:modified>
</cp:coreProperties>
</file>