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6"/>
  </p:notesMasterIdLst>
  <p:sldIdLst>
    <p:sldId id="256" r:id="rId2"/>
    <p:sldId id="296" r:id="rId3"/>
    <p:sldId id="297" r:id="rId4"/>
    <p:sldId id="298" r:id="rId5"/>
    <p:sldId id="295" r:id="rId6"/>
    <p:sldId id="299" r:id="rId7"/>
    <p:sldId id="292" r:id="rId8"/>
    <p:sldId id="300" r:id="rId9"/>
    <p:sldId id="293" r:id="rId10"/>
    <p:sldId id="302" r:id="rId11"/>
    <p:sldId id="257" r:id="rId12"/>
    <p:sldId id="258" r:id="rId13"/>
    <p:sldId id="290" r:id="rId14"/>
    <p:sldId id="259" r:id="rId15"/>
    <p:sldId id="260" r:id="rId16"/>
    <p:sldId id="261" r:id="rId17"/>
    <p:sldId id="262" r:id="rId18"/>
    <p:sldId id="263" r:id="rId19"/>
    <p:sldId id="264" r:id="rId20"/>
    <p:sldId id="265" r:id="rId21"/>
    <p:sldId id="266" r:id="rId22"/>
    <p:sldId id="267" r:id="rId23"/>
    <p:sldId id="268" r:id="rId24"/>
    <p:sldId id="269" r:id="rId25"/>
    <p:sldId id="270" r:id="rId26"/>
    <p:sldId id="271" r:id="rId27"/>
    <p:sldId id="272" r:id="rId28"/>
    <p:sldId id="273" r:id="rId29"/>
    <p:sldId id="274" r:id="rId30"/>
    <p:sldId id="275" r:id="rId31"/>
    <p:sldId id="276" r:id="rId32"/>
    <p:sldId id="277" r:id="rId33"/>
    <p:sldId id="278" r:id="rId34"/>
    <p:sldId id="279" r:id="rId35"/>
    <p:sldId id="280" r:id="rId36"/>
    <p:sldId id="281" r:id="rId37"/>
    <p:sldId id="282" r:id="rId38"/>
    <p:sldId id="283" r:id="rId39"/>
    <p:sldId id="284" r:id="rId40"/>
    <p:sldId id="285" r:id="rId41"/>
    <p:sldId id="286" r:id="rId42"/>
    <p:sldId id="287" r:id="rId43"/>
    <p:sldId id="288" r:id="rId44"/>
    <p:sldId id="289"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1" d="100"/>
          <a:sy n="81" d="100"/>
        </p:scale>
        <p:origin x="-83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28" tIns="45714" rIns="91428" bIns="45714"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28" tIns="45714" rIns="91428" bIns="45714" rtlCol="0"/>
          <a:lstStyle>
            <a:lvl1pPr algn="r">
              <a:defRPr sz="1200"/>
            </a:lvl1pPr>
          </a:lstStyle>
          <a:p>
            <a:fld id="{2B66CF24-8AAD-4C32-8E11-52D267ADAA03}" type="datetimeFigureOut">
              <a:rPr lang="en-US" smtClean="0"/>
              <a:t>9/9/2013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28" tIns="45714" rIns="91428" bIns="45714"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28" tIns="45714" rIns="91428" bIns="4571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28" tIns="45714" rIns="91428" bIns="45714"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28" tIns="45714" rIns="91428" bIns="45714" rtlCol="0" anchor="b"/>
          <a:lstStyle>
            <a:lvl1pPr algn="r">
              <a:defRPr sz="1200"/>
            </a:lvl1pPr>
          </a:lstStyle>
          <a:p>
            <a:fld id="{9C7A9774-570B-43DD-B7AF-119087B44C7C}" type="slidenum">
              <a:rPr lang="en-US" smtClean="0"/>
              <a:t>‹#›</a:t>
            </a:fld>
            <a:endParaRPr lang="en-US"/>
          </a:p>
        </p:txBody>
      </p:sp>
    </p:spTree>
    <p:extLst>
      <p:ext uri="{BB962C8B-B14F-4D97-AF65-F5344CB8AC3E}">
        <p14:creationId xmlns:p14="http://schemas.microsoft.com/office/powerpoint/2010/main" val="20306705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My Strengths</a:t>
            </a:r>
            <a:r>
              <a:rPr lang="en-US" baseline="0" dirty="0" smtClean="0"/>
              <a:t> and How I use them.</a:t>
            </a:r>
            <a:endParaRPr lang="en-US" dirty="0"/>
          </a:p>
        </p:txBody>
      </p:sp>
      <p:sp>
        <p:nvSpPr>
          <p:cNvPr id="4" name="Slide Number Placeholder 3"/>
          <p:cNvSpPr>
            <a:spLocks noGrp="1"/>
          </p:cNvSpPr>
          <p:nvPr>
            <p:ph type="sldNum" sz="quarter" idx="10"/>
          </p:nvPr>
        </p:nvSpPr>
        <p:spPr/>
        <p:txBody>
          <a:bodyPr/>
          <a:lstStyle/>
          <a:p>
            <a:fld id="{9C7A9774-570B-43DD-B7AF-119087B44C7C}" type="slidenum">
              <a:rPr lang="en-US" smtClean="0"/>
              <a:t>6</a:t>
            </a:fld>
            <a:endParaRPr lang="en-US"/>
          </a:p>
        </p:txBody>
      </p:sp>
    </p:spTree>
    <p:extLst>
      <p:ext uri="{BB962C8B-B14F-4D97-AF65-F5344CB8AC3E}">
        <p14:creationId xmlns:p14="http://schemas.microsoft.com/office/powerpoint/2010/main" val="20834612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7A9774-570B-43DD-B7AF-119087B44C7C}" type="slidenum">
              <a:rPr lang="en-US" smtClean="0"/>
              <a:t>11</a:t>
            </a:fld>
            <a:endParaRPr lang="en-US"/>
          </a:p>
        </p:txBody>
      </p:sp>
    </p:spTree>
    <p:extLst>
      <p:ext uri="{BB962C8B-B14F-4D97-AF65-F5344CB8AC3E}">
        <p14:creationId xmlns:p14="http://schemas.microsoft.com/office/powerpoint/2010/main" val="34715123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7A9774-570B-43DD-B7AF-119087B44C7C}" type="slidenum">
              <a:rPr lang="en-US" smtClean="0"/>
              <a:t>12</a:t>
            </a:fld>
            <a:endParaRPr lang="en-US"/>
          </a:p>
        </p:txBody>
      </p:sp>
    </p:spTree>
    <p:extLst>
      <p:ext uri="{BB962C8B-B14F-4D97-AF65-F5344CB8AC3E}">
        <p14:creationId xmlns:p14="http://schemas.microsoft.com/office/powerpoint/2010/main" val="1326081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7A9774-570B-43DD-B7AF-119087B44C7C}" type="slidenum">
              <a:rPr lang="en-US" smtClean="0"/>
              <a:t>13</a:t>
            </a:fld>
            <a:endParaRPr lang="en-US"/>
          </a:p>
        </p:txBody>
      </p:sp>
    </p:spTree>
    <p:extLst>
      <p:ext uri="{BB962C8B-B14F-4D97-AF65-F5344CB8AC3E}">
        <p14:creationId xmlns:p14="http://schemas.microsoft.com/office/powerpoint/2010/main" val="2387209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680356-C27B-470A-8B10-E2502D6545EF}" type="datetimeFigureOut">
              <a:rPr lang="en-US" smtClean="0"/>
              <a:t>9/9/2013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1CCF84-BEC1-44D2-AD85-409F4A82FFF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680356-C27B-470A-8B10-E2502D6545EF}" type="datetimeFigureOut">
              <a:rPr lang="en-US" smtClean="0"/>
              <a:t>9/9/2013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1CCF84-BEC1-44D2-AD85-409F4A82FFF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680356-C27B-470A-8B10-E2502D6545EF}" type="datetimeFigureOut">
              <a:rPr lang="en-US" smtClean="0"/>
              <a:t>9/9/2013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1CCF84-BEC1-44D2-AD85-409F4A82FFF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680356-C27B-470A-8B10-E2502D6545EF}" type="datetimeFigureOut">
              <a:rPr lang="en-US" smtClean="0"/>
              <a:t>9/9/2013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1CCF84-BEC1-44D2-AD85-409F4A82FFF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680356-C27B-470A-8B10-E2502D6545EF}" type="datetimeFigureOut">
              <a:rPr lang="en-US" smtClean="0"/>
              <a:t>9/9/2013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1CCF84-BEC1-44D2-AD85-409F4A82FFF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680356-C27B-470A-8B10-E2502D6545EF}" type="datetimeFigureOut">
              <a:rPr lang="en-US" smtClean="0"/>
              <a:t>9/9/2013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1CCF84-BEC1-44D2-AD85-409F4A82FFF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5680356-C27B-470A-8B10-E2502D6545EF}" type="datetimeFigureOut">
              <a:rPr lang="en-US" smtClean="0"/>
              <a:t>9/9/2013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1CCF84-BEC1-44D2-AD85-409F4A82FFF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5680356-C27B-470A-8B10-E2502D6545EF}" type="datetimeFigureOut">
              <a:rPr lang="en-US" smtClean="0"/>
              <a:t>9/9/2013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1CCF84-BEC1-44D2-AD85-409F4A82FFF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680356-C27B-470A-8B10-E2502D6545EF}" type="datetimeFigureOut">
              <a:rPr lang="en-US" smtClean="0"/>
              <a:t>9/9/2013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1CCF84-BEC1-44D2-AD85-409F4A82FFF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680356-C27B-470A-8B10-E2502D6545EF}" type="datetimeFigureOut">
              <a:rPr lang="en-US" smtClean="0"/>
              <a:t>9/9/2013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1CCF84-BEC1-44D2-AD85-409F4A82FFFC}" type="slidenum">
              <a:rPr lang="en-US" smtClean="0"/>
              <a:t>‹#›</a:t>
            </a:fld>
            <a:endParaRPr 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680356-C27B-470A-8B10-E2502D6545EF}" type="datetimeFigureOut">
              <a:rPr lang="en-US" smtClean="0"/>
              <a:t>9/9/2013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1CCF84-BEC1-44D2-AD85-409F4A82FFF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55680356-C27B-470A-8B10-E2502D6545EF}" type="datetimeFigureOut">
              <a:rPr lang="en-US" smtClean="0"/>
              <a:t>9/9/2013</a:t>
            </a:fld>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801CCF84-BEC1-44D2-AD85-409F4A82FFF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StrengthsQuest</a:t>
            </a:r>
            <a:endParaRPr lang="en-US" dirty="0"/>
          </a:p>
        </p:txBody>
      </p:sp>
      <p:sp>
        <p:nvSpPr>
          <p:cNvPr id="3" name="Subtitle 2"/>
          <p:cNvSpPr>
            <a:spLocks noGrp="1"/>
          </p:cNvSpPr>
          <p:nvPr>
            <p:ph type="subTitle" idx="1"/>
          </p:nvPr>
        </p:nvSpPr>
        <p:spPr/>
        <p:txBody>
          <a:bodyPr/>
          <a:lstStyle/>
          <a:p>
            <a:r>
              <a:rPr lang="en-US" dirty="0" smtClean="0"/>
              <a:t>Understanding Yourself and Others</a:t>
            </a:r>
            <a:endParaRPr lang="en-US" dirty="0"/>
          </a:p>
        </p:txBody>
      </p:sp>
    </p:spTree>
    <p:extLst>
      <p:ext uri="{BB962C8B-B14F-4D97-AF65-F5344CB8AC3E}">
        <p14:creationId xmlns:p14="http://schemas.microsoft.com/office/powerpoint/2010/main" val="16032880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7924800" cy="1600200"/>
          </a:xfrm>
        </p:spPr>
        <p:txBody>
          <a:bodyPr>
            <a:normAutofit/>
          </a:bodyPr>
          <a:lstStyle/>
          <a:p>
            <a:r>
              <a:rPr lang="en-US" dirty="0" smtClean="0"/>
              <a:t>The 34 Talent Themes-2PM</a:t>
            </a:r>
            <a:endParaRPr lang="en-US" dirty="0"/>
          </a:p>
        </p:txBody>
      </p:sp>
      <p:graphicFrame>
        <p:nvGraphicFramePr>
          <p:cNvPr id="4" name="Content Placeholder 9"/>
          <p:cNvGraphicFramePr>
            <a:graphicFrameLocks/>
          </p:cNvGraphicFramePr>
          <p:nvPr>
            <p:extLst>
              <p:ext uri="{D42A27DB-BD31-4B8C-83A1-F6EECF244321}">
                <p14:modId xmlns:p14="http://schemas.microsoft.com/office/powerpoint/2010/main" val="1377670955"/>
              </p:ext>
            </p:extLst>
          </p:nvPr>
        </p:nvGraphicFramePr>
        <p:xfrm>
          <a:off x="914400" y="533400"/>
          <a:ext cx="7391400" cy="4587240"/>
        </p:xfrm>
        <a:graphic>
          <a:graphicData uri="http://schemas.openxmlformats.org/drawingml/2006/table">
            <a:tbl>
              <a:tblPr firstRow="1" bandRow="1">
                <a:tableStyleId>{5C22544A-7EE6-4342-B048-85BDC9FD1C3A}</a:tableStyleId>
              </a:tblPr>
              <a:tblGrid>
                <a:gridCol w="2463800"/>
                <a:gridCol w="2463800"/>
                <a:gridCol w="2463800"/>
              </a:tblGrid>
              <a:tr h="4572000">
                <a:tc>
                  <a:txBody>
                    <a:bodyPr/>
                    <a:lstStyle/>
                    <a:p>
                      <a:pPr>
                        <a:spcAft>
                          <a:spcPts val="600"/>
                        </a:spcAft>
                      </a:pPr>
                      <a:r>
                        <a:rPr lang="en-US" sz="2000" b="0" dirty="0" smtClean="0">
                          <a:solidFill>
                            <a:schemeClr val="tx1">
                              <a:lumMod val="75000"/>
                              <a:lumOff val="25000"/>
                            </a:schemeClr>
                          </a:solidFill>
                          <a:latin typeface="Helvetica" pitchFamily="34" charset="0"/>
                          <a:cs typeface="Helvetica" pitchFamily="34" charset="0"/>
                        </a:rPr>
                        <a:t>Achiever (2)</a:t>
                      </a:r>
                    </a:p>
                    <a:p>
                      <a:pPr>
                        <a:spcAft>
                          <a:spcPts val="600"/>
                        </a:spcAft>
                      </a:pPr>
                      <a:r>
                        <a:rPr lang="en-US" sz="2000" b="0" dirty="0" smtClean="0">
                          <a:solidFill>
                            <a:schemeClr val="tx1">
                              <a:lumMod val="75000"/>
                              <a:lumOff val="25000"/>
                            </a:schemeClr>
                          </a:solidFill>
                          <a:latin typeface="Helvetica" pitchFamily="34" charset="0"/>
                          <a:cs typeface="Helvetica" pitchFamily="34" charset="0"/>
                        </a:rPr>
                        <a:t>Analytical (3)</a:t>
                      </a:r>
                    </a:p>
                    <a:p>
                      <a:pPr>
                        <a:spcAft>
                          <a:spcPts val="600"/>
                        </a:spcAft>
                      </a:pPr>
                      <a:r>
                        <a:rPr lang="en-US" sz="2000" b="0" dirty="0" smtClean="0">
                          <a:solidFill>
                            <a:schemeClr val="tx1">
                              <a:lumMod val="75000"/>
                              <a:lumOff val="25000"/>
                            </a:schemeClr>
                          </a:solidFill>
                          <a:latin typeface="Helvetica" pitchFamily="34" charset="0"/>
                          <a:cs typeface="Helvetica" pitchFamily="34" charset="0"/>
                        </a:rPr>
                        <a:t>Command (3)</a:t>
                      </a:r>
                    </a:p>
                    <a:p>
                      <a:pPr>
                        <a:spcAft>
                          <a:spcPts val="600"/>
                        </a:spcAft>
                      </a:pPr>
                      <a:r>
                        <a:rPr lang="en-US" sz="2000" b="0" dirty="0" smtClean="0">
                          <a:solidFill>
                            <a:schemeClr val="tx1">
                              <a:lumMod val="75000"/>
                              <a:lumOff val="25000"/>
                            </a:schemeClr>
                          </a:solidFill>
                          <a:latin typeface="Helvetica" pitchFamily="34" charset="0"/>
                          <a:cs typeface="Helvetica" pitchFamily="34" charset="0"/>
                        </a:rPr>
                        <a:t>Connectedness (5)</a:t>
                      </a:r>
                    </a:p>
                    <a:p>
                      <a:pPr>
                        <a:spcAft>
                          <a:spcPts val="600"/>
                        </a:spcAft>
                      </a:pPr>
                      <a:r>
                        <a:rPr lang="en-US" sz="2000" b="0" dirty="0" smtClean="0">
                          <a:solidFill>
                            <a:schemeClr val="tx1">
                              <a:lumMod val="75000"/>
                              <a:lumOff val="25000"/>
                            </a:schemeClr>
                          </a:solidFill>
                          <a:latin typeface="Helvetica" pitchFamily="34" charset="0"/>
                          <a:cs typeface="Helvetica" pitchFamily="34" charset="0"/>
                        </a:rPr>
                        <a:t>Deliberative (3)</a:t>
                      </a:r>
                    </a:p>
                    <a:p>
                      <a:pPr>
                        <a:spcAft>
                          <a:spcPts val="600"/>
                        </a:spcAft>
                      </a:pPr>
                      <a:r>
                        <a:rPr lang="en-US" sz="2000" b="0" dirty="0" smtClean="0">
                          <a:solidFill>
                            <a:srgbClr val="FF0000"/>
                          </a:solidFill>
                          <a:latin typeface="Helvetica" pitchFamily="34" charset="0"/>
                          <a:cs typeface="Helvetica" pitchFamily="34" charset="0"/>
                        </a:rPr>
                        <a:t>Empathy (7)</a:t>
                      </a:r>
                    </a:p>
                    <a:p>
                      <a:pPr>
                        <a:spcAft>
                          <a:spcPts val="600"/>
                        </a:spcAft>
                      </a:pPr>
                      <a:r>
                        <a:rPr lang="en-US" sz="2000" b="0" dirty="0" smtClean="0">
                          <a:solidFill>
                            <a:srgbClr val="FF0000"/>
                          </a:solidFill>
                          <a:latin typeface="Helvetica" pitchFamily="34" charset="0"/>
                          <a:cs typeface="Helvetica" pitchFamily="34" charset="0"/>
                        </a:rPr>
                        <a:t>Harmony(7)</a:t>
                      </a:r>
                    </a:p>
                    <a:p>
                      <a:pPr>
                        <a:spcAft>
                          <a:spcPts val="600"/>
                        </a:spcAft>
                      </a:pPr>
                      <a:r>
                        <a:rPr lang="en-US" sz="2000" b="0" dirty="0" smtClean="0">
                          <a:solidFill>
                            <a:schemeClr val="tx1">
                              <a:lumMod val="75000"/>
                              <a:lumOff val="25000"/>
                            </a:schemeClr>
                          </a:solidFill>
                          <a:latin typeface="Helvetica" pitchFamily="34" charset="0"/>
                          <a:cs typeface="Helvetica" pitchFamily="34" charset="0"/>
                        </a:rPr>
                        <a:t>Individualization  (3)</a:t>
                      </a:r>
                    </a:p>
                    <a:p>
                      <a:pPr>
                        <a:spcAft>
                          <a:spcPts val="600"/>
                        </a:spcAft>
                      </a:pPr>
                      <a:r>
                        <a:rPr lang="en-US" sz="2000" b="0" dirty="0" smtClean="0">
                          <a:solidFill>
                            <a:schemeClr val="tx1">
                              <a:lumMod val="75000"/>
                              <a:lumOff val="25000"/>
                            </a:schemeClr>
                          </a:solidFill>
                          <a:latin typeface="Helvetica" pitchFamily="34" charset="0"/>
                          <a:cs typeface="Helvetica" pitchFamily="34" charset="0"/>
                        </a:rPr>
                        <a:t>Learner (5)</a:t>
                      </a:r>
                    </a:p>
                    <a:p>
                      <a:pPr>
                        <a:spcAft>
                          <a:spcPts val="600"/>
                        </a:spcAft>
                      </a:pPr>
                      <a:r>
                        <a:rPr lang="en-US" sz="2000" b="0" dirty="0" smtClean="0">
                          <a:solidFill>
                            <a:srgbClr val="FF0000"/>
                          </a:solidFill>
                          <a:latin typeface="Helvetica" pitchFamily="34" charset="0"/>
                          <a:cs typeface="Helvetica" pitchFamily="34" charset="0"/>
                        </a:rPr>
                        <a:t>Relator (7)</a:t>
                      </a:r>
                    </a:p>
                    <a:p>
                      <a:pPr>
                        <a:spcAft>
                          <a:spcPts val="600"/>
                        </a:spcAft>
                      </a:pPr>
                      <a:r>
                        <a:rPr lang="en-US" sz="2000" b="0" dirty="0" smtClean="0">
                          <a:solidFill>
                            <a:schemeClr val="tx1">
                              <a:lumMod val="75000"/>
                              <a:lumOff val="25000"/>
                            </a:schemeClr>
                          </a:solidFill>
                          <a:latin typeface="Helvetica" pitchFamily="34" charset="0"/>
                          <a:cs typeface="Helvetica" pitchFamily="34" charset="0"/>
                        </a:rPr>
                        <a:t>Self-Assurance (1)</a:t>
                      </a:r>
                    </a:p>
                    <a:p>
                      <a:pPr>
                        <a:spcAft>
                          <a:spcPts val="600"/>
                        </a:spcAft>
                      </a:pPr>
                      <a:r>
                        <a:rPr lang="en-US" sz="2000" b="0" dirty="0" smtClean="0">
                          <a:solidFill>
                            <a:schemeClr val="tx1">
                              <a:lumMod val="75000"/>
                              <a:lumOff val="25000"/>
                            </a:schemeClr>
                          </a:solidFill>
                          <a:latin typeface="Helvetica" pitchFamily="34" charset="0"/>
                          <a:cs typeface="Helvetica" pitchFamily="34" charset="0"/>
                        </a:rPr>
                        <a:t>Woo (0)</a:t>
                      </a:r>
                      <a:endParaRPr lang="en-US" sz="2000" b="0" dirty="0">
                        <a:solidFill>
                          <a:schemeClr val="tx1">
                            <a:lumMod val="75000"/>
                            <a:lumOff val="25000"/>
                          </a:schemeClr>
                        </a:solidFill>
                        <a:latin typeface="Helvetica" pitchFamily="34" charset="0"/>
                        <a:cs typeface="Helvetic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spcAft>
                          <a:spcPts val="600"/>
                        </a:spcAft>
                      </a:pPr>
                      <a:r>
                        <a:rPr lang="en-US" sz="2000" b="0" dirty="0" smtClean="0">
                          <a:solidFill>
                            <a:schemeClr val="tx1">
                              <a:lumMod val="75000"/>
                              <a:lumOff val="25000"/>
                            </a:schemeClr>
                          </a:solidFill>
                          <a:latin typeface="Helvetica" pitchFamily="34" charset="0"/>
                          <a:cs typeface="Helvetica" pitchFamily="34" charset="0"/>
                        </a:rPr>
                        <a:t>Activator (3)</a:t>
                      </a:r>
                    </a:p>
                    <a:p>
                      <a:pPr>
                        <a:spcAft>
                          <a:spcPts val="600"/>
                        </a:spcAft>
                      </a:pPr>
                      <a:r>
                        <a:rPr lang="en-US" sz="2000" b="0" dirty="0" smtClean="0">
                          <a:solidFill>
                            <a:schemeClr val="tx1">
                              <a:lumMod val="75000"/>
                              <a:lumOff val="25000"/>
                            </a:schemeClr>
                          </a:solidFill>
                          <a:latin typeface="Helvetica" pitchFamily="34" charset="0"/>
                          <a:cs typeface="Helvetica" pitchFamily="34" charset="0"/>
                        </a:rPr>
                        <a:t>Arranger (2)</a:t>
                      </a:r>
                    </a:p>
                    <a:p>
                      <a:pPr>
                        <a:spcAft>
                          <a:spcPts val="600"/>
                        </a:spcAft>
                      </a:pPr>
                      <a:r>
                        <a:rPr lang="en-US" sz="2000" b="0" dirty="0" smtClean="0">
                          <a:solidFill>
                            <a:schemeClr val="tx1">
                              <a:lumMod val="75000"/>
                              <a:lumOff val="25000"/>
                            </a:schemeClr>
                          </a:solidFill>
                          <a:latin typeface="Helvetica" pitchFamily="34" charset="0"/>
                          <a:cs typeface="Helvetica" pitchFamily="34" charset="0"/>
                        </a:rPr>
                        <a:t>Communication (5)</a:t>
                      </a:r>
                    </a:p>
                    <a:p>
                      <a:pPr>
                        <a:spcAft>
                          <a:spcPts val="600"/>
                        </a:spcAft>
                      </a:pPr>
                      <a:r>
                        <a:rPr lang="en-US" sz="2000" b="0" dirty="0" smtClean="0">
                          <a:solidFill>
                            <a:srgbClr val="FF0000"/>
                          </a:solidFill>
                          <a:latin typeface="Helvetica" pitchFamily="34" charset="0"/>
                          <a:cs typeface="Helvetica" pitchFamily="34" charset="0"/>
                        </a:rPr>
                        <a:t>Consistency (8)</a:t>
                      </a:r>
                    </a:p>
                    <a:p>
                      <a:pPr>
                        <a:spcAft>
                          <a:spcPts val="600"/>
                        </a:spcAft>
                      </a:pPr>
                      <a:r>
                        <a:rPr lang="en-US" sz="2000" b="0" dirty="0" smtClean="0">
                          <a:solidFill>
                            <a:schemeClr val="tx1">
                              <a:lumMod val="75000"/>
                              <a:lumOff val="25000"/>
                            </a:schemeClr>
                          </a:solidFill>
                          <a:latin typeface="Helvetica" pitchFamily="34" charset="0"/>
                          <a:cs typeface="Helvetica" pitchFamily="34" charset="0"/>
                        </a:rPr>
                        <a:t>Developer (6)</a:t>
                      </a:r>
                    </a:p>
                    <a:p>
                      <a:pPr>
                        <a:spcAft>
                          <a:spcPts val="600"/>
                        </a:spcAft>
                      </a:pPr>
                      <a:r>
                        <a:rPr lang="en-US" sz="2000" b="0" dirty="0" smtClean="0">
                          <a:solidFill>
                            <a:schemeClr val="tx1">
                              <a:lumMod val="75000"/>
                              <a:lumOff val="25000"/>
                            </a:schemeClr>
                          </a:solidFill>
                          <a:latin typeface="Helvetica" pitchFamily="34" charset="0"/>
                          <a:cs typeface="Helvetica" pitchFamily="34" charset="0"/>
                        </a:rPr>
                        <a:t>Focus (2)</a:t>
                      </a:r>
                    </a:p>
                    <a:p>
                      <a:pPr>
                        <a:spcAft>
                          <a:spcPts val="600"/>
                        </a:spcAft>
                      </a:pPr>
                      <a:r>
                        <a:rPr lang="en-US" sz="2000" b="0" dirty="0" smtClean="0">
                          <a:solidFill>
                            <a:schemeClr val="tx1">
                              <a:lumMod val="75000"/>
                              <a:lumOff val="25000"/>
                            </a:schemeClr>
                          </a:solidFill>
                          <a:latin typeface="Helvetica" pitchFamily="34" charset="0"/>
                          <a:cs typeface="Helvetica" pitchFamily="34" charset="0"/>
                        </a:rPr>
                        <a:t>Ideation (1)</a:t>
                      </a:r>
                    </a:p>
                    <a:p>
                      <a:pPr>
                        <a:spcAft>
                          <a:spcPts val="600"/>
                        </a:spcAft>
                      </a:pPr>
                      <a:r>
                        <a:rPr lang="en-US" sz="2000" b="0" dirty="0" smtClean="0">
                          <a:solidFill>
                            <a:schemeClr val="tx1">
                              <a:lumMod val="75000"/>
                              <a:lumOff val="25000"/>
                            </a:schemeClr>
                          </a:solidFill>
                          <a:latin typeface="Helvetica" pitchFamily="34" charset="0"/>
                          <a:cs typeface="Helvetica" pitchFamily="34" charset="0"/>
                        </a:rPr>
                        <a:t>Input (4)</a:t>
                      </a:r>
                    </a:p>
                    <a:p>
                      <a:pPr>
                        <a:spcAft>
                          <a:spcPts val="600"/>
                        </a:spcAft>
                      </a:pPr>
                      <a:r>
                        <a:rPr lang="en-US" sz="2000" b="0" dirty="0" err="1" smtClean="0">
                          <a:solidFill>
                            <a:schemeClr val="tx1">
                              <a:lumMod val="75000"/>
                              <a:lumOff val="25000"/>
                            </a:schemeClr>
                          </a:solidFill>
                          <a:latin typeface="Helvetica" pitchFamily="34" charset="0"/>
                          <a:cs typeface="Helvetica" pitchFamily="34" charset="0"/>
                        </a:rPr>
                        <a:t>Maximizer</a:t>
                      </a:r>
                      <a:r>
                        <a:rPr lang="en-US" sz="2000" b="0" dirty="0" smtClean="0">
                          <a:solidFill>
                            <a:schemeClr val="tx1">
                              <a:lumMod val="75000"/>
                              <a:lumOff val="25000"/>
                            </a:schemeClr>
                          </a:solidFill>
                          <a:latin typeface="Helvetica" pitchFamily="34" charset="0"/>
                          <a:cs typeface="Helvetica" pitchFamily="34" charset="0"/>
                        </a:rPr>
                        <a:t> (2)</a:t>
                      </a:r>
                    </a:p>
                    <a:p>
                      <a:pPr>
                        <a:spcAft>
                          <a:spcPts val="600"/>
                        </a:spcAft>
                      </a:pPr>
                      <a:r>
                        <a:rPr lang="en-US" sz="2000" b="0" dirty="0" smtClean="0">
                          <a:solidFill>
                            <a:schemeClr val="tx1">
                              <a:lumMod val="75000"/>
                              <a:lumOff val="25000"/>
                            </a:schemeClr>
                          </a:solidFill>
                          <a:latin typeface="Helvetica" pitchFamily="34" charset="0"/>
                          <a:cs typeface="Helvetica" pitchFamily="34" charset="0"/>
                        </a:rPr>
                        <a:t>Responsibility (3)</a:t>
                      </a:r>
                    </a:p>
                    <a:p>
                      <a:pPr>
                        <a:spcAft>
                          <a:spcPts val="600"/>
                        </a:spcAft>
                      </a:pPr>
                      <a:r>
                        <a:rPr lang="en-US" sz="2000" b="0" dirty="0" smtClean="0">
                          <a:solidFill>
                            <a:schemeClr val="tx1">
                              <a:lumMod val="75000"/>
                              <a:lumOff val="25000"/>
                            </a:schemeClr>
                          </a:solidFill>
                          <a:latin typeface="Helvetica" pitchFamily="34" charset="0"/>
                          <a:cs typeface="Helvetica" pitchFamily="34" charset="0"/>
                        </a:rPr>
                        <a:t>Significance (2)</a:t>
                      </a:r>
                      <a:endParaRPr lang="en-US" sz="2000" b="0" dirty="0">
                        <a:solidFill>
                          <a:schemeClr val="tx1">
                            <a:lumMod val="75000"/>
                            <a:lumOff val="25000"/>
                          </a:schemeClr>
                        </a:solidFill>
                        <a:latin typeface="Helvetica" pitchFamily="34" charset="0"/>
                        <a:cs typeface="Helvetic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spcAft>
                          <a:spcPts val="600"/>
                        </a:spcAft>
                      </a:pPr>
                      <a:r>
                        <a:rPr lang="en-US" sz="2000" b="0" dirty="0" smtClean="0">
                          <a:solidFill>
                            <a:schemeClr val="tx1">
                              <a:lumMod val="75000"/>
                              <a:lumOff val="25000"/>
                            </a:schemeClr>
                          </a:solidFill>
                          <a:latin typeface="Helvetica" pitchFamily="34" charset="0"/>
                          <a:cs typeface="Helvetica" pitchFamily="34" charset="0"/>
                        </a:rPr>
                        <a:t>Adaptability (5)</a:t>
                      </a:r>
                    </a:p>
                    <a:p>
                      <a:pPr>
                        <a:spcAft>
                          <a:spcPts val="600"/>
                        </a:spcAft>
                      </a:pPr>
                      <a:r>
                        <a:rPr lang="en-US" sz="2000" b="0" dirty="0" smtClean="0">
                          <a:solidFill>
                            <a:schemeClr val="tx1">
                              <a:lumMod val="75000"/>
                              <a:lumOff val="25000"/>
                            </a:schemeClr>
                          </a:solidFill>
                          <a:latin typeface="Helvetica" pitchFamily="34" charset="0"/>
                          <a:cs typeface="Helvetica" pitchFamily="34" charset="0"/>
                        </a:rPr>
                        <a:t>Belief (2)</a:t>
                      </a:r>
                    </a:p>
                    <a:p>
                      <a:pPr>
                        <a:spcAft>
                          <a:spcPts val="600"/>
                        </a:spcAft>
                      </a:pPr>
                      <a:r>
                        <a:rPr lang="en-US" sz="2000" b="0" dirty="0" smtClean="0">
                          <a:solidFill>
                            <a:schemeClr val="tx1">
                              <a:lumMod val="75000"/>
                              <a:lumOff val="25000"/>
                            </a:schemeClr>
                          </a:solidFill>
                          <a:latin typeface="Helvetica" pitchFamily="34" charset="0"/>
                          <a:cs typeface="Helvetica" pitchFamily="34" charset="0"/>
                        </a:rPr>
                        <a:t>Competition (5)</a:t>
                      </a:r>
                    </a:p>
                    <a:p>
                      <a:pPr>
                        <a:spcAft>
                          <a:spcPts val="600"/>
                        </a:spcAft>
                      </a:pPr>
                      <a:r>
                        <a:rPr lang="en-US" sz="2000" b="0" dirty="0" smtClean="0">
                          <a:solidFill>
                            <a:schemeClr val="tx1">
                              <a:lumMod val="75000"/>
                              <a:lumOff val="25000"/>
                            </a:schemeClr>
                          </a:solidFill>
                          <a:latin typeface="Helvetica" pitchFamily="34" charset="0"/>
                          <a:cs typeface="Helvetica" pitchFamily="34" charset="0"/>
                        </a:rPr>
                        <a:t>Context (3)</a:t>
                      </a:r>
                    </a:p>
                    <a:p>
                      <a:pPr>
                        <a:spcAft>
                          <a:spcPts val="600"/>
                        </a:spcAft>
                      </a:pPr>
                      <a:r>
                        <a:rPr lang="en-US" sz="2000" b="0" dirty="0" smtClean="0">
                          <a:solidFill>
                            <a:schemeClr val="tx1">
                              <a:lumMod val="75000"/>
                              <a:lumOff val="25000"/>
                            </a:schemeClr>
                          </a:solidFill>
                          <a:latin typeface="Helvetica" pitchFamily="34" charset="0"/>
                          <a:cs typeface="Helvetica" pitchFamily="34" charset="0"/>
                        </a:rPr>
                        <a:t>Discipline (3)</a:t>
                      </a:r>
                    </a:p>
                    <a:p>
                      <a:pPr>
                        <a:spcAft>
                          <a:spcPts val="600"/>
                        </a:spcAft>
                      </a:pPr>
                      <a:r>
                        <a:rPr lang="en-US" sz="2000" b="0" dirty="0" smtClean="0">
                          <a:solidFill>
                            <a:schemeClr val="tx1">
                              <a:lumMod val="75000"/>
                              <a:lumOff val="25000"/>
                            </a:schemeClr>
                          </a:solidFill>
                          <a:latin typeface="Helvetica" pitchFamily="34" charset="0"/>
                          <a:cs typeface="Helvetica" pitchFamily="34" charset="0"/>
                        </a:rPr>
                        <a:t>Futuristic (2)</a:t>
                      </a:r>
                    </a:p>
                    <a:p>
                      <a:pPr>
                        <a:spcAft>
                          <a:spcPts val="600"/>
                        </a:spcAft>
                      </a:pPr>
                      <a:r>
                        <a:rPr lang="en-US" sz="2000" b="0" dirty="0" err="1" smtClean="0">
                          <a:solidFill>
                            <a:schemeClr val="tx1">
                              <a:lumMod val="75000"/>
                              <a:lumOff val="25000"/>
                            </a:schemeClr>
                          </a:solidFill>
                          <a:latin typeface="Helvetica" pitchFamily="34" charset="0"/>
                          <a:cs typeface="Helvetica" pitchFamily="34" charset="0"/>
                        </a:rPr>
                        <a:t>Includer</a:t>
                      </a:r>
                      <a:r>
                        <a:rPr lang="en-US" sz="2000" b="0" dirty="0" smtClean="0">
                          <a:solidFill>
                            <a:schemeClr val="tx1">
                              <a:lumMod val="75000"/>
                              <a:lumOff val="25000"/>
                            </a:schemeClr>
                          </a:solidFill>
                          <a:latin typeface="Helvetica" pitchFamily="34" charset="0"/>
                          <a:cs typeface="Helvetica" pitchFamily="34" charset="0"/>
                        </a:rPr>
                        <a:t> (5)</a:t>
                      </a:r>
                    </a:p>
                    <a:p>
                      <a:pPr>
                        <a:spcAft>
                          <a:spcPts val="600"/>
                        </a:spcAft>
                      </a:pPr>
                      <a:r>
                        <a:rPr lang="en-US" sz="2000" b="0" dirty="0" smtClean="0">
                          <a:solidFill>
                            <a:schemeClr val="tx1">
                              <a:lumMod val="75000"/>
                              <a:lumOff val="25000"/>
                            </a:schemeClr>
                          </a:solidFill>
                          <a:latin typeface="Helvetica" pitchFamily="34" charset="0"/>
                          <a:cs typeface="Helvetica" pitchFamily="34" charset="0"/>
                        </a:rPr>
                        <a:t>Intellection (4)</a:t>
                      </a:r>
                    </a:p>
                    <a:p>
                      <a:pPr>
                        <a:spcAft>
                          <a:spcPts val="600"/>
                        </a:spcAft>
                      </a:pPr>
                      <a:r>
                        <a:rPr lang="en-US" sz="2000" b="0" dirty="0" smtClean="0">
                          <a:solidFill>
                            <a:schemeClr val="tx1">
                              <a:lumMod val="75000"/>
                              <a:lumOff val="25000"/>
                            </a:schemeClr>
                          </a:solidFill>
                          <a:latin typeface="Helvetica" pitchFamily="34" charset="0"/>
                          <a:cs typeface="Helvetica" pitchFamily="34" charset="0"/>
                        </a:rPr>
                        <a:t>Positivity (4)</a:t>
                      </a:r>
                    </a:p>
                    <a:p>
                      <a:pPr>
                        <a:spcAft>
                          <a:spcPts val="600"/>
                        </a:spcAft>
                      </a:pPr>
                      <a:r>
                        <a:rPr lang="en-US" sz="2000" b="0" dirty="0" smtClean="0">
                          <a:solidFill>
                            <a:srgbClr val="FF0000"/>
                          </a:solidFill>
                          <a:latin typeface="Helvetica" pitchFamily="34" charset="0"/>
                          <a:cs typeface="Helvetica" pitchFamily="34" charset="0"/>
                        </a:rPr>
                        <a:t>Restorative (10)</a:t>
                      </a:r>
                    </a:p>
                    <a:p>
                      <a:pPr>
                        <a:spcAft>
                          <a:spcPts val="600"/>
                        </a:spcAft>
                      </a:pPr>
                      <a:r>
                        <a:rPr lang="en-US" sz="2000" b="0" dirty="0" smtClean="0">
                          <a:solidFill>
                            <a:schemeClr val="tx1">
                              <a:lumMod val="75000"/>
                              <a:lumOff val="25000"/>
                            </a:schemeClr>
                          </a:solidFill>
                          <a:latin typeface="Helvetica" pitchFamily="34" charset="0"/>
                          <a:cs typeface="Helvetica" pitchFamily="34" charset="0"/>
                        </a:rPr>
                        <a:t>Strategic (2)</a:t>
                      </a:r>
                      <a:endParaRPr lang="en-US" sz="2000" b="0" dirty="0">
                        <a:solidFill>
                          <a:schemeClr val="tx1">
                            <a:lumMod val="75000"/>
                            <a:lumOff val="25000"/>
                          </a:schemeClr>
                        </a:solidFill>
                        <a:latin typeface="Helvetica" pitchFamily="34" charset="0"/>
                        <a:cs typeface="Helvetic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664162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Achiever</a:t>
            </a:r>
            <a:endParaRPr lang="en-US" dirty="0"/>
          </a:p>
        </p:txBody>
      </p:sp>
      <p:sp>
        <p:nvSpPr>
          <p:cNvPr id="3" name="Content Placeholder 2"/>
          <p:cNvSpPr>
            <a:spLocks noGrp="1"/>
          </p:cNvSpPr>
          <p:nvPr>
            <p:ph idx="1"/>
          </p:nvPr>
        </p:nvSpPr>
        <p:spPr/>
        <p:txBody>
          <a:bodyPr/>
          <a:lstStyle/>
          <a:p>
            <a:endParaRPr lang="en-US" dirty="0"/>
          </a:p>
          <a:p>
            <a:r>
              <a:rPr lang="en-US" dirty="0"/>
              <a:t> People who are especially talented in the Achiever theme have a great deal of stamina and work hard. They take great satisfaction from being busy and productive.</a:t>
            </a:r>
          </a:p>
        </p:txBody>
      </p:sp>
    </p:spTree>
    <p:extLst>
      <p:ext uri="{BB962C8B-B14F-4D97-AF65-F5344CB8AC3E}">
        <p14:creationId xmlns:p14="http://schemas.microsoft.com/office/powerpoint/2010/main" val="28011336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Activator</a:t>
            </a:r>
            <a:endParaRPr lang="en-US" dirty="0"/>
          </a:p>
        </p:txBody>
      </p:sp>
      <p:sp>
        <p:nvSpPr>
          <p:cNvPr id="3" name="Content Placeholder 2"/>
          <p:cNvSpPr>
            <a:spLocks noGrp="1"/>
          </p:cNvSpPr>
          <p:nvPr>
            <p:ph idx="1"/>
          </p:nvPr>
        </p:nvSpPr>
        <p:spPr/>
        <p:txBody>
          <a:bodyPr/>
          <a:lstStyle/>
          <a:p>
            <a:endParaRPr lang="en-US" dirty="0"/>
          </a:p>
          <a:p>
            <a:r>
              <a:rPr lang="en-US" dirty="0"/>
              <a:t> People who are especially talented in the Activator theme can make things happen by turning thoughts into action. They are often impatient. </a:t>
            </a:r>
          </a:p>
        </p:txBody>
      </p:sp>
    </p:spTree>
    <p:extLst>
      <p:ext uri="{BB962C8B-B14F-4D97-AF65-F5344CB8AC3E}">
        <p14:creationId xmlns:p14="http://schemas.microsoft.com/office/powerpoint/2010/main" val="92566259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Adaptability</a:t>
            </a:r>
            <a:endParaRPr lang="en-US" dirty="0"/>
          </a:p>
        </p:txBody>
      </p:sp>
      <p:sp>
        <p:nvSpPr>
          <p:cNvPr id="3" name="Content Placeholder 2"/>
          <p:cNvSpPr>
            <a:spLocks noGrp="1"/>
          </p:cNvSpPr>
          <p:nvPr>
            <p:ph idx="1"/>
          </p:nvPr>
        </p:nvSpPr>
        <p:spPr/>
        <p:txBody>
          <a:bodyPr/>
          <a:lstStyle/>
          <a:p>
            <a:endParaRPr lang="en-US" dirty="0"/>
          </a:p>
          <a:p>
            <a:r>
              <a:rPr lang="en-US" dirty="0"/>
              <a:t> People who are especially talented in the Adaptability theme prefer to “go with the flow.” They tend to be “now” people who take things as they come and discover the future one day at a time.</a:t>
            </a:r>
          </a:p>
        </p:txBody>
      </p:sp>
    </p:spTree>
    <p:extLst>
      <p:ext uri="{BB962C8B-B14F-4D97-AF65-F5344CB8AC3E}">
        <p14:creationId xmlns:p14="http://schemas.microsoft.com/office/powerpoint/2010/main" val="24986750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Analytical</a:t>
            </a:r>
            <a:endParaRPr lang="en-US" dirty="0"/>
          </a:p>
        </p:txBody>
      </p:sp>
      <p:sp>
        <p:nvSpPr>
          <p:cNvPr id="3" name="Content Placeholder 2"/>
          <p:cNvSpPr>
            <a:spLocks noGrp="1"/>
          </p:cNvSpPr>
          <p:nvPr>
            <p:ph idx="1"/>
          </p:nvPr>
        </p:nvSpPr>
        <p:spPr/>
        <p:txBody>
          <a:bodyPr/>
          <a:lstStyle/>
          <a:p>
            <a:endParaRPr lang="en-US" dirty="0"/>
          </a:p>
          <a:p>
            <a:r>
              <a:rPr lang="en-US" dirty="0"/>
              <a:t> People who are especially talented in the Analytical theme search for reasons and causes. They have the ability to think about all the factors that might affect a situation.</a:t>
            </a:r>
          </a:p>
        </p:txBody>
      </p:sp>
    </p:spTree>
    <p:extLst>
      <p:ext uri="{BB962C8B-B14F-4D97-AF65-F5344CB8AC3E}">
        <p14:creationId xmlns:p14="http://schemas.microsoft.com/office/powerpoint/2010/main" val="7054892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Arranger</a:t>
            </a:r>
            <a:endParaRPr lang="en-US" dirty="0"/>
          </a:p>
        </p:txBody>
      </p:sp>
      <p:sp>
        <p:nvSpPr>
          <p:cNvPr id="3" name="Content Placeholder 2"/>
          <p:cNvSpPr>
            <a:spLocks noGrp="1"/>
          </p:cNvSpPr>
          <p:nvPr>
            <p:ph idx="1"/>
          </p:nvPr>
        </p:nvSpPr>
        <p:spPr/>
        <p:txBody>
          <a:bodyPr/>
          <a:lstStyle/>
          <a:p>
            <a:endParaRPr lang="en-US" dirty="0"/>
          </a:p>
          <a:p>
            <a:r>
              <a:rPr lang="en-US" dirty="0"/>
              <a:t> People who are especially talented in the Arranger theme can organize, but they also have a flexibility that complements this ability. They like to figure out how all of the pieces and resources can be arranged for maximum productivity.</a:t>
            </a:r>
          </a:p>
        </p:txBody>
      </p:sp>
    </p:spTree>
    <p:extLst>
      <p:ext uri="{BB962C8B-B14F-4D97-AF65-F5344CB8AC3E}">
        <p14:creationId xmlns:p14="http://schemas.microsoft.com/office/powerpoint/2010/main" val="14643649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Belief</a:t>
            </a:r>
            <a:endParaRPr lang="en-US" dirty="0"/>
          </a:p>
        </p:txBody>
      </p:sp>
      <p:sp>
        <p:nvSpPr>
          <p:cNvPr id="3" name="Content Placeholder 2"/>
          <p:cNvSpPr>
            <a:spLocks noGrp="1"/>
          </p:cNvSpPr>
          <p:nvPr>
            <p:ph idx="1"/>
          </p:nvPr>
        </p:nvSpPr>
        <p:spPr/>
        <p:txBody>
          <a:bodyPr/>
          <a:lstStyle/>
          <a:p>
            <a:endParaRPr lang="en-US" dirty="0"/>
          </a:p>
          <a:p>
            <a:r>
              <a:rPr lang="en-US" dirty="0"/>
              <a:t> People who are especially talented in the Belief theme have certain core values that are unchanging. Out of these values emerges a defined purpose for their life.</a:t>
            </a:r>
          </a:p>
        </p:txBody>
      </p:sp>
    </p:spTree>
    <p:extLst>
      <p:ext uri="{BB962C8B-B14F-4D97-AF65-F5344CB8AC3E}">
        <p14:creationId xmlns:p14="http://schemas.microsoft.com/office/powerpoint/2010/main" val="19467465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Command</a:t>
            </a:r>
            <a:endParaRPr lang="en-US" dirty="0"/>
          </a:p>
        </p:txBody>
      </p:sp>
      <p:sp>
        <p:nvSpPr>
          <p:cNvPr id="3" name="Content Placeholder 2"/>
          <p:cNvSpPr>
            <a:spLocks noGrp="1"/>
          </p:cNvSpPr>
          <p:nvPr>
            <p:ph idx="1"/>
          </p:nvPr>
        </p:nvSpPr>
        <p:spPr/>
        <p:txBody>
          <a:bodyPr/>
          <a:lstStyle/>
          <a:p>
            <a:endParaRPr lang="en-US" dirty="0"/>
          </a:p>
          <a:p>
            <a:r>
              <a:rPr lang="en-US" dirty="0"/>
              <a:t> People who are especially talented in the Command theme have presence. They can take control of a situation and make decisions.</a:t>
            </a:r>
          </a:p>
        </p:txBody>
      </p:sp>
    </p:spTree>
    <p:extLst>
      <p:ext uri="{BB962C8B-B14F-4D97-AF65-F5344CB8AC3E}">
        <p14:creationId xmlns:p14="http://schemas.microsoft.com/office/powerpoint/2010/main" val="15952093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a:t>
            </a:r>
            <a:endParaRPr lang="en-US" dirty="0"/>
          </a:p>
        </p:txBody>
      </p:sp>
      <p:sp>
        <p:nvSpPr>
          <p:cNvPr id="3" name="Content Placeholder 2"/>
          <p:cNvSpPr>
            <a:spLocks noGrp="1"/>
          </p:cNvSpPr>
          <p:nvPr>
            <p:ph idx="1"/>
          </p:nvPr>
        </p:nvSpPr>
        <p:spPr/>
        <p:txBody>
          <a:bodyPr/>
          <a:lstStyle/>
          <a:p>
            <a:r>
              <a:rPr lang="en-US" dirty="0"/>
              <a:t>People who are especially talented in the Communication theme generally find it easy to put their thoughts into words. They are good conversationalists and presenters.</a:t>
            </a:r>
          </a:p>
        </p:txBody>
      </p:sp>
    </p:spTree>
    <p:extLst>
      <p:ext uri="{BB962C8B-B14F-4D97-AF65-F5344CB8AC3E}">
        <p14:creationId xmlns:p14="http://schemas.microsoft.com/office/powerpoint/2010/main" val="18909870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Competition</a:t>
            </a:r>
            <a:endParaRPr lang="en-US" dirty="0"/>
          </a:p>
        </p:txBody>
      </p:sp>
      <p:sp>
        <p:nvSpPr>
          <p:cNvPr id="3" name="Content Placeholder 2"/>
          <p:cNvSpPr>
            <a:spLocks noGrp="1"/>
          </p:cNvSpPr>
          <p:nvPr>
            <p:ph idx="1"/>
          </p:nvPr>
        </p:nvSpPr>
        <p:spPr/>
        <p:txBody>
          <a:bodyPr/>
          <a:lstStyle/>
          <a:p>
            <a:r>
              <a:rPr lang="en-US" dirty="0"/>
              <a:t>People who are especially talented in the Competition theme measure their progress against the performance of others. They strive to win first place and revel in contests. </a:t>
            </a:r>
          </a:p>
        </p:txBody>
      </p:sp>
    </p:spTree>
    <p:extLst>
      <p:ext uri="{BB962C8B-B14F-4D97-AF65-F5344CB8AC3E}">
        <p14:creationId xmlns:p14="http://schemas.microsoft.com/office/powerpoint/2010/main" val="40918564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7620000" cy="1600200"/>
          </a:xfrm>
        </p:spPr>
        <p:txBody>
          <a:bodyPr>
            <a:normAutofit fontScale="90000"/>
          </a:bodyPr>
          <a:lstStyle/>
          <a:p>
            <a:r>
              <a:rPr lang="en-US" dirty="0" err="1" smtClean="0"/>
              <a:t>StrengthsFinder</a:t>
            </a:r>
            <a:r>
              <a:rPr lang="en-US" dirty="0" smtClean="0"/>
              <a:t> Assessment Know Yourself!</a:t>
            </a:r>
            <a:endParaRPr lang="en-US" dirty="0"/>
          </a:p>
        </p:txBody>
      </p:sp>
      <p:sp>
        <p:nvSpPr>
          <p:cNvPr id="3" name="Content Placeholder 2"/>
          <p:cNvSpPr>
            <a:spLocks noGrp="1"/>
          </p:cNvSpPr>
          <p:nvPr>
            <p:ph idx="1"/>
          </p:nvPr>
        </p:nvSpPr>
        <p:spPr/>
        <p:txBody>
          <a:bodyPr>
            <a:normAutofit/>
          </a:bodyPr>
          <a:lstStyle/>
          <a:p>
            <a:r>
              <a:rPr lang="en-US" altLang="en-US" dirty="0"/>
              <a:t>We all can say what we are good at, but taking the </a:t>
            </a:r>
            <a:r>
              <a:rPr lang="en-US" altLang="en-US" dirty="0" err="1" smtClean="0"/>
              <a:t>StrengthsFinder</a:t>
            </a:r>
            <a:r>
              <a:rPr lang="en-US" altLang="en-US" dirty="0"/>
              <a:t> </a:t>
            </a:r>
            <a:r>
              <a:rPr lang="en-US" altLang="en-US" dirty="0" smtClean="0"/>
              <a:t>assessment </a:t>
            </a:r>
            <a:r>
              <a:rPr lang="en-US" altLang="en-US" dirty="0"/>
              <a:t>helps you to understand it at a different level and gives you language to articulate it better</a:t>
            </a:r>
          </a:p>
          <a:p>
            <a:r>
              <a:rPr lang="en-US" altLang="en-US" dirty="0"/>
              <a:t>We have all been given gifts or “talents</a:t>
            </a:r>
            <a:r>
              <a:rPr lang="en-US" altLang="en-US" dirty="0" smtClean="0"/>
              <a:t>”</a:t>
            </a:r>
            <a:endParaRPr lang="en-US" altLang="en-US" dirty="0"/>
          </a:p>
          <a:p>
            <a:r>
              <a:rPr lang="en-US" altLang="en-US" dirty="0"/>
              <a:t>Identifies your greatest talents, which are your sources of potential strengths</a:t>
            </a:r>
          </a:p>
          <a:p>
            <a:r>
              <a:rPr lang="en-US" altLang="en-US" dirty="0"/>
              <a:t>All strengths are created equal</a:t>
            </a:r>
          </a:p>
          <a:p>
            <a:endParaRPr lang="en-US" dirty="0"/>
          </a:p>
        </p:txBody>
      </p:sp>
    </p:spTree>
    <p:extLst>
      <p:ext uri="{BB962C8B-B14F-4D97-AF65-F5344CB8AC3E}">
        <p14:creationId xmlns:p14="http://schemas.microsoft.com/office/powerpoint/2010/main" val="26865843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Connectedness</a:t>
            </a:r>
            <a:endParaRPr lang="en-US" dirty="0"/>
          </a:p>
        </p:txBody>
      </p:sp>
      <p:sp>
        <p:nvSpPr>
          <p:cNvPr id="3" name="Content Placeholder 2"/>
          <p:cNvSpPr>
            <a:spLocks noGrp="1"/>
          </p:cNvSpPr>
          <p:nvPr>
            <p:ph idx="1"/>
          </p:nvPr>
        </p:nvSpPr>
        <p:spPr/>
        <p:txBody>
          <a:bodyPr/>
          <a:lstStyle/>
          <a:p>
            <a:r>
              <a:rPr lang="en-US" dirty="0"/>
              <a:t>People who are especially talented in the Connectedness theme have faith in the links between all things. They believe there are few coincidences and that almost every event has a reason.</a:t>
            </a:r>
          </a:p>
        </p:txBody>
      </p:sp>
    </p:spTree>
    <p:extLst>
      <p:ext uri="{BB962C8B-B14F-4D97-AF65-F5344CB8AC3E}">
        <p14:creationId xmlns:p14="http://schemas.microsoft.com/office/powerpoint/2010/main" val="17273594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Consistency</a:t>
            </a:r>
            <a:endParaRPr lang="en-US" dirty="0"/>
          </a:p>
        </p:txBody>
      </p:sp>
      <p:sp>
        <p:nvSpPr>
          <p:cNvPr id="3" name="Content Placeholder 2"/>
          <p:cNvSpPr>
            <a:spLocks noGrp="1"/>
          </p:cNvSpPr>
          <p:nvPr>
            <p:ph idx="1"/>
          </p:nvPr>
        </p:nvSpPr>
        <p:spPr/>
        <p:txBody>
          <a:bodyPr/>
          <a:lstStyle/>
          <a:p>
            <a:r>
              <a:rPr lang="en-US" dirty="0"/>
              <a:t>People who are especially talented in the Consistency theme are keenly aware of the need to treat people the same. They try to treat everyone in the world with consistency by setting up clear rules and adhering to them.</a:t>
            </a:r>
          </a:p>
        </p:txBody>
      </p:sp>
    </p:spTree>
    <p:extLst>
      <p:ext uri="{BB962C8B-B14F-4D97-AF65-F5344CB8AC3E}">
        <p14:creationId xmlns:p14="http://schemas.microsoft.com/office/powerpoint/2010/main" val="14588633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a:t>
            </a:r>
            <a:endParaRPr lang="en-US" dirty="0"/>
          </a:p>
        </p:txBody>
      </p:sp>
      <p:sp>
        <p:nvSpPr>
          <p:cNvPr id="3" name="Content Placeholder 2"/>
          <p:cNvSpPr>
            <a:spLocks noGrp="1"/>
          </p:cNvSpPr>
          <p:nvPr>
            <p:ph idx="1"/>
          </p:nvPr>
        </p:nvSpPr>
        <p:spPr/>
        <p:txBody>
          <a:bodyPr/>
          <a:lstStyle/>
          <a:p>
            <a:r>
              <a:rPr lang="en-US" dirty="0"/>
              <a:t>People who are especially talented in the Context theme enjoy thinking about the past. They understand the present by researching its history. </a:t>
            </a:r>
          </a:p>
        </p:txBody>
      </p:sp>
    </p:spTree>
    <p:extLst>
      <p:ext uri="{BB962C8B-B14F-4D97-AF65-F5344CB8AC3E}">
        <p14:creationId xmlns:p14="http://schemas.microsoft.com/office/powerpoint/2010/main" val="5486528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Deliberative</a:t>
            </a:r>
            <a:endParaRPr lang="en-US" dirty="0"/>
          </a:p>
        </p:txBody>
      </p:sp>
      <p:sp>
        <p:nvSpPr>
          <p:cNvPr id="3" name="Content Placeholder 2"/>
          <p:cNvSpPr>
            <a:spLocks noGrp="1"/>
          </p:cNvSpPr>
          <p:nvPr>
            <p:ph idx="1"/>
          </p:nvPr>
        </p:nvSpPr>
        <p:spPr/>
        <p:txBody>
          <a:bodyPr/>
          <a:lstStyle/>
          <a:p>
            <a:r>
              <a:rPr lang="en-US" dirty="0"/>
              <a:t>People who are especially talented in the Deliberative theme are best described by the serious care they take in making decisions or choices. They anticipate the obstacles.</a:t>
            </a:r>
          </a:p>
        </p:txBody>
      </p:sp>
    </p:spTree>
    <p:extLst>
      <p:ext uri="{BB962C8B-B14F-4D97-AF65-F5344CB8AC3E}">
        <p14:creationId xmlns:p14="http://schemas.microsoft.com/office/powerpoint/2010/main" val="12106521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Developer</a:t>
            </a:r>
            <a:endParaRPr lang="en-US" dirty="0"/>
          </a:p>
        </p:txBody>
      </p:sp>
      <p:sp>
        <p:nvSpPr>
          <p:cNvPr id="3" name="Content Placeholder 2"/>
          <p:cNvSpPr>
            <a:spLocks noGrp="1"/>
          </p:cNvSpPr>
          <p:nvPr>
            <p:ph idx="1"/>
          </p:nvPr>
        </p:nvSpPr>
        <p:spPr/>
        <p:txBody>
          <a:bodyPr/>
          <a:lstStyle/>
          <a:p>
            <a:r>
              <a:rPr lang="en-US" dirty="0"/>
              <a:t>People who are especially talented in the Developer theme recognize and cultivate the potential in others. They spot the signs of each small improvement and derive satisfaction from these improvements.</a:t>
            </a:r>
          </a:p>
        </p:txBody>
      </p:sp>
    </p:spTree>
    <p:extLst>
      <p:ext uri="{BB962C8B-B14F-4D97-AF65-F5344CB8AC3E}">
        <p14:creationId xmlns:p14="http://schemas.microsoft.com/office/powerpoint/2010/main" val="3300258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Discipline</a:t>
            </a:r>
            <a:endParaRPr lang="en-US" dirty="0"/>
          </a:p>
        </p:txBody>
      </p:sp>
      <p:sp>
        <p:nvSpPr>
          <p:cNvPr id="3" name="Content Placeholder 2"/>
          <p:cNvSpPr>
            <a:spLocks noGrp="1"/>
          </p:cNvSpPr>
          <p:nvPr>
            <p:ph idx="1"/>
          </p:nvPr>
        </p:nvSpPr>
        <p:spPr/>
        <p:txBody>
          <a:bodyPr/>
          <a:lstStyle/>
          <a:p>
            <a:r>
              <a:rPr lang="en-US" dirty="0"/>
              <a:t>People who are especially talented in the Discipline theme enjoy routine and structure. Their world is best described by the order they create.</a:t>
            </a:r>
          </a:p>
        </p:txBody>
      </p:sp>
    </p:spTree>
    <p:extLst>
      <p:ext uri="{BB962C8B-B14F-4D97-AF65-F5344CB8AC3E}">
        <p14:creationId xmlns:p14="http://schemas.microsoft.com/office/powerpoint/2010/main" val="1210108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Empathy</a:t>
            </a:r>
            <a:endParaRPr lang="en-US" dirty="0"/>
          </a:p>
        </p:txBody>
      </p:sp>
      <p:sp>
        <p:nvSpPr>
          <p:cNvPr id="3" name="Content Placeholder 2"/>
          <p:cNvSpPr>
            <a:spLocks noGrp="1"/>
          </p:cNvSpPr>
          <p:nvPr>
            <p:ph idx="1"/>
          </p:nvPr>
        </p:nvSpPr>
        <p:spPr/>
        <p:txBody>
          <a:bodyPr/>
          <a:lstStyle/>
          <a:p>
            <a:r>
              <a:rPr lang="en-US" dirty="0"/>
              <a:t>People who are especially talented in the Empathy theme can sense the feelings of other people by imagining themselves in others’ lives or others’ situations.</a:t>
            </a:r>
          </a:p>
        </p:txBody>
      </p:sp>
    </p:spTree>
    <p:extLst>
      <p:ext uri="{BB962C8B-B14F-4D97-AF65-F5344CB8AC3E}">
        <p14:creationId xmlns:p14="http://schemas.microsoft.com/office/powerpoint/2010/main" val="161124241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a:t>
            </a:r>
            <a:endParaRPr lang="en-US" dirty="0"/>
          </a:p>
        </p:txBody>
      </p:sp>
      <p:sp>
        <p:nvSpPr>
          <p:cNvPr id="3" name="Content Placeholder 2"/>
          <p:cNvSpPr>
            <a:spLocks noGrp="1"/>
          </p:cNvSpPr>
          <p:nvPr>
            <p:ph idx="1"/>
          </p:nvPr>
        </p:nvSpPr>
        <p:spPr/>
        <p:txBody>
          <a:bodyPr/>
          <a:lstStyle/>
          <a:p>
            <a:r>
              <a:rPr lang="en-US" dirty="0"/>
              <a:t>People who are especially talented in the Focus theme can take a direction, follow through, and make the corrections necessary to stay on track. They prioritize, then act.</a:t>
            </a:r>
          </a:p>
        </p:txBody>
      </p:sp>
    </p:spTree>
    <p:extLst>
      <p:ext uri="{BB962C8B-B14F-4D97-AF65-F5344CB8AC3E}">
        <p14:creationId xmlns:p14="http://schemas.microsoft.com/office/powerpoint/2010/main" val="30041652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Futuristic</a:t>
            </a:r>
            <a:endParaRPr lang="en-US" dirty="0"/>
          </a:p>
        </p:txBody>
      </p:sp>
      <p:sp>
        <p:nvSpPr>
          <p:cNvPr id="3" name="Content Placeholder 2"/>
          <p:cNvSpPr>
            <a:spLocks noGrp="1"/>
          </p:cNvSpPr>
          <p:nvPr>
            <p:ph idx="1"/>
          </p:nvPr>
        </p:nvSpPr>
        <p:spPr/>
        <p:txBody>
          <a:bodyPr/>
          <a:lstStyle/>
          <a:p>
            <a:r>
              <a:rPr lang="en-US" dirty="0"/>
              <a:t>People who are especially talented in the Futuristic theme are inspired by the future and what could be. They inspire others with their visions of the future.</a:t>
            </a:r>
          </a:p>
        </p:txBody>
      </p:sp>
    </p:spTree>
    <p:extLst>
      <p:ext uri="{BB962C8B-B14F-4D97-AF65-F5344CB8AC3E}">
        <p14:creationId xmlns:p14="http://schemas.microsoft.com/office/powerpoint/2010/main" val="30692208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Harmony</a:t>
            </a:r>
            <a:endParaRPr lang="en-US" dirty="0"/>
          </a:p>
        </p:txBody>
      </p:sp>
      <p:sp>
        <p:nvSpPr>
          <p:cNvPr id="3" name="Content Placeholder 2"/>
          <p:cNvSpPr>
            <a:spLocks noGrp="1"/>
          </p:cNvSpPr>
          <p:nvPr>
            <p:ph idx="1"/>
          </p:nvPr>
        </p:nvSpPr>
        <p:spPr/>
        <p:txBody>
          <a:bodyPr/>
          <a:lstStyle/>
          <a:p>
            <a:r>
              <a:rPr lang="en-US" dirty="0"/>
              <a:t>People who are especially talented in the Harmony theme look for consensus. They don’t enjoy conflict; rather, they seek areas of agreement. </a:t>
            </a:r>
          </a:p>
        </p:txBody>
      </p:sp>
    </p:spTree>
    <p:extLst>
      <p:ext uri="{BB962C8B-B14F-4D97-AF65-F5344CB8AC3E}">
        <p14:creationId xmlns:p14="http://schemas.microsoft.com/office/powerpoint/2010/main" val="22275174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Talent vs. Strength</a:t>
            </a:r>
            <a:endParaRPr lang="en-US" dirty="0"/>
          </a:p>
        </p:txBody>
      </p:sp>
      <p:sp>
        <p:nvSpPr>
          <p:cNvPr id="4" name="Rectangle 2"/>
          <p:cNvSpPr>
            <a:spLocks noGrp="1" noChangeArrowheads="1"/>
          </p:cNvSpPr>
          <p:nvPr>
            <p:ph idx="1"/>
          </p:nvPr>
        </p:nvSpPr>
        <p:spPr/>
        <p:txBody>
          <a:bodyPr/>
          <a:lstStyle/>
          <a:p>
            <a:pPr>
              <a:buFontTx/>
              <a:buNone/>
            </a:pPr>
            <a:r>
              <a:rPr lang="en-US" altLang="en-US" sz="2800" dirty="0" smtClean="0"/>
              <a:t>There is a difference between Talents and Strengths…</a:t>
            </a:r>
          </a:p>
          <a:p>
            <a:pPr>
              <a:buFontTx/>
              <a:buNone/>
            </a:pPr>
            <a:r>
              <a:rPr lang="en-US" altLang="en-US" dirty="0" smtClean="0"/>
              <a:t>	</a:t>
            </a:r>
          </a:p>
          <a:p>
            <a:pPr>
              <a:buFontTx/>
              <a:buNone/>
            </a:pPr>
            <a:r>
              <a:rPr lang="en-US" altLang="en-US" dirty="0" smtClean="0"/>
              <a:t>Talent:  A naturally recurring pattern of thought, feeling, or behavior that can be productively applied.</a:t>
            </a:r>
          </a:p>
          <a:p>
            <a:pPr>
              <a:buFontTx/>
              <a:buNone/>
            </a:pPr>
            <a:endParaRPr lang="en-US" altLang="en-US" dirty="0" smtClean="0"/>
          </a:p>
          <a:p>
            <a:pPr lvl="1">
              <a:buFont typeface="Wingdings" pitchFamily="2" charset="2"/>
              <a:buNone/>
            </a:pPr>
            <a:r>
              <a:rPr lang="en-US" altLang="en-US" dirty="0" smtClean="0"/>
              <a:t>	</a:t>
            </a:r>
            <a:r>
              <a:rPr lang="en-US" altLang="en-US" sz="3200" dirty="0" smtClean="0"/>
              <a:t>Talents are inborn and can turn into a potential Strength</a:t>
            </a:r>
          </a:p>
        </p:txBody>
      </p:sp>
    </p:spTree>
    <p:extLst>
      <p:ext uri="{BB962C8B-B14F-4D97-AF65-F5344CB8AC3E}">
        <p14:creationId xmlns:p14="http://schemas.microsoft.com/office/powerpoint/2010/main" val="1297950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Ideation</a:t>
            </a:r>
            <a:endParaRPr lang="en-US" dirty="0"/>
          </a:p>
        </p:txBody>
      </p:sp>
      <p:sp>
        <p:nvSpPr>
          <p:cNvPr id="3" name="Content Placeholder 2"/>
          <p:cNvSpPr>
            <a:spLocks noGrp="1"/>
          </p:cNvSpPr>
          <p:nvPr>
            <p:ph idx="1"/>
          </p:nvPr>
        </p:nvSpPr>
        <p:spPr/>
        <p:txBody>
          <a:bodyPr/>
          <a:lstStyle/>
          <a:p>
            <a:r>
              <a:rPr lang="en-US" dirty="0"/>
              <a:t>People who are especially talented in the Ideation theme are fascinated by ideas. They are able to find connections between seemingly disparate phenomena.</a:t>
            </a:r>
          </a:p>
        </p:txBody>
      </p:sp>
    </p:spTree>
    <p:extLst>
      <p:ext uri="{BB962C8B-B14F-4D97-AF65-F5344CB8AC3E}">
        <p14:creationId xmlns:p14="http://schemas.microsoft.com/office/powerpoint/2010/main" val="310712624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Includer</a:t>
            </a:r>
            <a:endParaRPr lang="en-US" dirty="0"/>
          </a:p>
        </p:txBody>
      </p:sp>
      <p:sp>
        <p:nvSpPr>
          <p:cNvPr id="3" name="Content Placeholder 2"/>
          <p:cNvSpPr>
            <a:spLocks noGrp="1"/>
          </p:cNvSpPr>
          <p:nvPr>
            <p:ph idx="1"/>
          </p:nvPr>
        </p:nvSpPr>
        <p:spPr/>
        <p:txBody>
          <a:bodyPr/>
          <a:lstStyle/>
          <a:p>
            <a:r>
              <a:rPr lang="en-US" dirty="0"/>
              <a:t>People who are especially talented in the </a:t>
            </a:r>
            <a:r>
              <a:rPr lang="en-US" dirty="0" err="1"/>
              <a:t>Includer</a:t>
            </a:r>
            <a:r>
              <a:rPr lang="en-US" dirty="0"/>
              <a:t> theme are accepting of others. They show awareness of those who feel left out, and make an effort to include them.</a:t>
            </a:r>
          </a:p>
        </p:txBody>
      </p:sp>
    </p:spTree>
    <p:extLst>
      <p:ext uri="{BB962C8B-B14F-4D97-AF65-F5344CB8AC3E}">
        <p14:creationId xmlns:p14="http://schemas.microsoft.com/office/powerpoint/2010/main" val="422439767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Individualization</a:t>
            </a:r>
            <a:endParaRPr lang="en-US" dirty="0"/>
          </a:p>
        </p:txBody>
      </p:sp>
      <p:sp>
        <p:nvSpPr>
          <p:cNvPr id="3" name="Content Placeholder 2"/>
          <p:cNvSpPr>
            <a:spLocks noGrp="1"/>
          </p:cNvSpPr>
          <p:nvPr>
            <p:ph idx="1"/>
          </p:nvPr>
        </p:nvSpPr>
        <p:spPr/>
        <p:txBody>
          <a:bodyPr/>
          <a:lstStyle/>
          <a:p>
            <a:r>
              <a:rPr lang="en-US" dirty="0"/>
              <a:t>People who are especially talented in the Individualization theme are intrigued with the unique qualities of each person. They have a gift for figuring out how people who are different can work together productively.</a:t>
            </a:r>
          </a:p>
        </p:txBody>
      </p:sp>
    </p:spTree>
    <p:extLst>
      <p:ext uri="{BB962C8B-B14F-4D97-AF65-F5344CB8AC3E}">
        <p14:creationId xmlns:p14="http://schemas.microsoft.com/office/powerpoint/2010/main" val="404771483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Input</a:t>
            </a:r>
            <a:endParaRPr lang="en-US" dirty="0"/>
          </a:p>
        </p:txBody>
      </p:sp>
      <p:sp>
        <p:nvSpPr>
          <p:cNvPr id="3" name="Content Placeholder 2"/>
          <p:cNvSpPr>
            <a:spLocks noGrp="1"/>
          </p:cNvSpPr>
          <p:nvPr>
            <p:ph idx="1"/>
          </p:nvPr>
        </p:nvSpPr>
        <p:spPr/>
        <p:txBody>
          <a:bodyPr/>
          <a:lstStyle/>
          <a:p>
            <a:r>
              <a:rPr lang="en-US" dirty="0"/>
              <a:t>People who are especially talented in the Input theme have a craving to know more. Often they like to collect and archive all kinds of information. </a:t>
            </a:r>
          </a:p>
        </p:txBody>
      </p:sp>
    </p:spTree>
    <p:extLst>
      <p:ext uri="{BB962C8B-B14F-4D97-AF65-F5344CB8AC3E}">
        <p14:creationId xmlns:p14="http://schemas.microsoft.com/office/powerpoint/2010/main" val="299531685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Intellection</a:t>
            </a:r>
            <a:endParaRPr lang="en-US" dirty="0"/>
          </a:p>
        </p:txBody>
      </p:sp>
      <p:sp>
        <p:nvSpPr>
          <p:cNvPr id="3" name="Content Placeholder 2"/>
          <p:cNvSpPr>
            <a:spLocks noGrp="1"/>
          </p:cNvSpPr>
          <p:nvPr>
            <p:ph idx="1"/>
          </p:nvPr>
        </p:nvSpPr>
        <p:spPr/>
        <p:txBody>
          <a:bodyPr/>
          <a:lstStyle/>
          <a:p>
            <a:r>
              <a:rPr lang="en-US" dirty="0"/>
              <a:t>People who are especially talented in the Intellection theme are characterized by their intellectual activity. They are introspective and appreciate intellectual discussions. </a:t>
            </a:r>
          </a:p>
        </p:txBody>
      </p:sp>
    </p:spTree>
    <p:extLst>
      <p:ext uri="{BB962C8B-B14F-4D97-AF65-F5344CB8AC3E}">
        <p14:creationId xmlns:p14="http://schemas.microsoft.com/office/powerpoint/2010/main" val="204226073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Learner</a:t>
            </a:r>
            <a:endParaRPr lang="en-US" dirty="0"/>
          </a:p>
        </p:txBody>
      </p:sp>
      <p:sp>
        <p:nvSpPr>
          <p:cNvPr id="3" name="Content Placeholder 2"/>
          <p:cNvSpPr>
            <a:spLocks noGrp="1"/>
          </p:cNvSpPr>
          <p:nvPr>
            <p:ph idx="1"/>
          </p:nvPr>
        </p:nvSpPr>
        <p:spPr/>
        <p:txBody>
          <a:bodyPr/>
          <a:lstStyle/>
          <a:p>
            <a:r>
              <a:rPr lang="en-US" dirty="0"/>
              <a:t>People who are especially talented in the Learner theme have a great desire to learn and want to continuously improve. In particular, the process of learning, rather than the outcome, excites them.</a:t>
            </a:r>
          </a:p>
        </p:txBody>
      </p:sp>
    </p:spTree>
    <p:extLst>
      <p:ext uri="{BB962C8B-B14F-4D97-AF65-F5344CB8AC3E}">
        <p14:creationId xmlns:p14="http://schemas.microsoft.com/office/powerpoint/2010/main" val="365031822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Maximizer</a:t>
            </a:r>
            <a:endParaRPr lang="en-US" dirty="0"/>
          </a:p>
        </p:txBody>
      </p:sp>
      <p:sp>
        <p:nvSpPr>
          <p:cNvPr id="3" name="Content Placeholder 2"/>
          <p:cNvSpPr>
            <a:spLocks noGrp="1"/>
          </p:cNvSpPr>
          <p:nvPr>
            <p:ph idx="1"/>
          </p:nvPr>
        </p:nvSpPr>
        <p:spPr/>
        <p:txBody>
          <a:bodyPr/>
          <a:lstStyle/>
          <a:p>
            <a:r>
              <a:rPr lang="en-US" dirty="0"/>
              <a:t>People who are especially talented in the </a:t>
            </a:r>
            <a:r>
              <a:rPr lang="en-US" dirty="0" err="1"/>
              <a:t>Maximizer</a:t>
            </a:r>
            <a:r>
              <a:rPr lang="en-US" dirty="0"/>
              <a:t> theme focus on strengths as a way to stimulate personal and group excellence. They seek to transform something strong into something superb.</a:t>
            </a:r>
          </a:p>
        </p:txBody>
      </p:sp>
    </p:spTree>
    <p:extLst>
      <p:ext uri="{BB962C8B-B14F-4D97-AF65-F5344CB8AC3E}">
        <p14:creationId xmlns:p14="http://schemas.microsoft.com/office/powerpoint/2010/main" val="396939938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Positivity</a:t>
            </a:r>
            <a:endParaRPr lang="en-US" dirty="0"/>
          </a:p>
        </p:txBody>
      </p:sp>
      <p:sp>
        <p:nvSpPr>
          <p:cNvPr id="3" name="Content Placeholder 2"/>
          <p:cNvSpPr>
            <a:spLocks noGrp="1"/>
          </p:cNvSpPr>
          <p:nvPr>
            <p:ph idx="1"/>
          </p:nvPr>
        </p:nvSpPr>
        <p:spPr/>
        <p:txBody>
          <a:bodyPr/>
          <a:lstStyle/>
          <a:p>
            <a:r>
              <a:rPr lang="en-US" dirty="0"/>
              <a:t>People who are especially talented in the Positivity theme have an enthusiasm that is contagious. They are upbeat and can get others excited about what they are going to do.</a:t>
            </a:r>
          </a:p>
        </p:txBody>
      </p:sp>
    </p:spTree>
    <p:extLst>
      <p:ext uri="{BB962C8B-B14F-4D97-AF65-F5344CB8AC3E}">
        <p14:creationId xmlns:p14="http://schemas.microsoft.com/office/powerpoint/2010/main" val="263811089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Relator</a:t>
            </a:r>
            <a:endParaRPr lang="en-US" dirty="0"/>
          </a:p>
        </p:txBody>
      </p:sp>
      <p:sp>
        <p:nvSpPr>
          <p:cNvPr id="3" name="Content Placeholder 2"/>
          <p:cNvSpPr>
            <a:spLocks noGrp="1"/>
          </p:cNvSpPr>
          <p:nvPr>
            <p:ph idx="1"/>
          </p:nvPr>
        </p:nvSpPr>
        <p:spPr/>
        <p:txBody>
          <a:bodyPr/>
          <a:lstStyle/>
          <a:p>
            <a:r>
              <a:rPr lang="en-US" dirty="0"/>
              <a:t>People who are especially talented in the Relator theme enjoy close relationships with others. They find deep satisfaction in working hard with friends to achieve a goal.</a:t>
            </a:r>
          </a:p>
        </p:txBody>
      </p:sp>
    </p:spTree>
    <p:extLst>
      <p:ext uri="{BB962C8B-B14F-4D97-AF65-F5344CB8AC3E}">
        <p14:creationId xmlns:p14="http://schemas.microsoft.com/office/powerpoint/2010/main" val="321023787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Responsibility</a:t>
            </a:r>
            <a:endParaRPr lang="en-US" dirty="0"/>
          </a:p>
        </p:txBody>
      </p:sp>
      <p:sp>
        <p:nvSpPr>
          <p:cNvPr id="3" name="Content Placeholder 2"/>
          <p:cNvSpPr>
            <a:spLocks noGrp="1"/>
          </p:cNvSpPr>
          <p:nvPr>
            <p:ph idx="1"/>
          </p:nvPr>
        </p:nvSpPr>
        <p:spPr/>
        <p:txBody>
          <a:bodyPr/>
          <a:lstStyle/>
          <a:p>
            <a:r>
              <a:rPr lang="en-US" dirty="0"/>
              <a:t>People who are especially talented in the Responsibility theme take psychological ownership of what they say they will do. They are committed to stable values such as honesty and loyalty.</a:t>
            </a:r>
          </a:p>
        </p:txBody>
      </p:sp>
    </p:spTree>
    <p:extLst>
      <p:ext uri="{BB962C8B-B14F-4D97-AF65-F5344CB8AC3E}">
        <p14:creationId xmlns:p14="http://schemas.microsoft.com/office/powerpoint/2010/main" val="18435388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Developing Strengths </a:t>
            </a:r>
            <a:endParaRPr lang="en-US" dirty="0"/>
          </a:p>
        </p:txBody>
      </p:sp>
      <p:sp>
        <p:nvSpPr>
          <p:cNvPr id="6" name="Rectangle 3"/>
          <p:cNvSpPr txBox="1">
            <a:spLocks noChangeArrowheads="1"/>
          </p:cNvSpPr>
          <p:nvPr/>
        </p:nvSpPr>
        <p:spPr>
          <a:xfrm>
            <a:off x="809625" y="69995"/>
            <a:ext cx="7772400" cy="3908425"/>
          </a:xfrm>
          <a:prstGeom prst="rect">
            <a:avLst/>
          </a:prstGeom>
        </p:spPr>
        <p:txBody>
          <a:bodyPr vert="horz" lIns="91440" tIns="45720" rIns="91440" bIns="45720" rtlCol="0" anchor="ctr" anchorCtr="0">
            <a:normAutofit/>
          </a:bodyPr>
          <a:lst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a:lstStyle>
          <a:p>
            <a:pPr>
              <a:buFontTx/>
              <a:buNone/>
            </a:pPr>
            <a:r>
              <a:rPr lang="en-US" altLang="en-US" dirty="0" smtClean="0"/>
              <a:t>	Strength:  The ability to provide consistent, near-perfect performance in a given activity.  To build your strengths, identify your talents, and add knowledge and skills.</a:t>
            </a:r>
          </a:p>
          <a:p>
            <a:endParaRPr lang="en-US" altLang="en-US" dirty="0" smtClean="0"/>
          </a:p>
          <a:p>
            <a:endParaRPr lang="en-US" altLang="en-US" dirty="0" smtClean="0"/>
          </a:p>
        </p:txBody>
      </p:sp>
      <p:sp>
        <p:nvSpPr>
          <p:cNvPr id="7" name="Text Box 4"/>
          <p:cNvSpPr txBox="1">
            <a:spLocks noChangeArrowheads="1"/>
          </p:cNvSpPr>
          <p:nvPr/>
        </p:nvSpPr>
        <p:spPr bwMode="auto">
          <a:xfrm>
            <a:off x="659606" y="2491076"/>
            <a:ext cx="7508875"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a:lnSpc>
                <a:spcPct val="85000"/>
              </a:lnSpc>
            </a:pPr>
            <a:r>
              <a:rPr lang="en-US" altLang="en-US" sz="3600" dirty="0"/>
              <a:t>Strength = Talent + Knowledge + Skills</a:t>
            </a:r>
          </a:p>
        </p:txBody>
      </p:sp>
      <p:sp>
        <p:nvSpPr>
          <p:cNvPr id="8" name="Text Box 5"/>
          <p:cNvSpPr txBox="1">
            <a:spLocks noChangeArrowheads="1"/>
          </p:cNvSpPr>
          <p:nvPr/>
        </p:nvSpPr>
        <p:spPr bwMode="auto">
          <a:xfrm>
            <a:off x="822325" y="3476914"/>
            <a:ext cx="7183438"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r"/>
            <a:r>
              <a:rPr lang="en-US" altLang="en-US" sz="2800" dirty="0"/>
              <a:t>“Talent without technique is merely a bad habit.”</a:t>
            </a:r>
          </a:p>
          <a:p>
            <a:pPr algn="r"/>
            <a:r>
              <a:rPr lang="en-US" altLang="en-US" sz="2800" dirty="0"/>
              <a:t>Pablo Picasso</a:t>
            </a:r>
          </a:p>
        </p:txBody>
      </p:sp>
    </p:spTree>
    <p:extLst>
      <p:ext uri="{BB962C8B-B14F-4D97-AF65-F5344CB8AC3E}">
        <p14:creationId xmlns:p14="http://schemas.microsoft.com/office/powerpoint/2010/main" val="1650723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childTnLst>
                                </p:cTn>
                              </p:par>
                            </p:childTnLst>
                          </p:cTn>
                        </p:par>
                        <p:par>
                          <p:cTn id="13" fill="hold">
                            <p:stCondLst>
                              <p:cond delay="1000"/>
                            </p:stCondLst>
                            <p:childTnLst>
                              <p:par>
                                <p:cTn id="14" presetID="10" presetClass="entr" presetSubtype="0" fill="hold" grpId="1" nodeType="afterEffect">
                                  <p:stCondLst>
                                    <p:cond delay="550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20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8">
                                            <p:txEl>
                                              <p:pRg st="0" end="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utoUpdateAnimBg="0"/>
      <p:bldP spid="8" grpId="0"/>
      <p:bldP spid="8" grpId="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Restorative</a:t>
            </a:r>
            <a:endParaRPr lang="en-US" dirty="0"/>
          </a:p>
        </p:txBody>
      </p:sp>
      <p:sp>
        <p:nvSpPr>
          <p:cNvPr id="3" name="Content Placeholder 2"/>
          <p:cNvSpPr>
            <a:spLocks noGrp="1"/>
          </p:cNvSpPr>
          <p:nvPr>
            <p:ph idx="1"/>
          </p:nvPr>
        </p:nvSpPr>
        <p:spPr/>
        <p:txBody>
          <a:bodyPr/>
          <a:lstStyle/>
          <a:p>
            <a:r>
              <a:rPr lang="en-US" dirty="0"/>
              <a:t>People who are especially talented in the Restorative theme are adept at dealing with problems. They are good at figuring out what is wrong and resolving it.</a:t>
            </a:r>
          </a:p>
        </p:txBody>
      </p:sp>
    </p:spTree>
    <p:extLst>
      <p:ext uri="{BB962C8B-B14F-4D97-AF65-F5344CB8AC3E}">
        <p14:creationId xmlns:p14="http://schemas.microsoft.com/office/powerpoint/2010/main" val="184779204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Self-Assurance</a:t>
            </a:r>
            <a:endParaRPr lang="en-US" dirty="0"/>
          </a:p>
        </p:txBody>
      </p:sp>
      <p:sp>
        <p:nvSpPr>
          <p:cNvPr id="3" name="Content Placeholder 2"/>
          <p:cNvSpPr>
            <a:spLocks noGrp="1"/>
          </p:cNvSpPr>
          <p:nvPr>
            <p:ph idx="1"/>
          </p:nvPr>
        </p:nvSpPr>
        <p:spPr/>
        <p:txBody>
          <a:bodyPr/>
          <a:lstStyle/>
          <a:p>
            <a:r>
              <a:rPr lang="en-US" dirty="0"/>
              <a:t>People who are especially talented in the Self-Assurance theme feel confident in their ability to manage their own lives. They possess an inner compass that gives them confidence that their decisions are right.</a:t>
            </a:r>
          </a:p>
        </p:txBody>
      </p:sp>
    </p:spTree>
    <p:extLst>
      <p:ext uri="{BB962C8B-B14F-4D97-AF65-F5344CB8AC3E}">
        <p14:creationId xmlns:p14="http://schemas.microsoft.com/office/powerpoint/2010/main" val="12940870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Significance</a:t>
            </a:r>
            <a:endParaRPr lang="en-US" dirty="0"/>
          </a:p>
        </p:txBody>
      </p:sp>
      <p:sp>
        <p:nvSpPr>
          <p:cNvPr id="3" name="Content Placeholder 2"/>
          <p:cNvSpPr>
            <a:spLocks noGrp="1"/>
          </p:cNvSpPr>
          <p:nvPr>
            <p:ph idx="1"/>
          </p:nvPr>
        </p:nvSpPr>
        <p:spPr/>
        <p:txBody>
          <a:bodyPr/>
          <a:lstStyle/>
          <a:p>
            <a:r>
              <a:rPr lang="en-US" dirty="0"/>
              <a:t>People who are especially talented in the Significance theme want to be very important in the eyes of others. They are independent and want to be recognized.</a:t>
            </a:r>
          </a:p>
        </p:txBody>
      </p:sp>
    </p:spTree>
    <p:extLst>
      <p:ext uri="{BB962C8B-B14F-4D97-AF65-F5344CB8AC3E}">
        <p14:creationId xmlns:p14="http://schemas.microsoft.com/office/powerpoint/2010/main" val="302211561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Strategic</a:t>
            </a:r>
            <a:endParaRPr lang="en-US" dirty="0"/>
          </a:p>
        </p:txBody>
      </p:sp>
      <p:sp>
        <p:nvSpPr>
          <p:cNvPr id="3" name="Content Placeholder 2"/>
          <p:cNvSpPr>
            <a:spLocks noGrp="1"/>
          </p:cNvSpPr>
          <p:nvPr>
            <p:ph idx="1"/>
          </p:nvPr>
        </p:nvSpPr>
        <p:spPr/>
        <p:txBody>
          <a:bodyPr/>
          <a:lstStyle/>
          <a:p>
            <a:r>
              <a:rPr lang="en-US" dirty="0"/>
              <a:t>People who are especially talented in the Strategic theme create alternative ways to proceed. Faced with any given scenario, they can quickly spot the relevant patterns and issues.</a:t>
            </a:r>
          </a:p>
        </p:txBody>
      </p:sp>
    </p:spTree>
    <p:extLst>
      <p:ext uri="{BB962C8B-B14F-4D97-AF65-F5344CB8AC3E}">
        <p14:creationId xmlns:p14="http://schemas.microsoft.com/office/powerpoint/2010/main" val="282813113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7543800" cy="1600200"/>
          </a:xfrm>
        </p:spPr>
        <p:txBody>
          <a:bodyPr>
            <a:normAutofit fontScale="90000"/>
          </a:bodyPr>
          <a:lstStyle/>
          <a:p>
            <a:r>
              <a:rPr lang="en-US" dirty="0" smtClean="0"/>
              <a:t>WOO (Winning Others Over)</a:t>
            </a:r>
            <a:endParaRPr lang="en-US" dirty="0"/>
          </a:p>
        </p:txBody>
      </p:sp>
      <p:sp>
        <p:nvSpPr>
          <p:cNvPr id="3" name="Content Placeholder 2"/>
          <p:cNvSpPr>
            <a:spLocks noGrp="1"/>
          </p:cNvSpPr>
          <p:nvPr>
            <p:ph idx="1"/>
          </p:nvPr>
        </p:nvSpPr>
        <p:spPr/>
        <p:txBody>
          <a:bodyPr/>
          <a:lstStyle/>
          <a:p>
            <a:r>
              <a:rPr lang="en-US" dirty="0"/>
              <a:t>People who are especially talented in the Woo theme love the challenge of meeting new people and winning them over. They derive satisfaction from breaking the ice and making a connection with another person.</a:t>
            </a:r>
          </a:p>
        </p:txBody>
      </p:sp>
    </p:spTree>
    <p:extLst>
      <p:ext uri="{BB962C8B-B14F-4D97-AF65-F5344CB8AC3E}">
        <p14:creationId xmlns:p14="http://schemas.microsoft.com/office/powerpoint/2010/main" val="72521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can it help you?</a:t>
            </a:r>
            <a:endParaRPr lang="en-US" dirty="0"/>
          </a:p>
        </p:txBody>
      </p:sp>
      <p:sp>
        <p:nvSpPr>
          <p:cNvPr id="3" name="Content Placeholder 2"/>
          <p:cNvSpPr>
            <a:spLocks noGrp="1"/>
          </p:cNvSpPr>
          <p:nvPr>
            <p:ph idx="1"/>
          </p:nvPr>
        </p:nvSpPr>
        <p:spPr>
          <a:xfrm>
            <a:off x="685800" y="838200"/>
            <a:ext cx="7543800" cy="4038600"/>
          </a:xfrm>
        </p:spPr>
        <p:txBody>
          <a:bodyPr>
            <a:normAutofit/>
          </a:bodyPr>
          <a:lstStyle/>
          <a:p>
            <a:pPr>
              <a:buNone/>
              <a:defRPr/>
            </a:pPr>
            <a:endParaRPr lang="en-US" dirty="0" smtClean="0"/>
          </a:p>
          <a:p>
            <a:pPr>
              <a:lnSpc>
                <a:spcPct val="90000"/>
              </a:lnSpc>
              <a:defRPr/>
            </a:pPr>
            <a:r>
              <a:rPr lang="en-US" dirty="0"/>
              <a:t>Education: improved attendance, grades, enthusiasm, options</a:t>
            </a:r>
          </a:p>
          <a:p>
            <a:pPr>
              <a:lnSpc>
                <a:spcPct val="90000"/>
              </a:lnSpc>
              <a:buNone/>
              <a:defRPr/>
            </a:pPr>
            <a:endParaRPr lang="en-US" dirty="0"/>
          </a:p>
          <a:p>
            <a:pPr>
              <a:lnSpc>
                <a:spcPct val="90000"/>
              </a:lnSpc>
              <a:defRPr/>
            </a:pPr>
            <a:r>
              <a:rPr lang="en-US" dirty="0"/>
              <a:t>Relationships: optimize team relationships and </a:t>
            </a:r>
            <a:r>
              <a:rPr lang="en-US" dirty="0" smtClean="0"/>
              <a:t>other important relationships in your life</a:t>
            </a:r>
          </a:p>
          <a:p>
            <a:pPr>
              <a:lnSpc>
                <a:spcPct val="90000"/>
              </a:lnSpc>
              <a:defRPr/>
            </a:pPr>
            <a:endParaRPr lang="en-US" dirty="0" smtClean="0"/>
          </a:p>
          <a:p>
            <a:pPr>
              <a:lnSpc>
                <a:spcPct val="90000"/>
              </a:lnSpc>
              <a:defRPr/>
            </a:pPr>
            <a:r>
              <a:rPr lang="en-US" dirty="0" smtClean="0"/>
              <a:t>Career: understand  yourself, use while exploring, and intentionally identify opportunities that capitalize on your strengths </a:t>
            </a:r>
            <a:endParaRPr lang="en-US" dirty="0"/>
          </a:p>
          <a:p>
            <a:pPr>
              <a:buNone/>
              <a:defRPr/>
            </a:pPr>
            <a:endParaRPr lang="en-US" dirty="0"/>
          </a:p>
          <a:p>
            <a:endParaRPr lang="en-US" dirty="0"/>
          </a:p>
        </p:txBody>
      </p:sp>
    </p:spTree>
    <p:extLst>
      <p:ext uri="{BB962C8B-B14F-4D97-AF65-F5344CB8AC3E}">
        <p14:creationId xmlns:p14="http://schemas.microsoft.com/office/powerpoint/2010/main" val="2644587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Owning Your Talents</a:t>
            </a:r>
            <a:endParaRPr lang="en-US" dirty="0"/>
          </a:p>
        </p:txBody>
      </p:sp>
      <p:sp>
        <p:nvSpPr>
          <p:cNvPr id="3" name="Content Placeholder 2"/>
          <p:cNvSpPr>
            <a:spLocks noGrp="1"/>
          </p:cNvSpPr>
          <p:nvPr>
            <p:ph idx="1"/>
          </p:nvPr>
        </p:nvSpPr>
        <p:spPr/>
        <p:txBody>
          <a:bodyPr/>
          <a:lstStyle/>
          <a:p>
            <a:r>
              <a:rPr lang="en-US" altLang="en-US" dirty="0"/>
              <a:t>Read through the descriptions for each of your top 5 </a:t>
            </a:r>
            <a:r>
              <a:rPr lang="en-US" altLang="en-US" dirty="0" smtClean="0"/>
              <a:t>Strengths</a:t>
            </a:r>
          </a:p>
          <a:p>
            <a:endParaRPr lang="en-US" altLang="en-US" dirty="0"/>
          </a:p>
          <a:p>
            <a:r>
              <a:rPr lang="en-US" altLang="en-US" dirty="0"/>
              <a:t>Underline or highlight those lines that you feel are highly representative of you</a:t>
            </a:r>
            <a:r>
              <a:rPr lang="en-US" altLang="en-US" dirty="0" smtClean="0"/>
              <a:t>.</a:t>
            </a:r>
          </a:p>
          <a:p>
            <a:endParaRPr lang="en-US" altLang="en-US" dirty="0"/>
          </a:p>
          <a:p>
            <a:r>
              <a:rPr lang="en-US" altLang="en-US" dirty="0"/>
              <a:t>Cross out the sentences that you don’t think apply to you.</a:t>
            </a:r>
          </a:p>
          <a:p>
            <a:endParaRPr lang="en-US" dirty="0"/>
          </a:p>
        </p:txBody>
      </p:sp>
    </p:spTree>
    <p:extLst>
      <p:ext uri="{BB962C8B-B14F-4D97-AF65-F5344CB8AC3E}">
        <p14:creationId xmlns:p14="http://schemas.microsoft.com/office/powerpoint/2010/main" val="31321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7620000" cy="1600200"/>
          </a:xfrm>
        </p:spPr>
        <p:txBody>
          <a:bodyPr>
            <a:normAutofit fontScale="90000"/>
          </a:bodyPr>
          <a:lstStyle/>
          <a:p>
            <a:r>
              <a:rPr lang="en-US" dirty="0" err="1" smtClean="0"/>
              <a:t>StrengthsFinder</a:t>
            </a:r>
            <a:r>
              <a:rPr lang="en-US" dirty="0" smtClean="0"/>
              <a:t> Reflection</a:t>
            </a:r>
            <a:endParaRPr lang="en-US" dirty="0"/>
          </a:p>
        </p:txBody>
      </p:sp>
      <p:sp>
        <p:nvSpPr>
          <p:cNvPr id="3" name="Content Placeholder 2"/>
          <p:cNvSpPr>
            <a:spLocks noGrp="1"/>
          </p:cNvSpPr>
          <p:nvPr>
            <p:ph idx="1"/>
          </p:nvPr>
        </p:nvSpPr>
        <p:spPr>
          <a:xfrm>
            <a:off x="762000" y="762000"/>
            <a:ext cx="7543800" cy="4572000"/>
          </a:xfrm>
        </p:spPr>
        <p:txBody>
          <a:bodyPr>
            <a:normAutofit fontScale="77500" lnSpcReduction="20000"/>
          </a:bodyPr>
          <a:lstStyle/>
          <a:p>
            <a:pPr marL="0" indent="0">
              <a:buNone/>
            </a:pPr>
            <a:r>
              <a:rPr lang="en-US" sz="2800" dirty="0">
                <a:solidFill>
                  <a:schemeClr val="tx1"/>
                </a:solidFill>
              </a:rPr>
              <a:t>After reading your Signature Themes Report, complete the following questions</a:t>
            </a:r>
            <a:r>
              <a:rPr lang="en-US" sz="2800" dirty="0" smtClean="0">
                <a:solidFill>
                  <a:schemeClr val="tx1"/>
                </a:solidFill>
              </a:rPr>
              <a:t>:</a:t>
            </a:r>
          </a:p>
          <a:p>
            <a:pPr marL="0" indent="0">
              <a:buNone/>
            </a:pPr>
            <a:endParaRPr lang="en-US" dirty="0">
              <a:solidFill>
                <a:schemeClr val="tx1"/>
              </a:solidFill>
            </a:endParaRPr>
          </a:p>
          <a:p>
            <a:r>
              <a:rPr lang="en-US" sz="2800" dirty="0" smtClean="0"/>
              <a:t>What is your first reaction to these terms? What do they mean to you at this point?</a:t>
            </a:r>
            <a:endParaRPr lang="en-US" sz="2800" dirty="0"/>
          </a:p>
          <a:p>
            <a:pPr marL="0" indent="0">
              <a:buNone/>
            </a:pPr>
            <a:endParaRPr lang="en-US" sz="2800" dirty="0"/>
          </a:p>
          <a:p>
            <a:r>
              <a:rPr lang="en-US" sz="2800" dirty="0" smtClean="0"/>
              <a:t>Did anything in the report surprise you?</a:t>
            </a:r>
          </a:p>
          <a:p>
            <a:endParaRPr lang="en-US" sz="2800" dirty="0" smtClean="0"/>
          </a:p>
          <a:p>
            <a:r>
              <a:rPr lang="en-US" sz="2800" dirty="0" smtClean="0"/>
              <a:t>How well do you feel your Signature Themes describe the way sin which you most naturally think, feel, and behave as a unique individual?</a:t>
            </a:r>
          </a:p>
          <a:p>
            <a:endParaRPr lang="en-US" sz="2800" dirty="0"/>
          </a:p>
          <a:p>
            <a:r>
              <a:rPr lang="en-US" sz="2800" dirty="0" smtClean="0"/>
              <a:t>Which </a:t>
            </a:r>
            <a:r>
              <a:rPr lang="en-US" sz="2800" dirty="0"/>
              <a:t>of your Signature Themes do you use most frequently?</a:t>
            </a:r>
          </a:p>
          <a:p>
            <a:pPr marL="0" indent="0">
              <a:buNone/>
            </a:pPr>
            <a:endParaRPr lang="en-US" dirty="0"/>
          </a:p>
          <a:p>
            <a:endParaRPr lang="en-US" dirty="0"/>
          </a:p>
        </p:txBody>
      </p:sp>
    </p:spTree>
    <p:extLst>
      <p:ext uri="{BB962C8B-B14F-4D97-AF65-F5344CB8AC3E}">
        <p14:creationId xmlns:p14="http://schemas.microsoft.com/office/powerpoint/2010/main" val="23873930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Scavenger Hunt</a:t>
            </a:r>
            <a:endParaRPr lang="en-US" dirty="0"/>
          </a:p>
        </p:txBody>
      </p:sp>
      <p:sp>
        <p:nvSpPr>
          <p:cNvPr id="3" name="Content Placeholder 2"/>
          <p:cNvSpPr>
            <a:spLocks noGrp="1"/>
          </p:cNvSpPr>
          <p:nvPr>
            <p:ph idx="1"/>
          </p:nvPr>
        </p:nvSpPr>
        <p:spPr/>
        <p:txBody>
          <a:bodyPr/>
          <a:lstStyle/>
          <a:p>
            <a:r>
              <a:rPr lang="en-US" dirty="0" smtClean="0"/>
              <a:t>Find 5 people who have one Signature Theme that is not in your own top five.  Record each person’s name, theme name and one benefit of that theme.</a:t>
            </a:r>
            <a:endParaRPr lang="en-US" dirty="0"/>
          </a:p>
        </p:txBody>
      </p:sp>
    </p:spTree>
    <p:extLst>
      <p:ext uri="{BB962C8B-B14F-4D97-AF65-F5344CB8AC3E}">
        <p14:creationId xmlns:p14="http://schemas.microsoft.com/office/powerpoint/2010/main" val="22242292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7620000" cy="1600200"/>
          </a:xfrm>
        </p:spPr>
        <p:txBody>
          <a:bodyPr>
            <a:normAutofit fontScale="90000"/>
          </a:bodyPr>
          <a:lstStyle/>
          <a:p>
            <a:r>
              <a:rPr lang="en-US" dirty="0" smtClean="0"/>
              <a:t>The 34 Talent Themes-1 PM</a:t>
            </a:r>
            <a:endParaRPr lang="en-US" dirty="0"/>
          </a:p>
        </p:txBody>
      </p:sp>
      <p:graphicFrame>
        <p:nvGraphicFramePr>
          <p:cNvPr id="4" name="Content Placeholder 9"/>
          <p:cNvGraphicFramePr>
            <a:graphicFrameLocks/>
          </p:cNvGraphicFramePr>
          <p:nvPr>
            <p:extLst>
              <p:ext uri="{D42A27DB-BD31-4B8C-83A1-F6EECF244321}">
                <p14:modId xmlns:p14="http://schemas.microsoft.com/office/powerpoint/2010/main" val="4095538126"/>
              </p:ext>
            </p:extLst>
          </p:nvPr>
        </p:nvGraphicFramePr>
        <p:xfrm>
          <a:off x="914400" y="533400"/>
          <a:ext cx="7391400" cy="4587240"/>
        </p:xfrm>
        <a:graphic>
          <a:graphicData uri="http://schemas.openxmlformats.org/drawingml/2006/table">
            <a:tbl>
              <a:tblPr firstRow="1" bandRow="1">
                <a:tableStyleId>{5C22544A-7EE6-4342-B048-85BDC9FD1C3A}</a:tableStyleId>
              </a:tblPr>
              <a:tblGrid>
                <a:gridCol w="2463800"/>
                <a:gridCol w="2463800"/>
                <a:gridCol w="2463800"/>
              </a:tblGrid>
              <a:tr h="4572000">
                <a:tc>
                  <a:txBody>
                    <a:bodyPr/>
                    <a:lstStyle/>
                    <a:p>
                      <a:pPr>
                        <a:spcAft>
                          <a:spcPts val="600"/>
                        </a:spcAft>
                      </a:pPr>
                      <a:r>
                        <a:rPr lang="en-US" sz="2000" b="0" dirty="0" smtClean="0">
                          <a:solidFill>
                            <a:srgbClr val="FF0000"/>
                          </a:solidFill>
                          <a:latin typeface="Helvetica" pitchFamily="34" charset="0"/>
                          <a:cs typeface="Helvetica" pitchFamily="34" charset="0"/>
                        </a:rPr>
                        <a:t>Achiever (6)</a:t>
                      </a:r>
                    </a:p>
                    <a:p>
                      <a:pPr>
                        <a:spcAft>
                          <a:spcPts val="600"/>
                        </a:spcAft>
                      </a:pPr>
                      <a:r>
                        <a:rPr lang="en-US" sz="2000" b="0" dirty="0" smtClean="0">
                          <a:solidFill>
                            <a:schemeClr val="tx1">
                              <a:lumMod val="75000"/>
                              <a:lumOff val="25000"/>
                            </a:schemeClr>
                          </a:solidFill>
                          <a:latin typeface="Helvetica" pitchFamily="34" charset="0"/>
                          <a:cs typeface="Helvetica" pitchFamily="34" charset="0"/>
                        </a:rPr>
                        <a:t>Analytical (4)</a:t>
                      </a:r>
                    </a:p>
                    <a:p>
                      <a:pPr>
                        <a:spcAft>
                          <a:spcPts val="600"/>
                        </a:spcAft>
                      </a:pPr>
                      <a:r>
                        <a:rPr lang="en-US" sz="2000" b="0" dirty="0" smtClean="0">
                          <a:solidFill>
                            <a:schemeClr val="tx1">
                              <a:lumMod val="75000"/>
                              <a:lumOff val="25000"/>
                            </a:schemeClr>
                          </a:solidFill>
                          <a:latin typeface="Helvetica" pitchFamily="34" charset="0"/>
                          <a:cs typeface="Helvetica" pitchFamily="34" charset="0"/>
                        </a:rPr>
                        <a:t>Command (2)</a:t>
                      </a:r>
                    </a:p>
                    <a:p>
                      <a:pPr>
                        <a:spcAft>
                          <a:spcPts val="600"/>
                        </a:spcAft>
                      </a:pPr>
                      <a:r>
                        <a:rPr lang="en-US" sz="2000" b="0" dirty="0" smtClean="0">
                          <a:solidFill>
                            <a:schemeClr val="tx1">
                              <a:lumMod val="75000"/>
                              <a:lumOff val="25000"/>
                            </a:schemeClr>
                          </a:solidFill>
                          <a:latin typeface="Helvetica" pitchFamily="34" charset="0"/>
                          <a:cs typeface="Helvetica" pitchFamily="34" charset="0"/>
                        </a:rPr>
                        <a:t>Connectedness (3)</a:t>
                      </a:r>
                    </a:p>
                    <a:p>
                      <a:pPr>
                        <a:spcAft>
                          <a:spcPts val="600"/>
                        </a:spcAft>
                      </a:pPr>
                      <a:r>
                        <a:rPr lang="en-US" sz="2000" b="0" dirty="0" smtClean="0">
                          <a:solidFill>
                            <a:schemeClr val="tx1">
                              <a:lumMod val="75000"/>
                              <a:lumOff val="25000"/>
                            </a:schemeClr>
                          </a:solidFill>
                          <a:latin typeface="Helvetica" pitchFamily="34" charset="0"/>
                          <a:cs typeface="Helvetica" pitchFamily="34" charset="0"/>
                        </a:rPr>
                        <a:t>Deliberative (1)</a:t>
                      </a:r>
                    </a:p>
                    <a:p>
                      <a:pPr>
                        <a:spcAft>
                          <a:spcPts val="600"/>
                        </a:spcAft>
                      </a:pPr>
                      <a:r>
                        <a:rPr lang="en-US" sz="2000" b="0" dirty="0" smtClean="0">
                          <a:solidFill>
                            <a:schemeClr val="tx1">
                              <a:lumMod val="75000"/>
                              <a:lumOff val="25000"/>
                            </a:schemeClr>
                          </a:solidFill>
                          <a:latin typeface="Helvetica" pitchFamily="34" charset="0"/>
                          <a:cs typeface="Helvetica" pitchFamily="34" charset="0"/>
                        </a:rPr>
                        <a:t>Empathy (5)</a:t>
                      </a:r>
                    </a:p>
                    <a:p>
                      <a:pPr>
                        <a:spcAft>
                          <a:spcPts val="600"/>
                        </a:spcAft>
                      </a:pPr>
                      <a:r>
                        <a:rPr lang="en-US" sz="2000" b="0" dirty="0" smtClean="0">
                          <a:solidFill>
                            <a:schemeClr val="tx1">
                              <a:lumMod val="75000"/>
                              <a:lumOff val="25000"/>
                            </a:schemeClr>
                          </a:solidFill>
                          <a:latin typeface="Helvetica" pitchFamily="34" charset="0"/>
                          <a:cs typeface="Helvetica" pitchFamily="34" charset="0"/>
                        </a:rPr>
                        <a:t>Harmony (4)</a:t>
                      </a:r>
                    </a:p>
                    <a:p>
                      <a:pPr>
                        <a:spcAft>
                          <a:spcPts val="600"/>
                        </a:spcAft>
                      </a:pPr>
                      <a:r>
                        <a:rPr lang="en-US" sz="2000" b="0" dirty="0" smtClean="0">
                          <a:solidFill>
                            <a:schemeClr val="tx1">
                              <a:lumMod val="75000"/>
                              <a:lumOff val="25000"/>
                            </a:schemeClr>
                          </a:solidFill>
                          <a:latin typeface="Helvetica" pitchFamily="34" charset="0"/>
                          <a:cs typeface="Helvetica" pitchFamily="34" charset="0"/>
                        </a:rPr>
                        <a:t>Individualization (4)</a:t>
                      </a:r>
                    </a:p>
                    <a:p>
                      <a:pPr>
                        <a:spcAft>
                          <a:spcPts val="600"/>
                        </a:spcAft>
                      </a:pPr>
                      <a:r>
                        <a:rPr lang="en-US" sz="2000" b="0" dirty="0" smtClean="0">
                          <a:solidFill>
                            <a:schemeClr val="tx1">
                              <a:lumMod val="75000"/>
                              <a:lumOff val="25000"/>
                            </a:schemeClr>
                          </a:solidFill>
                          <a:latin typeface="Helvetica" pitchFamily="34" charset="0"/>
                          <a:cs typeface="Helvetica" pitchFamily="34" charset="0"/>
                        </a:rPr>
                        <a:t>Learner (4)</a:t>
                      </a:r>
                    </a:p>
                    <a:p>
                      <a:pPr>
                        <a:spcAft>
                          <a:spcPts val="600"/>
                        </a:spcAft>
                      </a:pPr>
                      <a:r>
                        <a:rPr lang="en-US" sz="2000" b="0" dirty="0" smtClean="0">
                          <a:solidFill>
                            <a:srgbClr val="FF0000"/>
                          </a:solidFill>
                          <a:latin typeface="Helvetica" pitchFamily="34" charset="0"/>
                          <a:cs typeface="Helvetica" pitchFamily="34" charset="0"/>
                        </a:rPr>
                        <a:t>Relator (6)</a:t>
                      </a:r>
                    </a:p>
                    <a:p>
                      <a:pPr>
                        <a:spcAft>
                          <a:spcPts val="600"/>
                        </a:spcAft>
                      </a:pPr>
                      <a:r>
                        <a:rPr lang="en-US" sz="2000" b="0" dirty="0" smtClean="0">
                          <a:solidFill>
                            <a:schemeClr val="tx1">
                              <a:lumMod val="75000"/>
                              <a:lumOff val="25000"/>
                            </a:schemeClr>
                          </a:solidFill>
                          <a:latin typeface="Helvetica" pitchFamily="34" charset="0"/>
                          <a:cs typeface="Helvetica" pitchFamily="34" charset="0"/>
                        </a:rPr>
                        <a:t>Self-Assurance (1)</a:t>
                      </a:r>
                    </a:p>
                    <a:p>
                      <a:pPr>
                        <a:spcAft>
                          <a:spcPts val="600"/>
                        </a:spcAft>
                      </a:pPr>
                      <a:r>
                        <a:rPr lang="en-US" sz="2000" b="0" dirty="0" smtClean="0">
                          <a:solidFill>
                            <a:schemeClr val="tx1">
                              <a:lumMod val="75000"/>
                              <a:lumOff val="25000"/>
                            </a:schemeClr>
                          </a:solidFill>
                          <a:latin typeface="Helvetica" pitchFamily="34" charset="0"/>
                          <a:cs typeface="Helvetica" pitchFamily="34" charset="0"/>
                        </a:rPr>
                        <a:t>Woo (5)</a:t>
                      </a:r>
                      <a:endParaRPr lang="en-US" sz="2000" b="0" dirty="0">
                        <a:solidFill>
                          <a:schemeClr val="tx1">
                            <a:lumMod val="75000"/>
                            <a:lumOff val="25000"/>
                          </a:schemeClr>
                        </a:solidFill>
                        <a:latin typeface="Helvetica" pitchFamily="34" charset="0"/>
                        <a:cs typeface="Helvetic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spcAft>
                          <a:spcPts val="600"/>
                        </a:spcAft>
                      </a:pPr>
                      <a:r>
                        <a:rPr lang="en-US" sz="2000" b="0" dirty="0" smtClean="0">
                          <a:solidFill>
                            <a:schemeClr val="tx1">
                              <a:lumMod val="75000"/>
                              <a:lumOff val="25000"/>
                            </a:schemeClr>
                          </a:solidFill>
                          <a:latin typeface="Helvetica" pitchFamily="34" charset="0"/>
                          <a:cs typeface="Helvetica" pitchFamily="34" charset="0"/>
                        </a:rPr>
                        <a:t>Activator (4)</a:t>
                      </a:r>
                    </a:p>
                    <a:p>
                      <a:pPr>
                        <a:spcAft>
                          <a:spcPts val="600"/>
                        </a:spcAft>
                      </a:pPr>
                      <a:r>
                        <a:rPr lang="en-US" sz="2000" b="0" dirty="0" smtClean="0">
                          <a:solidFill>
                            <a:schemeClr val="tx1">
                              <a:lumMod val="75000"/>
                              <a:lumOff val="25000"/>
                            </a:schemeClr>
                          </a:solidFill>
                          <a:latin typeface="Helvetica" pitchFamily="34" charset="0"/>
                          <a:cs typeface="Helvetica" pitchFamily="34" charset="0"/>
                        </a:rPr>
                        <a:t>Arranger (1)</a:t>
                      </a:r>
                    </a:p>
                    <a:p>
                      <a:pPr>
                        <a:spcAft>
                          <a:spcPts val="600"/>
                        </a:spcAft>
                      </a:pPr>
                      <a:r>
                        <a:rPr lang="en-US" sz="2000" b="0" dirty="0" smtClean="0">
                          <a:solidFill>
                            <a:schemeClr val="tx1">
                              <a:lumMod val="75000"/>
                              <a:lumOff val="25000"/>
                            </a:schemeClr>
                          </a:solidFill>
                          <a:latin typeface="Helvetica" pitchFamily="34" charset="0"/>
                          <a:cs typeface="Helvetica" pitchFamily="34" charset="0"/>
                        </a:rPr>
                        <a:t>Communication (4)</a:t>
                      </a:r>
                    </a:p>
                    <a:p>
                      <a:pPr>
                        <a:spcAft>
                          <a:spcPts val="600"/>
                        </a:spcAft>
                      </a:pPr>
                      <a:r>
                        <a:rPr lang="en-US" sz="2000" b="0" dirty="0" smtClean="0">
                          <a:solidFill>
                            <a:schemeClr val="tx1">
                              <a:lumMod val="75000"/>
                              <a:lumOff val="25000"/>
                            </a:schemeClr>
                          </a:solidFill>
                          <a:latin typeface="Helvetica" pitchFamily="34" charset="0"/>
                          <a:cs typeface="Helvetica" pitchFamily="34" charset="0"/>
                        </a:rPr>
                        <a:t>Consistency (4)</a:t>
                      </a:r>
                    </a:p>
                    <a:p>
                      <a:pPr>
                        <a:spcAft>
                          <a:spcPts val="600"/>
                        </a:spcAft>
                      </a:pPr>
                      <a:r>
                        <a:rPr lang="en-US" sz="2000" b="0" dirty="0" smtClean="0">
                          <a:solidFill>
                            <a:schemeClr val="tx1">
                              <a:lumMod val="75000"/>
                              <a:lumOff val="25000"/>
                            </a:schemeClr>
                          </a:solidFill>
                          <a:latin typeface="Helvetica" pitchFamily="34" charset="0"/>
                          <a:cs typeface="Helvetica" pitchFamily="34" charset="0"/>
                        </a:rPr>
                        <a:t>Developer (4)</a:t>
                      </a:r>
                    </a:p>
                    <a:p>
                      <a:pPr>
                        <a:spcAft>
                          <a:spcPts val="600"/>
                        </a:spcAft>
                      </a:pPr>
                      <a:r>
                        <a:rPr lang="en-US" sz="2000" b="0" dirty="0" smtClean="0">
                          <a:solidFill>
                            <a:schemeClr val="tx1">
                              <a:lumMod val="75000"/>
                              <a:lumOff val="25000"/>
                            </a:schemeClr>
                          </a:solidFill>
                          <a:latin typeface="Helvetica" pitchFamily="34" charset="0"/>
                          <a:cs typeface="Helvetica" pitchFamily="34" charset="0"/>
                        </a:rPr>
                        <a:t>Focus (1)</a:t>
                      </a:r>
                    </a:p>
                    <a:p>
                      <a:pPr>
                        <a:spcAft>
                          <a:spcPts val="600"/>
                        </a:spcAft>
                      </a:pPr>
                      <a:r>
                        <a:rPr lang="en-US" sz="2000" b="0" dirty="0" smtClean="0">
                          <a:solidFill>
                            <a:srgbClr val="FF0000"/>
                          </a:solidFill>
                          <a:latin typeface="Helvetica" pitchFamily="34" charset="0"/>
                          <a:cs typeface="Helvetica" pitchFamily="34" charset="0"/>
                        </a:rPr>
                        <a:t>Ideation (6)</a:t>
                      </a:r>
                    </a:p>
                    <a:p>
                      <a:pPr>
                        <a:spcAft>
                          <a:spcPts val="600"/>
                        </a:spcAft>
                      </a:pPr>
                      <a:r>
                        <a:rPr lang="en-US" sz="2000" b="0" dirty="0" smtClean="0">
                          <a:solidFill>
                            <a:schemeClr val="tx1">
                              <a:lumMod val="75000"/>
                              <a:lumOff val="25000"/>
                            </a:schemeClr>
                          </a:solidFill>
                          <a:latin typeface="Helvetica" pitchFamily="34" charset="0"/>
                          <a:cs typeface="Helvetica" pitchFamily="34" charset="0"/>
                        </a:rPr>
                        <a:t>Input (4)</a:t>
                      </a:r>
                    </a:p>
                    <a:p>
                      <a:pPr>
                        <a:spcAft>
                          <a:spcPts val="600"/>
                        </a:spcAft>
                      </a:pPr>
                      <a:r>
                        <a:rPr lang="en-US" sz="2000" b="0" dirty="0" err="1" smtClean="0">
                          <a:solidFill>
                            <a:schemeClr val="tx1">
                              <a:lumMod val="75000"/>
                              <a:lumOff val="25000"/>
                            </a:schemeClr>
                          </a:solidFill>
                          <a:latin typeface="Helvetica" pitchFamily="34" charset="0"/>
                          <a:cs typeface="Helvetica" pitchFamily="34" charset="0"/>
                        </a:rPr>
                        <a:t>Maximizer</a:t>
                      </a:r>
                      <a:r>
                        <a:rPr lang="en-US" sz="2000" b="0" dirty="0" smtClean="0">
                          <a:solidFill>
                            <a:schemeClr val="tx1">
                              <a:lumMod val="75000"/>
                              <a:lumOff val="25000"/>
                            </a:schemeClr>
                          </a:solidFill>
                          <a:latin typeface="Helvetica" pitchFamily="34" charset="0"/>
                          <a:cs typeface="Helvetica" pitchFamily="34" charset="0"/>
                        </a:rPr>
                        <a:t> (4)</a:t>
                      </a:r>
                    </a:p>
                    <a:p>
                      <a:pPr>
                        <a:spcAft>
                          <a:spcPts val="600"/>
                        </a:spcAft>
                      </a:pPr>
                      <a:r>
                        <a:rPr lang="en-US" sz="2000" b="0" dirty="0" smtClean="0">
                          <a:solidFill>
                            <a:schemeClr val="tx1">
                              <a:lumMod val="75000"/>
                              <a:lumOff val="25000"/>
                            </a:schemeClr>
                          </a:solidFill>
                          <a:latin typeface="Helvetica" pitchFamily="34" charset="0"/>
                          <a:cs typeface="Helvetica" pitchFamily="34" charset="0"/>
                        </a:rPr>
                        <a:t>Responsibility (1)</a:t>
                      </a:r>
                    </a:p>
                    <a:p>
                      <a:pPr>
                        <a:spcAft>
                          <a:spcPts val="600"/>
                        </a:spcAft>
                      </a:pPr>
                      <a:r>
                        <a:rPr lang="en-US" sz="2000" b="0" dirty="0" smtClean="0">
                          <a:solidFill>
                            <a:schemeClr val="tx1">
                              <a:lumMod val="75000"/>
                              <a:lumOff val="25000"/>
                            </a:schemeClr>
                          </a:solidFill>
                          <a:latin typeface="Helvetica" pitchFamily="34" charset="0"/>
                          <a:cs typeface="Helvetica" pitchFamily="34" charset="0"/>
                        </a:rPr>
                        <a:t>Significance (2)</a:t>
                      </a:r>
                      <a:endParaRPr lang="en-US" sz="2000" b="0" dirty="0">
                        <a:solidFill>
                          <a:schemeClr val="tx1">
                            <a:lumMod val="75000"/>
                            <a:lumOff val="25000"/>
                          </a:schemeClr>
                        </a:solidFill>
                        <a:latin typeface="Helvetica" pitchFamily="34" charset="0"/>
                        <a:cs typeface="Helvetic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spcAft>
                          <a:spcPts val="600"/>
                        </a:spcAft>
                      </a:pPr>
                      <a:r>
                        <a:rPr lang="en-US" sz="2000" b="0" dirty="0" smtClean="0">
                          <a:solidFill>
                            <a:srgbClr val="FF0000"/>
                          </a:solidFill>
                          <a:latin typeface="Helvetica" pitchFamily="34" charset="0"/>
                          <a:cs typeface="Helvetica" pitchFamily="34" charset="0"/>
                        </a:rPr>
                        <a:t>Adaptability (6)</a:t>
                      </a:r>
                    </a:p>
                    <a:p>
                      <a:pPr>
                        <a:spcAft>
                          <a:spcPts val="600"/>
                        </a:spcAft>
                      </a:pPr>
                      <a:r>
                        <a:rPr lang="en-US" sz="2000" b="0" dirty="0" smtClean="0">
                          <a:solidFill>
                            <a:schemeClr val="tx1">
                              <a:lumMod val="75000"/>
                              <a:lumOff val="25000"/>
                            </a:schemeClr>
                          </a:solidFill>
                          <a:latin typeface="Helvetica" pitchFamily="34" charset="0"/>
                          <a:cs typeface="Helvetica" pitchFamily="34" charset="0"/>
                        </a:rPr>
                        <a:t>Belief (3)</a:t>
                      </a:r>
                    </a:p>
                    <a:p>
                      <a:pPr>
                        <a:spcAft>
                          <a:spcPts val="600"/>
                        </a:spcAft>
                      </a:pPr>
                      <a:r>
                        <a:rPr lang="en-US" sz="2000" b="0" dirty="0" smtClean="0">
                          <a:solidFill>
                            <a:srgbClr val="FF0000"/>
                          </a:solidFill>
                          <a:latin typeface="Helvetica" pitchFamily="34" charset="0"/>
                          <a:cs typeface="Helvetica" pitchFamily="34" charset="0"/>
                        </a:rPr>
                        <a:t>Competition (9)</a:t>
                      </a:r>
                    </a:p>
                    <a:p>
                      <a:pPr>
                        <a:spcAft>
                          <a:spcPts val="600"/>
                        </a:spcAft>
                      </a:pPr>
                      <a:r>
                        <a:rPr lang="en-US" sz="2000" b="0" dirty="0" smtClean="0">
                          <a:solidFill>
                            <a:schemeClr val="tx1">
                              <a:lumMod val="75000"/>
                              <a:lumOff val="25000"/>
                            </a:schemeClr>
                          </a:solidFill>
                          <a:latin typeface="Helvetica" pitchFamily="34" charset="0"/>
                          <a:cs typeface="Helvetica" pitchFamily="34" charset="0"/>
                        </a:rPr>
                        <a:t>Context (1)</a:t>
                      </a:r>
                    </a:p>
                    <a:p>
                      <a:pPr>
                        <a:spcAft>
                          <a:spcPts val="600"/>
                        </a:spcAft>
                      </a:pPr>
                      <a:r>
                        <a:rPr lang="en-US" sz="2000" b="0" dirty="0" smtClean="0">
                          <a:solidFill>
                            <a:schemeClr val="tx1">
                              <a:lumMod val="75000"/>
                              <a:lumOff val="25000"/>
                            </a:schemeClr>
                          </a:solidFill>
                          <a:latin typeface="Helvetica" pitchFamily="34" charset="0"/>
                          <a:cs typeface="Helvetica" pitchFamily="34" charset="0"/>
                        </a:rPr>
                        <a:t>Discipline (0)</a:t>
                      </a:r>
                    </a:p>
                    <a:p>
                      <a:pPr>
                        <a:spcAft>
                          <a:spcPts val="600"/>
                        </a:spcAft>
                      </a:pPr>
                      <a:r>
                        <a:rPr lang="en-US" sz="2000" b="0" dirty="0" smtClean="0">
                          <a:solidFill>
                            <a:schemeClr val="tx1">
                              <a:lumMod val="75000"/>
                              <a:lumOff val="25000"/>
                            </a:schemeClr>
                          </a:solidFill>
                          <a:latin typeface="Helvetica" pitchFamily="34" charset="0"/>
                          <a:cs typeface="Helvetica" pitchFamily="34" charset="0"/>
                        </a:rPr>
                        <a:t>Futuristic (4)</a:t>
                      </a:r>
                    </a:p>
                    <a:p>
                      <a:pPr>
                        <a:spcAft>
                          <a:spcPts val="600"/>
                        </a:spcAft>
                      </a:pPr>
                      <a:r>
                        <a:rPr lang="en-US" sz="2000" b="0" dirty="0" err="1" smtClean="0">
                          <a:solidFill>
                            <a:schemeClr val="tx1">
                              <a:lumMod val="75000"/>
                              <a:lumOff val="25000"/>
                            </a:schemeClr>
                          </a:solidFill>
                          <a:latin typeface="Helvetica" pitchFamily="34" charset="0"/>
                          <a:cs typeface="Helvetica" pitchFamily="34" charset="0"/>
                        </a:rPr>
                        <a:t>Includer</a:t>
                      </a:r>
                      <a:r>
                        <a:rPr lang="en-US" sz="2000" b="0" dirty="0" smtClean="0">
                          <a:solidFill>
                            <a:schemeClr val="tx1">
                              <a:lumMod val="75000"/>
                              <a:lumOff val="25000"/>
                            </a:schemeClr>
                          </a:solidFill>
                          <a:latin typeface="Helvetica" pitchFamily="34" charset="0"/>
                          <a:cs typeface="Helvetica" pitchFamily="34" charset="0"/>
                        </a:rPr>
                        <a:t> (6)</a:t>
                      </a:r>
                    </a:p>
                    <a:p>
                      <a:pPr>
                        <a:spcAft>
                          <a:spcPts val="600"/>
                        </a:spcAft>
                      </a:pPr>
                      <a:r>
                        <a:rPr lang="en-US" sz="2000" b="0" dirty="0" smtClean="0">
                          <a:solidFill>
                            <a:srgbClr val="FF0000"/>
                          </a:solidFill>
                          <a:latin typeface="Helvetica" pitchFamily="34" charset="0"/>
                          <a:cs typeface="Helvetica" pitchFamily="34" charset="0"/>
                        </a:rPr>
                        <a:t>Intellection (7)</a:t>
                      </a:r>
                    </a:p>
                    <a:p>
                      <a:pPr>
                        <a:spcAft>
                          <a:spcPts val="600"/>
                        </a:spcAft>
                      </a:pPr>
                      <a:r>
                        <a:rPr lang="en-US" sz="2000" b="0" dirty="0" smtClean="0">
                          <a:solidFill>
                            <a:schemeClr val="tx1">
                              <a:lumMod val="75000"/>
                              <a:lumOff val="25000"/>
                            </a:schemeClr>
                          </a:solidFill>
                          <a:latin typeface="Helvetica" pitchFamily="34" charset="0"/>
                          <a:cs typeface="Helvetica" pitchFamily="34" charset="0"/>
                        </a:rPr>
                        <a:t>Positivity (2)</a:t>
                      </a:r>
                    </a:p>
                    <a:p>
                      <a:pPr>
                        <a:spcAft>
                          <a:spcPts val="600"/>
                        </a:spcAft>
                      </a:pPr>
                      <a:r>
                        <a:rPr lang="en-US" sz="2000" b="0" dirty="0" smtClean="0">
                          <a:solidFill>
                            <a:srgbClr val="FF0000"/>
                          </a:solidFill>
                          <a:latin typeface="Helvetica" pitchFamily="34" charset="0"/>
                          <a:cs typeface="Helvetica" pitchFamily="34" charset="0"/>
                        </a:rPr>
                        <a:t>Restorative (7)</a:t>
                      </a:r>
                    </a:p>
                    <a:p>
                      <a:pPr>
                        <a:spcAft>
                          <a:spcPts val="600"/>
                        </a:spcAft>
                      </a:pPr>
                      <a:r>
                        <a:rPr lang="en-US" sz="2000" b="0" dirty="0" smtClean="0">
                          <a:solidFill>
                            <a:schemeClr val="tx1">
                              <a:lumMod val="75000"/>
                              <a:lumOff val="25000"/>
                            </a:schemeClr>
                          </a:solidFill>
                          <a:latin typeface="Helvetica" pitchFamily="34" charset="0"/>
                          <a:cs typeface="Helvetica" pitchFamily="34" charset="0"/>
                        </a:rPr>
                        <a:t>Strategic (5)</a:t>
                      </a:r>
                      <a:endParaRPr lang="en-US" sz="2000" b="0" dirty="0">
                        <a:solidFill>
                          <a:schemeClr val="tx1">
                            <a:lumMod val="75000"/>
                            <a:lumOff val="25000"/>
                          </a:schemeClr>
                        </a:solidFill>
                        <a:latin typeface="Helvetica" pitchFamily="34" charset="0"/>
                        <a:cs typeface="Helvetic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86694783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373</TotalTime>
  <Words>1680</Words>
  <Application>Microsoft Office PowerPoint</Application>
  <PresentationFormat>On-screen Show (4:3)</PresentationFormat>
  <Paragraphs>193</Paragraphs>
  <Slides>44</Slides>
  <Notes>4</Notes>
  <HiddenSlides>2</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NewsPrint</vt:lpstr>
      <vt:lpstr>StrengthsQuest</vt:lpstr>
      <vt:lpstr>StrengthsFinder Assessment Know Yourself!</vt:lpstr>
      <vt:lpstr>Talent vs. Strength</vt:lpstr>
      <vt:lpstr>Developing Strengths </vt:lpstr>
      <vt:lpstr>How can it help you?</vt:lpstr>
      <vt:lpstr>Owning Your Talents</vt:lpstr>
      <vt:lpstr>StrengthsFinder Reflection</vt:lpstr>
      <vt:lpstr>Scavenger Hunt</vt:lpstr>
      <vt:lpstr>The 34 Talent Themes-1 PM</vt:lpstr>
      <vt:lpstr>The 34 Talent Themes-2PM</vt:lpstr>
      <vt:lpstr>Achiever</vt:lpstr>
      <vt:lpstr>Activator</vt:lpstr>
      <vt:lpstr>Adaptability</vt:lpstr>
      <vt:lpstr>Analytical</vt:lpstr>
      <vt:lpstr>Arranger</vt:lpstr>
      <vt:lpstr>Belief</vt:lpstr>
      <vt:lpstr>Command</vt:lpstr>
      <vt:lpstr>Communication</vt:lpstr>
      <vt:lpstr>Competition</vt:lpstr>
      <vt:lpstr>Connectedness</vt:lpstr>
      <vt:lpstr>Consistency</vt:lpstr>
      <vt:lpstr>Context</vt:lpstr>
      <vt:lpstr>Deliberative</vt:lpstr>
      <vt:lpstr>Developer</vt:lpstr>
      <vt:lpstr>Discipline</vt:lpstr>
      <vt:lpstr>Empathy</vt:lpstr>
      <vt:lpstr>Focus</vt:lpstr>
      <vt:lpstr>Futuristic</vt:lpstr>
      <vt:lpstr>Harmony</vt:lpstr>
      <vt:lpstr>Ideation</vt:lpstr>
      <vt:lpstr>Includer</vt:lpstr>
      <vt:lpstr>Individualization</vt:lpstr>
      <vt:lpstr>Input</vt:lpstr>
      <vt:lpstr>Intellection</vt:lpstr>
      <vt:lpstr>Learner</vt:lpstr>
      <vt:lpstr>Maximizer</vt:lpstr>
      <vt:lpstr>Positivity</vt:lpstr>
      <vt:lpstr>Relator</vt:lpstr>
      <vt:lpstr>Responsibility</vt:lpstr>
      <vt:lpstr>Restorative</vt:lpstr>
      <vt:lpstr>Self-Assurance</vt:lpstr>
      <vt:lpstr>Significance</vt:lpstr>
      <vt:lpstr>Strategic</vt:lpstr>
      <vt:lpstr>WOO (Winning Others Over)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StrengthsFinder</dc:title>
  <dc:creator>Windows User</dc:creator>
  <cp:lastModifiedBy>Windows User</cp:lastModifiedBy>
  <cp:revision>16</cp:revision>
  <cp:lastPrinted>2013-09-06T12:55:37Z</cp:lastPrinted>
  <dcterms:created xsi:type="dcterms:W3CDTF">2013-09-05T12:23:30Z</dcterms:created>
  <dcterms:modified xsi:type="dcterms:W3CDTF">2013-09-09T19:05:47Z</dcterms:modified>
</cp:coreProperties>
</file>