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0" r:id="rId5"/>
    <p:sldId id="271" r:id="rId6"/>
    <p:sldId id="273" r:id="rId7"/>
    <p:sldId id="272" r:id="rId8"/>
    <p:sldId id="258" r:id="rId9"/>
    <p:sldId id="266" r:id="rId10"/>
    <p:sldId id="261" r:id="rId11"/>
    <p:sldId id="263" r:id="rId12"/>
    <p:sldId id="262" r:id="rId13"/>
    <p:sldId id="260" r:id="rId14"/>
    <p:sldId id="264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6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50"/>
    <p:restoredTop sz="94656"/>
  </p:normalViewPr>
  <p:slideViewPr>
    <p:cSldViewPr snapToGrid="0" snapToObjects="1" showGuides="1">
      <p:cViewPr>
        <p:scale>
          <a:sx n="112" d="100"/>
          <a:sy n="112" d="100"/>
        </p:scale>
        <p:origin x="41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3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3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8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1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5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5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2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8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2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FFF0-2052-CD4E-8BFA-FAA57187F065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5FAD6-17AC-544C-8A60-282CE371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5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wikidata.org/wiki/Q42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diawiki.org/w/index.php?title=Wikibase/Notes/Requirements&amp;action=edit&amp;redlink=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data.org/wiki/Wikidata:Main_Pag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query.wikidata.org/#%23%20what%20schools%20did%20DOnald%20Trump%20attend%3F%0Aselect%20distinct%20%3Fschool%20%3FschoolLabel%20where%20%7B%0A%20%20%7Bwd%3AQ22686%20wdt%3AP69%20%3Fschool%7D%0A%20%20SERVICE%20wikibase%3Alabel%20%7B%20bd%3AserviceParam%20wikibase%3Alanguage%20%22%5BAUTO_LANGUAGE%5D%2Cen%22.%20%7D%0A%20%20%7D" TargetMode="External"/><Relationship Id="rId2" Type="http://schemas.openxmlformats.org/officeDocument/2006/relationships/hyperlink" Target="https://query.wikidata.org/#select%20distinct%20%3Fspouse%20%3FspouseLabel%20where%20%7B%0A%20%20%7Bwd%3AQ22686%20wdt%3AP26%20%3Fspouse%7D%0A%20%20SERVICE%20wikibase%3Alabel%20%7B%20bd%3AserviceParam%20wikibase%3Alanguage%20%22%5BAUTO_LANGUAGE%5D%2Cen%22.%20%7D%0A%20%20%7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Property:P69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www.wikidata.org/wiki/Property:P2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wikidata.org/wiki/Help:Rankin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awiki.org/wiki/Special:MyLanguage/Manual:What_is_MediaWiki?" TargetMode="External"/><Relationship Id="rId2" Type="http://schemas.openxmlformats.org/officeDocument/2006/relationships/hyperlink" Target="https://www.mediawiki.org/wiki/Wikiba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books.org/wiki/SPARQL/Prefixe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query.wikidata.org/#SELECT%20%3Feducation%20%3FeducationLabel%20%3Fstarttime%20%3Fendtime%0AWHERE%0A%7B%0A%20%20%20%20%20wd%3AQ42%20p%3AP69%20%3Fstatement.%0A%20%20%20%20%20%3Fstatement%20ps%3AP69%20%3Feducation.%0A%20%20%20%20%20%3Fstatement%20pq%3AP580%20%3Fstarttime.%0A%20%20%20%20%20%3Fstatement%20pq%3AP582%20%3Fendtime.%0A%20%20%20%20%20SERVICE%20wikibase%3Alabel%20%7B%20bd%3AserviceParam%20wikibase%3Alanguage%20%22en%22.%20%7D%0A%7D%0AORDER%20BY%20%3Fstarttim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query.wikidata.org/#SELECT%20%3Feducation%20%3FeducationLabel%20%3Fstarttime%20%3Fendtime%0AWHERE%0A%7B%0A%20%20%20%20%20wd%3AQ42%20p%3AP69%20%5Bps%3AP69%20%3Feducation%3B%0A%20%20%20%20%20%20%20%20%20%20%20%20%20%20%20%20%20%20%20pq%3AP580%20%3Fstarttime%3B%0A%20%20%20%20%20%20%20%20%20%20%20%20%20%20%20%20%20%20%20pq%3AP582%20%3Fendtime%3B%0A%20%20%20%20%20%20%20%20%20%20%20%20%20%20%20%20%20%20%5D.%0A%20%20%20%20%20SERVICE%20wikibase%3Alabel%20%7B%20bd%3AserviceParam%20wikibase%3Alanguage%20%22en%22.%20%7D%0A%7D%0AORDER%20BY%20%3Fstarttime" TargetMode="External"/><Relationship Id="rId2" Type="http://schemas.openxmlformats.org/officeDocument/2006/relationships/hyperlink" Target="https://en.wikibooks.org/wiki/SPARQL/Sentence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query.wikidata.org/#SELECT%20%3Feducation%20%3FeducationLabel%20%3Frank%0AWHERE%0A%7B%0A%20%20%20%20%20wd%3AQ42%20p%3AP69%20%5Bps%3AP69%20%3Feducation%3B%0A%20%20%20%20%20%20%20%20%20%20%20%20%20%20%20%20%20%20%20wikibase%3Arank%20%3Frank%3B%0A%20%20%20%20%20%20%20%20%20%20%20%20%20%20%20%20%20%20%5D.%0A%20%20%20%20%20SERVICE%20wikibase%3Alabel%20%7B%20bd%3AserviceParam%20wikibase%3Alanguage%20%22en%22.%20%7D%0A%7D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query.wikidata.org/#SELECT%20%3Fspouse%20%3FspouseLabel%20%3Frank%0AWHERE%0A%7B%0A%20%20wd%3AQ22686%20p%3AP26%20%0A%20%20%20%20%5Bps%3AP26%20%3Fspouse%3B%0A%20%20%20%20%20wikibase%3Arank%20%3Frank%3B%20%5D.%0A%20%20%20%20%20SERVICE%20wikibase%3Alabel%20%7B%20bd%3AserviceParam%20wikibase%3Alanguage%20%22en%22.%20%7D%0A%7D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9711" TargetMode="External"/><Relationship Id="rId2" Type="http://schemas.openxmlformats.org/officeDocument/2006/relationships/hyperlink" Target="https://www.wikidata.org/wiki/Help:Deprec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data.org/wiki/Q41755623" TargetMode="External"/><Relationship Id="rId4" Type="http://schemas.openxmlformats.org/officeDocument/2006/relationships/hyperlink" Target="https://www.wikidata.org/wiki/Property:P570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Special:MyLanguage/Help:Items" TargetMode="External"/><Relationship Id="rId2" Type="http://schemas.openxmlformats.org/officeDocument/2006/relationships/hyperlink" Target="https://www.wikidata.org/wiki/Special:Statist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data.org/wiki/Special:EntityData/Q42.tt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data.org/wiki/Special:EntityData/Q42.tt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8BD14-A9B4-454A-9256-28E774880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87" y="3121349"/>
            <a:ext cx="4477719" cy="3095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3EB49-31D0-844B-80C0-B63599862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70815"/>
            <a:ext cx="4521708" cy="3196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70B36F-54E6-314E-8701-23DD18AC9291}"/>
              </a:ext>
            </a:extLst>
          </p:cNvPr>
          <p:cNvSpPr txBox="1"/>
          <p:nvPr/>
        </p:nvSpPr>
        <p:spPr>
          <a:xfrm>
            <a:off x="433719" y="1180554"/>
            <a:ext cx="8276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/>
              <a:t>Wikibase</a:t>
            </a:r>
            <a:r>
              <a:rPr lang="en-US" sz="6600" b="1" dirty="0"/>
              <a:t> and </a:t>
            </a:r>
            <a:r>
              <a:rPr lang="en-US" sz="6600" b="1" dirty="0" err="1"/>
              <a:t>Wikidata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09405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FEF2-78F8-A343-A3C1-E2525879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have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FBE39-2407-9749-8451-A4C06695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83162"/>
          </a:xfrm>
        </p:spPr>
        <p:txBody>
          <a:bodyPr>
            <a:normAutofit fontScale="85000" lnSpcReduction="20000"/>
          </a:bodyPr>
          <a:lstStyle/>
          <a:p>
            <a:r>
              <a:rPr lang="en-US" sz="3300" b="1" dirty="0"/>
              <a:t>Item identifier</a:t>
            </a:r>
            <a:r>
              <a:rPr lang="en-US" sz="3300" dirty="0"/>
              <a:t> (number prefixed with </a:t>
            </a:r>
            <a:r>
              <a:rPr lang="en-US" sz="3300" i="1" dirty="0"/>
              <a:t>Q</a:t>
            </a:r>
            <a:r>
              <a:rPr lang="en-US" sz="3300" dirty="0"/>
              <a:t>)</a:t>
            </a:r>
          </a:p>
          <a:p>
            <a:r>
              <a:rPr lang="en-US" sz="3300" b="1" dirty="0"/>
              <a:t>Fingerprint</a:t>
            </a:r>
            <a:r>
              <a:rPr lang="en-US" sz="3300" dirty="0"/>
              <a:t>, consisting of:</a:t>
            </a:r>
          </a:p>
          <a:p>
            <a:pPr lvl="1"/>
            <a:r>
              <a:rPr lang="en-US" dirty="0"/>
              <a:t>Multilingual </a:t>
            </a:r>
            <a:r>
              <a:rPr lang="en-US" b="1" dirty="0"/>
              <a:t>label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Multilingual </a:t>
            </a:r>
            <a:r>
              <a:rPr lang="en-US" b="1" dirty="0"/>
              <a:t>description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Multilingual </a:t>
            </a:r>
            <a:r>
              <a:rPr lang="en-US" b="1" dirty="0"/>
              <a:t>aliases</a:t>
            </a:r>
            <a:endParaRPr lang="en-US" dirty="0"/>
          </a:p>
          <a:p>
            <a:r>
              <a:rPr lang="en-US" sz="3300" b="1" dirty="0"/>
              <a:t>Statements</a:t>
            </a:r>
            <a:r>
              <a:rPr lang="en-US" sz="3300" dirty="0"/>
              <a:t>, each consisting of:</a:t>
            </a:r>
          </a:p>
          <a:p>
            <a:pPr lvl="1"/>
            <a:r>
              <a:rPr lang="en-US" b="1" dirty="0"/>
              <a:t>Claim</a:t>
            </a:r>
            <a:r>
              <a:rPr lang="en-US" dirty="0"/>
              <a:t>, consisting of:</a:t>
            </a:r>
          </a:p>
          <a:p>
            <a:pPr lvl="2"/>
            <a:r>
              <a:rPr lang="en-US" dirty="0"/>
              <a:t>Property</a:t>
            </a:r>
          </a:p>
          <a:p>
            <a:pPr lvl="2"/>
            <a:r>
              <a:rPr lang="en-US" dirty="0"/>
              <a:t>Value</a:t>
            </a:r>
          </a:p>
          <a:p>
            <a:pPr lvl="2"/>
            <a:r>
              <a:rPr lang="en-US" dirty="0"/>
              <a:t>Qualifiers (additional property-value pairs)</a:t>
            </a:r>
          </a:p>
          <a:p>
            <a:pPr lvl="1"/>
            <a:r>
              <a:rPr lang="en-US" b="1" dirty="0"/>
              <a:t>References</a:t>
            </a:r>
            <a:r>
              <a:rPr lang="en-US" dirty="0"/>
              <a:t> (each with one or more property-value pairs)</a:t>
            </a:r>
          </a:p>
          <a:p>
            <a:pPr lvl="1"/>
            <a:r>
              <a:rPr lang="en-US" b="1" dirty="0"/>
              <a:t>Rank</a:t>
            </a:r>
            <a:endParaRPr lang="en-US" dirty="0"/>
          </a:p>
          <a:p>
            <a:r>
              <a:rPr lang="en-US" sz="3300" b="1" dirty="0"/>
              <a:t>Site links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98874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DC67-D3C4-D945-BE9A-444C28E2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063AE-B4C9-5442-9F7F-3BB3A1F72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0036"/>
            <a:ext cx="8499764" cy="5253325"/>
          </a:xfrm>
        </p:spPr>
        <p:txBody>
          <a:bodyPr>
            <a:noAutofit/>
          </a:bodyPr>
          <a:lstStyle/>
          <a:p>
            <a:r>
              <a:rPr lang="en-US" dirty="0"/>
              <a:t>A statement may have:</a:t>
            </a:r>
          </a:p>
          <a:p>
            <a:pPr lvl="1"/>
            <a:r>
              <a:rPr lang="en-US" sz="3000" dirty="0"/>
              <a:t>one property (in the example, P551 “residence")</a:t>
            </a:r>
          </a:p>
          <a:p>
            <a:pPr lvl="1"/>
            <a:r>
              <a:rPr lang="en-US" sz="3000" dirty="0"/>
              <a:t>one value (Q84 “London”)</a:t>
            </a:r>
          </a:p>
          <a:p>
            <a:pPr lvl="1"/>
            <a:r>
              <a:rPr lang="en-US" sz="3000" dirty="0"/>
              <a:t>optionally one or more qualifiers (</a:t>
            </a:r>
            <a:r>
              <a:rPr lang="en-US" sz="3000" dirty="0" err="1"/>
              <a:t>e.g</a:t>
            </a:r>
            <a:r>
              <a:rPr lang="en-US" sz="3000" dirty="0"/>
              <a:t>, property:P582, “end time” 11 May 2011)</a:t>
            </a:r>
          </a:p>
          <a:p>
            <a:pPr lvl="1"/>
            <a:r>
              <a:rPr lang="en-US" sz="3000" dirty="0"/>
              <a:t>optional reference(s) (e.g., property:P143 “imported from Wikipedia”)</a:t>
            </a:r>
          </a:p>
          <a:p>
            <a:r>
              <a:rPr lang="en-US" sz="3000" dirty="0"/>
              <a:t>The property, value, and qualifiers together are also called the </a:t>
            </a:r>
            <a:r>
              <a:rPr lang="en-US" sz="3000" b="1" dirty="0"/>
              <a:t>claim</a:t>
            </a:r>
            <a:r>
              <a:rPr lang="en-US" sz="3000" dirty="0"/>
              <a:t>, which together with any source references forms a statement.</a:t>
            </a:r>
          </a:p>
          <a:p>
            <a:endParaRPr lang="en-US" sz="3000" dirty="0"/>
          </a:p>
        </p:txBody>
      </p:sp>
      <p:pic>
        <p:nvPicPr>
          <p:cNvPr id="5" name="Picture 4" descr="A person smiling for the camera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01DDBC2-A34D-DF4B-97F0-1554C7A68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617" y="274638"/>
            <a:ext cx="1164347" cy="13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7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F835-34E0-984D-AAB0-913A0204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have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BDEE-9E56-7C43-BFE7-553D13654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472311" cy="52578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Property identifier</a:t>
            </a:r>
            <a:r>
              <a:rPr lang="en-US" dirty="0"/>
              <a:t> (number prefixed with </a:t>
            </a:r>
            <a:r>
              <a:rPr lang="en-US" i="1" dirty="0"/>
              <a:t>P</a:t>
            </a:r>
            <a:r>
              <a:rPr lang="en-US" dirty="0"/>
              <a:t>)</a:t>
            </a:r>
          </a:p>
          <a:p>
            <a:r>
              <a:rPr lang="en-US" b="1" dirty="0"/>
              <a:t>Fingerprint</a:t>
            </a:r>
            <a:r>
              <a:rPr lang="en-US" dirty="0"/>
              <a:t>, consisting of:</a:t>
            </a:r>
          </a:p>
          <a:p>
            <a:pPr lvl="1"/>
            <a:r>
              <a:rPr lang="en-US" dirty="0"/>
              <a:t>Multilingual </a:t>
            </a:r>
            <a:r>
              <a:rPr lang="en-US" b="1" dirty="0"/>
              <a:t>label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Multilingual </a:t>
            </a:r>
            <a:r>
              <a:rPr lang="en-US" b="1" dirty="0"/>
              <a:t>description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Multilingual </a:t>
            </a:r>
            <a:r>
              <a:rPr lang="en-US" b="1" dirty="0"/>
              <a:t>aliases</a:t>
            </a:r>
            <a:endParaRPr lang="en-US" dirty="0"/>
          </a:p>
          <a:p>
            <a:r>
              <a:rPr lang="en-US" b="1" dirty="0"/>
              <a:t>Statements</a:t>
            </a:r>
            <a:r>
              <a:rPr lang="en-US" dirty="0"/>
              <a:t>, each consisting of:</a:t>
            </a:r>
          </a:p>
          <a:p>
            <a:pPr lvl="1"/>
            <a:r>
              <a:rPr lang="en-US" b="1" dirty="0"/>
              <a:t>Claim</a:t>
            </a:r>
            <a:r>
              <a:rPr lang="en-US" dirty="0"/>
              <a:t>, consisting of:</a:t>
            </a:r>
          </a:p>
          <a:p>
            <a:pPr lvl="2"/>
            <a:r>
              <a:rPr lang="en-US" dirty="0"/>
              <a:t>Property</a:t>
            </a:r>
          </a:p>
          <a:p>
            <a:pPr lvl="2"/>
            <a:r>
              <a:rPr lang="en-US" dirty="0"/>
              <a:t>Value</a:t>
            </a:r>
          </a:p>
          <a:p>
            <a:pPr lvl="2"/>
            <a:r>
              <a:rPr lang="en-US" dirty="0"/>
              <a:t>Qualifiers (additional property-value pairs)</a:t>
            </a:r>
          </a:p>
          <a:p>
            <a:pPr lvl="1"/>
            <a:r>
              <a:rPr lang="en-US" b="1" dirty="0"/>
              <a:t>References</a:t>
            </a:r>
            <a:r>
              <a:rPr lang="en-US" dirty="0"/>
              <a:t> (each with one or more property-value pairs)</a:t>
            </a:r>
          </a:p>
          <a:p>
            <a:pPr lvl="1"/>
            <a:r>
              <a:rPr lang="en-US" b="1" dirty="0"/>
              <a:t>Rank</a:t>
            </a:r>
            <a:endParaRPr lang="en-US" dirty="0"/>
          </a:p>
          <a:p>
            <a:r>
              <a:rPr lang="en-US" b="1" dirty="0"/>
              <a:t>Datatype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08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CFE2-8850-1441-AC06-DECCB1E9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951"/>
            <a:ext cx="8229600" cy="1143000"/>
          </a:xfrm>
        </p:spPr>
        <p:txBody>
          <a:bodyPr/>
          <a:lstStyle/>
          <a:p>
            <a:r>
              <a:rPr lang="en-US" dirty="0"/>
              <a:t>Example of Data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1E3A7-B6BA-644C-99F1-7F7146D62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9" y="1212214"/>
            <a:ext cx="7721600" cy="55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0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CA67F-1248-CC4C-8006-4A8A14A51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735B2-7E51-4846-90AD-A65E7F6F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 tooltip="Wikibase/Notes/Requirements (page does not exist)"/>
              </a:rPr>
              <a:t>Requirement</a:t>
            </a:r>
            <a:r>
              <a:rPr lang="en-US" dirty="0"/>
              <a:t>: "</a:t>
            </a:r>
            <a:r>
              <a:rPr lang="en-US" dirty="0" err="1"/>
              <a:t>Wikibase</a:t>
            </a:r>
            <a:r>
              <a:rPr lang="en-US" dirty="0"/>
              <a:t> will not be about the truth, but about statements and their references" </a:t>
            </a:r>
          </a:p>
          <a:p>
            <a:r>
              <a:rPr lang="en-US" dirty="0"/>
              <a:t>Doesn’t model items, but statements about them</a:t>
            </a:r>
          </a:p>
          <a:p>
            <a:r>
              <a:rPr lang="en-US" dirty="0"/>
              <a:t>Not “</a:t>
            </a:r>
            <a:r>
              <a:rPr lang="en-US" dirty="0" err="1"/>
              <a:t>Daulgas</a:t>
            </a:r>
            <a:r>
              <a:rPr lang="en-US" dirty="0"/>
              <a:t> Adams residence is London”</a:t>
            </a:r>
          </a:p>
          <a:p>
            <a:r>
              <a:rPr lang="en-US" dirty="0"/>
              <a:t>But “There’s a statement of Douglas Adams having a residence of London prior to 11 May 2011 according to </a:t>
            </a:r>
            <a:r>
              <a:rPr lang="en-US" dirty="0" err="1"/>
              <a:t>WIkipedia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104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A7098-7809-E548-83F6-64F108D8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Trumps spouses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243E5-BECB-5842-8B01-29FE28CE0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are Donald Trump’s spouses?</a:t>
            </a:r>
          </a:p>
          <a:p>
            <a:r>
              <a:rPr lang="en-US" dirty="0"/>
              <a:t>We must identify the IDs for</a:t>
            </a:r>
          </a:p>
          <a:p>
            <a:pPr lvl="1"/>
            <a:r>
              <a:rPr lang="en-US" dirty="0"/>
              <a:t>Donald Trump</a:t>
            </a:r>
          </a:p>
          <a:p>
            <a:pPr lvl="1"/>
            <a:r>
              <a:rPr lang="en-US" dirty="0"/>
              <a:t>Spouse relation</a:t>
            </a:r>
          </a:p>
          <a:p>
            <a:r>
              <a:rPr lang="en-US" dirty="0"/>
              <a:t>And then write and run a simple SPARQL query</a:t>
            </a:r>
          </a:p>
          <a:p>
            <a:pPr marL="0" indent="0">
              <a:buNone/>
            </a:pPr>
            <a:r>
              <a:rPr lang="en-US" dirty="0"/>
              <a:t>Let’s give it a </a:t>
            </a:r>
            <a:r>
              <a:rPr lang="en-US" dirty="0">
                <a:hlinkClick r:id="rId2"/>
              </a:rPr>
              <a:t>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0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1A1F-92EA-CC4D-9C03-C64B61747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A12AC-41A5-8246-995A-CE3D980FA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417638"/>
            <a:ext cx="8229600" cy="5165724"/>
          </a:xfrm>
        </p:spPr>
        <p:txBody>
          <a:bodyPr/>
          <a:lstStyle/>
          <a:p>
            <a:r>
              <a:rPr lang="en-US" dirty="0"/>
              <a:t>It only </a:t>
            </a:r>
            <a:r>
              <a:rPr lang="en-US" dirty="0">
                <a:hlinkClick r:id="rId2"/>
              </a:rPr>
              <a:t>returns</a:t>
            </a:r>
            <a:r>
              <a:rPr lang="en-US" dirty="0"/>
              <a:t> one</a:t>
            </a:r>
            <a:br>
              <a:rPr lang="en-US" dirty="0"/>
            </a:br>
            <a:r>
              <a:rPr lang="en-US" dirty="0"/>
              <a:t>answer: his </a:t>
            </a:r>
            <a:r>
              <a:rPr lang="en-US" i="1" dirty="0"/>
              <a:t>current</a:t>
            </a:r>
            <a:br>
              <a:rPr lang="en-US" i="1" dirty="0"/>
            </a:br>
            <a:r>
              <a:rPr lang="en-US" dirty="0"/>
              <a:t>spouse</a:t>
            </a:r>
          </a:p>
          <a:p>
            <a:r>
              <a:rPr lang="en-US" dirty="0"/>
              <a:t>Other values have </a:t>
            </a:r>
            <a:br>
              <a:rPr lang="en-US" dirty="0"/>
            </a:br>
            <a:r>
              <a:rPr lang="en-US" dirty="0"/>
              <a:t>an end time</a:t>
            </a:r>
          </a:p>
          <a:p>
            <a:r>
              <a:rPr lang="en-US" dirty="0"/>
              <a:t>Maybe that’s a</a:t>
            </a:r>
            <a:br>
              <a:rPr lang="en-US" dirty="0"/>
            </a:br>
            <a:r>
              <a:rPr lang="en-US" dirty="0"/>
              <a:t>feature!</a:t>
            </a:r>
          </a:p>
          <a:p>
            <a:r>
              <a:rPr lang="en-US" dirty="0"/>
              <a:t>Let’s </a:t>
            </a:r>
            <a:r>
              <a:rPr lang="en-US" dirty="0">
                <a:hlinkClick r:id="rId3"/>
              </a:rPr>
              <a:t>try</a:t>
            </a:r>
            <a:r>
              <a:rPr lang="en-US" dirty="0"/>
              <a:t> another query: what schools did Donald Trump attend?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F20152-CBD9-C54C-B460-F48962812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626" y="1417638"/>
            <a:ext cx="4872654" cy="304623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06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375B-521B-CB44-A4F2-20D84AA2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1143000"/>
          </a:xfrm>
        </p:spPr>
        <p:txBody>
          <a:bodyPr/>
          <a:lstStyle/>
          <a:p>
            <a:pPr algn="l"/>
            <a:r>
              <a:rPr lang="en-US" dirty="0"/>
              <a:t>Property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B168A-BD8C-3D41-9E64-8561DA79A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1336040"/>
            <a:ext cx="5115901" cy="5328920"/>
          </a:xfrm>
        </p:spPr>
        <p:txBody>
          <a:bodyPr/>
          <a:lstStyle/>
          <a:p>
            <a:r>
              <a:rPr lang="en-US" dirty="0"/>
              <a:t>We get four schools, even though all have end dates </a:t>
            </a:r>
            <a:r>
              <a:rPr lang="en-US" sz="2000" dirty="0"/>
              <a:t>(we might quibble that Penn and Wharton are the same)</a:t>
            </a:r>
          </a:p>
          <a:p>
            <a:r>
              <a:rPr lang="en-US" sz="2800" dirty="0"/>
              <a:t>Does </a:t>
            </a:r>
            <a:r>
              <a:rPr lang="en-US" sz="2800" dirty="0" err="1"/>
              <a:t>Wikidata’s</a:t>
            </a:r>
            <a:r>
              <a:rPr lang="en-US" sz="2800" dirty="0"/>
              <a:t> ontology know that </a:t>
            </a:r>
            <a:r>
              <a:rPr lang="en-US" sz="2800" i="1" dirty="0"/>
              <a:t>spouse</a:t>
            </a:r>
            <a:r>
              <a:rPr lang="en-US" sz="2800" dirty="0"/>
              <a:t> (</a:t>
            </a:r>
            <a:r>
              <a:rPr lang="en-US" sz="2800" dirty="0">
                <a:hlinkClick r:id="rId2"/>
              </a:rPr>
              <a:t>P26</a:t>
            </a:r>
            <a:r>
              <a:rPr lang="en-US" sz="2800" dirty="0"/>
              <a:t>) is a temporal quality and </a:t>
            </a:r>
            <a:r>
              <a:rPr lang="en-US" sz="2800" i="1" dirty="0"/>
              <a:t>educated at</a:t>
            </a:r>
            <a:r>
              <a:rPr lang="en-US" sz="2800" dirty="0"/>
              <a:t> (</a:t>
            </a:r>
            <a:r>
              <a:rPr lang="en-US" sz="2800" dirty="0">
                <a:hlinkClick r:id="rId3"/>
              </a:rPr>
              <a:t>P69</a:t>
            </a:r>
            <a:r>
              <a:rPr lang="en-US" sz="2800" dirty="0"/>
              <a:t>) is not?</a:t>
            </a:r>
          </a:p>
          <a:p>
            <a:r>
              <a:rPr lang="en-US" sz="2800" dirty="0"/>
              <a:t>No, though property has some </a:t>
            </a:r>
            <a:r>
              <a:rPr lang="en-US" sz="2800" dirty="0">
                <a:hlinkClick r:id="rId3"/>
              </a:rPr>
              <a:t>constraints</a:t>
            </a:r>
            <a:r>
              <a:rPr lang="en-US" sz="2800" dirty="0"/>
              <a:t> that might be useful</a:t>
            </a:r>
          </a:p>
          <a:p>
            <a:r>
              <a:rPr lang="en-US" sz="2800" dirty="0"/>
              <a:t>The mechanism used is to give each value a </a:t>
            </a:r>
            <a:r>
              <a:rPr lang="en-US" sz="2800" dirty="0">
                <a:hlinkClick r:id="rId4"/>
              </a:rPr>
              <a:t>rank</a:t>
            </a:r>
            <a:endParaRPr lang="en-US" sz="40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A007D3-6437-DC44-B44D-C7935B7FF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431" y="274638"/>
            <a:ext cx="3568529" cy="47853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B7626-D9FC-4D4F-9962-EB0D00D6A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940" y="5331426"/>
            <a:ext cx="2734450" cy="69546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0AC7D38-263C-724B-BE98-C8AA05BE4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4650" y="6026893"/>
            <a:ext cx="3011056" cy="7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81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5EB1-0651-1348-A80B-E4646CFB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Ranking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B2C1E-28AE-CB4A-B398-653A2589F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75250"/>
          </a:xfrm>
        </p:spPr>
        <p:txBody>
          <a:bodyPr/>
          <a:lstStyle/>
          <a:p>
            <a:pPr marL="234950" indent="-234950"/>
            <a:r>
              <a:rPr lang="en-US" b="1" dirty="0"/>
              <a:t>Preferred: </a:t>
            </a:r>
            <a:r>
              <a:rPr lang="en-US" dirty="0"/>
              <a:t>most current or represent consensus</a:t>
            </a:r>
          </a:p>
          <a:p>
            <a:pPr marL="234950" indent="-234950"/>
            <a:r>
              <a:rPr lang="en-US" b="1" dirty="0"/>
              <a:t>Normal: </a:t>
            </a:r>
            <a:r>
              <a:rPr lang="en-US" dirty="0"/>
              <a:t>default; no judgement of a value's accuracy and currency</a:t>
            </a:r>
          </a:p>
          <a:p>
            <a:pPr marL="234950" indent="-234950"/>
            <a:r>
              <a:rPr lang="en-US" b="1" dirty="0"/>
              <a:t>Deprecated: </a:t>
            </a:r>
            <a:r>
              <a:rPr lang="en-US" dirty="0"/>
              <a:t>errors or outdated</a:t>
            </a:r>
          </a:p>
          <a:p>
            <a:pPr marL="0" indent="0">
              <a:buNone/>
            </a:pPr>
            <a:r>
              <a:rPr lang="en-US" sz="2800" dirty="0"/>
              <a:t>For DT’s spouses, Melania has preferred rank and the others normal rank</a:t>
            </a:r>
          </a:p>
          <a:p>
            <a:pPr marL="0" indent="0">
              <a:buNone/>
            </a:pPr>
            <a:r>
              <a:rPr lang="en-US" sz="2800" dirty="0"/>
              <a:t>All of DT’s schools had normal rank.</a:t>
            </a:r>
          </a:p>
          <a:p>
            <a:pPr marL="0" indent="0">
              <a:buNone/>
            </a:pPr>
            <a:r>
              <a:rPr lang="en-US" sz="2800" dirty="0"/>
              <a:t>How are ranks represented in RDF and how does the </a:t>
            </a:r>
            <a:r>
              <a:rPr lang="en-US" sz="2800" dirty="0" err="1"/>
              <a:t>Wikidata</a:t>
            </a:r>
            <a:r>
              <a:rPr lang="en-US" sz="2800" dirty="0"/>
              <a:t> query service use them?</a:t>
            </a:r>
          </a:p>
        </p:txBody>
      </p:sp>
      <p:pic>
        <p:nvPicPr>
          <p:cNvPr id="5" name="Picture 4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6392ABF2-79A6-C845-B386-7BBDE169F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156" y="82550"/>
            <a:ext cx="34798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83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6894-0FB6-A146-BA57-5BBBDAF15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WDQS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87E39-A6F6-B744-A65D-5757C8D59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What’s matched for </a:t>
            </a:r>
            <a:r>
              <a:rPr lang="en-US" b="1" dirty="0"/>
              <a:t>?s </a:t>
            </a:r>
            <a:r>
              <a:rPr lang="en-US" b="1" dirty="0" err="1"/>
              <a:t>wdt:Pxxx</a:t>
            </a:r>
            <a:r>
              <a:rPr lang="en-US" b="1" dirty="0"/>
              <a:t> ?o</a:t>
            </a:r>
          </a:p>
          <a:p>
            <a:r>
              <a:rPr lang="en-US" dirty="0"/>
              <a:t>If there’s at least one ?v with preferred rank, only values preferred values are returned</a:t>
            </a:r>
          </a:p>
          <a:p>
            <a:r>
              <a:rPr lang="en-US" dirty="0"/>
              <a:t>If there are no preferred values, all values with normal rank are returned</a:t>
            </a:r>
          </a:p>
          <a:p>
            <a:r>
              <a:rPr lang="en-US" dirty="0"/>
              <a:t>Deprecated values are never returned.</a:t>
            </a:r>
          </a:p>
          <a:p>
            <a:pPr marL="0" indent="0">
              <a:buNone/>
            </a:pPr>
            <a:r>
              <a:rPr lang="en-US" dirty="0"/>
              <a:t>The humans or bots populating the graph must figure out how to assign ranks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1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034D-70B0-DC49-845D-712390EA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Wikibase</a:t>
            </a:r>
            <a:r>
              <a:rPr lang="en-US" dirty="0"/>
              <a:t>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53160-C1D7-A643-9B0B-2635EAAA7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8378"/>
            <a:ext cx="8229600" cy="5144984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Wikibase</a:t>
            </a:r>
            <a:r>
              <a:rPr lang="en-US" dirty="0"/>
              <a:t>: a structured data repository based on </a:t>
            </a:r>
            <a:r>
              <a:rPr lang="en-US" dirty="0">
                <a:hlinkClick r:id="rId3" tooltip="Special:MyLanguage/Manual:What is MediaWiki?"/>
              </a:rPr>
              <a:t>MediaWiki</a:t>
            </a:r>
            <a:r>
              <a:rPr lang="en-US" dirty="0"/>
              <a:t> </a:t>
            </a:r>
          </a:p>
          <a:p>
            <a:r>
              <a:rPr lang="en-US" dirty="0"/>
              <a:t>Complex/expressive data model has triples, provenance, qualifiers, and alternate values</a:t>
            </a:r>
          </a:p>
          <a:p>
            <a:r>
              <a:rPr lang="en-US" dirty="0"/>
              <a:t>Export to standard formats including JSON, RDF/XML, N3, and Turtle</a:t>
            </a:r>
          </a:p>
          <a:p>
            <a:r>
              <a:rPr lang="en-US" dirty="0"/>
              <a:t>Access via SPARQL</a:t>
            </a:r>
          </a:p>
          <a:p>
            <a:r>
              <a:rPr lang="en-US" dirty="0"/>
              <a:t>Local installs via a Docker image</a:t>
            </a:r>
          </a:p>
          <a:p>
            <a:r>
              <a:rPr lang="en-US" dirty="0"/>
              <a:t>Stored in a RDBMS (e.g., </a:t>
            </a:r>
            <a:r>
              <a:rPr lang="en-US" dirty="0" err="1"/>
              <a:t>mySQL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73B026F-B7A4-764B-8E6F-139B3DE0C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583" y="301585"/>
            <a:ext cx="1270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43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5A6DA-7365-6649-8F4F-0BD292CF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Qualifiers, rank and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A6043-DF8C-C442-A9A9-CE8C4E70F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35152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/>
              <a:t>Wikidata</a:t>
            </a:r>
            <a:r>
              <a:rPr lang="en-US" sz="3000" dirty="0"/>
              <a:t> uses special namespaces to access a reified node with claim’s qualifiers, rank &amp; references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F60BF0-3F55-9245-B062-5549607B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576" y="3111500"/>
            <a:ext cx="4064000" cy="292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3A710-2A09-E748-BC1B-FD4A0B9A6EB7}"/>
              </a:ext>
            </a:extLst>
          </p:cNvPr>
          <p:cNvSpPr txBox="1"/>
          <p:nvPr/>
        </p:nvSpPr>
        <p:spPr>
          <a:xfrm>
            <a:off x="75184" y="3111500"/>
            <a:ext cx="5126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400" b="1" dirty="0">
                <a:hlinkClick r:id="rId3" tooltip="SPARQL/Prefixes"/>
              </a:rPr>
              <a:t>prefix</a:t>
            </a:r>
            <a:r>
              <a:rPr lang="en-US" sz="2400" dirty="0"/>
              <a:t> </a:t>
            </a:r>
            <a:r>
              <a:rPr lang="en-US" sz="2400" b="1" dirty="0"/>
              <a:t>p: </a:t>
            </a:r>
            <a:r>
              <a:rPr lang="en-US" sz="2400" dirty="0"/>
              <a:t>points not to object, but to  statement node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400" dirty="0"/>
              <a:t>It is then subject of other triples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400" dirty="0"/>
              <a:t>Within a statement node:</a:t>
            </a:r>
          </a:p>
          <a:p>
            <a:pPr marL="344488" lvl="1" indent="-173038">
              <a:buFont typeface="Arial" panose="020B0604020202020204" pitchFamily="34" charset="0"/>
              <a:buChar char="•"/>
            </a:pPr>
            <a:r>
              <a:rPr lang="en-US" sz="2400" b="1" dirty="0" err="1"/>
              <a:t>ps</a:t>
            </a:r>
            <a:r>
              <a:rPr lang="en-US" sz="2400" b="1" dirty="0"/>
              <a:t>:</a:t>
            </a:r>
            <a:r>
              <a:rPr lang="en-US" sz="2400" dirty="0"/>
              <a:t> gets the object</a:t>
            </a:r>
          </a:p>
          <a:p>
            <a:pPr marL="344488" lvl="1" indent="-173038">
              <a:buFont typeface="Arial" panose="020B0604020202020204" pitchFamily="34" charset="0"/>
              <a:buChar char="•"/>
            </a:pPr>
            <a:r>
              <a:rPr lang="en-US" sz="2400" b="1" dirty="0" err="1"/>
              <a:t>pq</a:t>
            </a:r>
            <a:r>
              <a:rPr lang="en-US" sz="2400" b="1" dirty="0"/>
              <a:t>: </a:t>
            </a:r>
            <a:r>
              <a:rPr lang="en-US" sz="2400" dirty="0"/>
              <a:t>gets qualifier information</a:t>
            </a:r>
          </a:p>
          <a:p>
            <a:pPr marL="344488" lvl="1" indent="-173038">
              <a:buFont typeface="Arial" panose="020B0604020202020204" pitchFamily="34" charset="0"/>
              <a:buChar char="•"/>
            </a:pPr>
            <a:r>
              <a:rPr lang="en-US" sz="2400" b="1" dirty="0" err="1"/>
              <a:t>wikibase:rank</a:t>
            </a:r>
            <a:r>
              <a:rPr lang="en-US" sz="2400" b="1" dirty="0"/>
              <a:t> </a:t>
            </a:r>
            <a:r>
              <a:rPr lang="en-US" sz="2400" dirty="0"/>
              <a:t>gets rank information</a:t>
            </a:r>
          </a:p>
          <a:p>
            <a:pPr marL="344488" lvl="1" indent="-173038">
              <a:buFont typeface="Arial" panose="020B0604020202020204" pitchFamily="34" charset="0"/>
              <a:buChar char="•"/>
            </a:pPr>
            <a:r>
              <a:rPr lang="en-US" sz="2400" b="1" dirty="0" err="1"/>
              <a:t>prov:wasDerivedFrom</a:t>
            </a:r>
            <a:r>
              <a:rPr lang="en-US" sz="2400" b="1" dirty="0"/>
              <a:t>/pr:P248 </a:t>
            </a:r>
            <a:r>
              <a:rPr lang="en-US" sz="2400" dirty="0"/>
              <a:t>gets reference values</a:t>
            </a:r>
          </a:p>
        </p:txBody>
      </p:sp>
    </p:spTree>
    <p:extLst>
      <p:ext uri="{BB962C8B-B14F-4D97-AF65-F5344CB8AC3E}">
        <p14:creationId xmlns:p14="http://schemas.microsoft.com/office/powerpoint/2010/main" val="320066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C404-8AA3-D546-BD5A-518A897F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CDEF2-7732-264A-96B7-B1CA31EFF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SELECT ?education ?</a:t>
            </a:r>
            <a:r>
              <a:rPr lang="en-US" sz="2000" dirty="0" err="1"/>
              <a:t>educationLabel</a:t>
            </a:r>
            <a:r>
              <a:rPr lang="en-US" sz="2000" dirty="0"/>
              <a:t> ?</a:t>
            </a:r>
            <a:r>
              <a:rPr lang="en-US" sz="2000" dirty="0" err="1"/>
              <a:t>starttime</a:t>
            </a:r>
            <a:r>
              <a:rPr lang="en-US" sz="2000" dirty="0"/>
              <a:t> ?</a:t>
            </a:r>
            <a:r>
              <a:rPr lang="en-US" sz="2000" dirty="0" err="1"/>
              <a:t>endtime</a:t>
            </a:r>
            <a:r>
              <a:rPr lang="en-US" sz="2000" dirty="0"/>
              <a:t>  WHERE { </a:t>
            </a:r>
          </a:p>
          <a:p>
            <a:pPr marL="0" indent="0">
              <a:buNone/>
            </a:pPr>
            <a:r>
              <a:rPr lang="en-US" sz="2000" dirty="0"/>
              <a:t>  wd:Q42 p:P69 ?statement. </a:t>
            </a:r>
          </a:p>
          <a:p>
            <a:pPr marL="0" indent="0">
              <a:buNone/>
            </a:pPr>
            <a:r>
              <a:rPr lang="en-US" sz="2000" dirty="0"/>
              <a:t>  ?statement ps:P69 ?education. </a:t>
            </a:r>
          </a:p>
          <a:p>
            <a:pPr marL="0" indent="0">
              <a:buNone/>
            </a:pPr>
            <a:r>
              <a:rPr lang="en-US" sz="2000" dirty="0"/>
              <a:t>  ?statement pq:P580 ?</a:t>
            </a:r>
            <a:r>
              <a:rPr lang="en-US" sz="2000" dirty="0" err="1"/>
              <a:t>starttime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/>
              <a:t>  ?statement pq:P582 ?</a:t>
            </a:r>
            <a:r>
              <a:rPr lang="en-US" sz="2000" dirty="0" err="1"/>
              <a:t>endtime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/>
              <a:t>SERVICE </a:t>
            </a:r>
            <a:r>
              <a:rPr lang="en-US" sz="2000" dirty="0" err="1"/>
              <a:t>wikibase:label</a:t>
            </a:r>
            <a:r>
              <a:rPr lang="en-US" sz="2000" dirty="0"/>
              <a:t> { </a:t>
            </a:r>
            <a:r>
              <a:rPr lang="en-US" sz="2000" dirty="0" err="1"/>
              <a:t>bd:serviceParam</a:t>
            </a:r>
            <a:r>
              <a:rPr lang="en-US" sz="2000" dirty="0"/>
              <a:t> </a:t>
            </a:r>
            <a:r>
              <a:rPr lang="en-US" sz="2000" dirty="0" err="1"/>
              <a:t>wikibase:language</a:t>
            </a:r>
            <a:r>
              <a:rPr lang="en-US" sz="2000" dirty="0"/>
              <a:t> "</a:t>
            </a:r>
            <a:r>
              <a:rPr lang="en-US" sz="2000" dirty="0" err="1"/>
              <a:t>en</a:t>
            </a:r>
            <a:r>
              <a:rPr lang="en-US" sz="2000" dirty="0"/>
              <a:t>". } } </a:t>
            </a:r>
          </a:p>
          <a:p>
            <a:pPr marL="0" indent="0">
              <a:buNone/>
            </a:pPr>
            <a:r>
              <a:rPr lang="en-US" sz="2000" dirty="0"/>
              <a:t>ORDER BY ?</a:t>
            </a:r>
            <a:r>
              <a:rPr lang="en-US" sz="2000" dirty="0" err="1"/>
              <a:t>starttime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Try 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7903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C404-8AA3-D546-BD5A-518A897F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CDEF2-7732-264A-96B7-B1CA31EFF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We can simplify this with the </a:t>
            </a:r>
            <a:r>
              <a:rPr lang="en-US" sz="2800" dirty="0">
                <a:hlinkClick r:id="rId2" tooltip="SPARQL/Sentences"/>
              </a:rPr>
              <a:t>[ ] syntax</a:t>
            </a:r>
            <a:r>
              <a:rPr lang="en-US" sz="2800" dirty="0"/>
              <a:t> to eliminate the ?statement variable.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SELECT ?education ?</a:t>
            </a:r>
            <a:r>
              <a:rPr lang="en-US" sz="2000" dirty="0" err="1"/>
              <a:t>educationLabel</a:t>
            </a:r>
            <a:r>
              <a:rPr lang="en-US" sz="2000" dirty="0"/>
              <a:t> ?</a:t>
            </a:r>
            <a:r>
              <a:rPr lang="en-US" sz="2000" dirty="0" err="1"/>
              <a:t>starttime</a:t>
            </a:r>
            <a:r>
              <a:rPr lang="en-US" sz="2000" dirty="0"/>
              <a:t> ?</a:t>
            </a:r>
            <a:r>
              <a:rPr lang="en-US" sz="2000" dirty="0" err="1"/>
              <a:t>endtime</a:t>
            </a:r>
            <a:r>
              <a:rPr lang="en-US" sz="2000" dirty="0"/>
              <a:t>  WHERE { </a:t>
            </a:r>
          </a:p>
          <a:p>
            <a:pPr marL="0" indent="0">
              <a:buNone/>
            </a:pPr>
            <a:r>
              <a:rPr lang="en-US" sz="2000" dirty="0"/>
              <a:t>  wd:Q42 p:P69 </a:t>
            </a:r>
          </a:p>
          <a:p>
            <a:pPr marL="0" indent="0">
              <a:buNone/>
            </a:pPr>
            <a:r>
              <a:rPr lang="en-US" sz="2000" dirty="0"/>
              <a:t>    [ ps:P69 ?education; </a:t>
            </a:r>
          </a:p>
          <a:p>
            <a:pPr marL="0" indent="0">
              <a:buNone/>
            </a:pPr>
            <a:r>
              <a:rPr lang="en-US" sz="2000" dirty="0"/>
              <a:t>      pq:P580 ?</a:t>
            </a:r>
            <a:r>
              <a:rPr lang="en-US" sz="2000" dirty="0" err="1"/>
              <a:t>starttime</a:t>
            </a:r>
            <a:r>
              <a:rPr lang="en-US" sz="2000" dirty="0"/>
              <a:t>;</a:t>
            </a:r>
          </a:p>
          <a:p>
            <a:pPr marL="0" indent="0">
              <a:buNone/>
            </a:pPr>
            <a:r>
              <a:rPr lang="en-US" sz="2000" dirty="0"/>
              <a:t>      pq:P582 ?</a:t>
            </a:r>
            <a:r>
              <a:rPr lang="en-US" sz="2000" dirty="0" err="1"/>
              <a:t>endtime</a:t>
            </a:r>
            <a:r>
              <a:rPr lang="en-US" sz="2000" dirty="0"/>
              <a:t> ].</a:t>
            </a:r>
          </a:p>
          <a:p>
            <a:pPr marL="0" indent="0">
              <a:buNone/>
            </a:pPr>
            <a:r>
              <a:rPr lang="en-US" sz="2000" dirty="0"/>
              <a:t>SERVICE </a:t>
            </a:r>
            <a:r>
              <a:rPr lang="en-US" sz="2000" dirty="0" err="1"/>
              <a:t>wikibase:label</a:t>
            </a:r>
            <a:r>
              <a:rPr lang="en-US" sz="2000" dirty="0"/>
              <a:t> { </a:t>
            </a:r>
            <a:r>
              <a:rPr lang="en-US" sz="2000" dirty="0" err="1"/>
              <a:t>bd:serviceParam</a:t>
            </a:r>
            <a:r>
              <a:rPr lang="en-US" sz="2000" dirty="0"/>
              <a:t> </a:t>
            </a:r>
            <a:r>
              <a:rPr lang="en-US" sz="2000" dirty="0" err="1"/>
              <a:t>wikibase:language</a:t>
            </a:r>
            <a:r>
              <a:rPr lang="en-US" sz="2000" dirty="0"/>
              <a:t> "</a:t>
            </a:r>
            <a:r>
              <a:rPr lang="en-US" sz="2000" dirty="0" err="1"/>
              <a:t>en</a:t>
            </a:r>
            <a:r>
              <a:rPr lang="en-US" sz="2000" dirty="0"/>
              <a:t>". } } </a:t>
            </a:r>
          </a:p>
          <a:p>
            <a:pPr marL="0" indent="0">
              <a:buNone/>
            </a:pPr>
            <a:r>
              <a:rPr lang="en-US" sz="2000" dirty="0"/>
              <a:t>ORDER BY ?</a:t>
            </a:r>
            <a:r>
              <a:rPr lang="en-US" sz="2000" dirty="0" err="1"/>
              <a:t>starttime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Try 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8536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A2AD-4C6A-AC46-9E02-571A8F69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C4778-6251-6E46-85F6-E7EAF5013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Here’s an example getting rank information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/>
              <a:t>SELECT ?education ?</a:t>
            </a:r>
            <a:r>
              <a:rPr lang="en-US" sz="2200" dirty="0" err="1"/>
              <a:t>educationLabel</a:t>
            </a:r>
            <a:r>
              <a:rPr lang="en-US" sz="2200" dirty="0"/>
              <a:t> ?rank WHERE { </a:t>
            </a:r>
          </a:p>
          <a:p>
            <a:pPr marL="0" indent="0">
              <a:buNone/>
            </a:pPr>
            <a:r>
              <a:rPr lang="en-US" sz="2200" dirty="0"/>
              <a:t>  wd:Q42 p:P69 </a:t>
            </a:r>
          </a:p>
          <a:p>
            <a:pPr marL="0" indent="0">
              <a:buNone/>
            </a:pPr>
            <a:r>
              <a:rPr lang="en-US" sz="2200" dirty="0"/>
              <a:t>     [ps:P69 ?education; </a:t>
            </a:r>
          </a:p>
          <a:p>
            <a:pPr marL="0" indent="0">
              <a:buNone/>
            </a:pPr>
            <a:r>
              <a:rPr lang="en-US" sz="2200" dirty="0"/>
              <a:t>      </a:t>
            </a:r>
            <a:r>
              <a:rPr lang="en-US" sz="2200" dirty="0" err="1"/>
              <a:t>wikibase:rank</a:t>
            </a:r>
            <a:r>
              <a:rPr lang="en-US" sz="2200" dirty="0"/>
              <a:t> ?rank; ].   </a:t>
            </a:r>
          </a:p>
          <a:p>
            <a:pPr marL="0" indent="0">
              <a:buNone/>
            </a:pPr>
            <a:r>
              <a:rPr lang="en-US" sz="2200" dirty="0"/>
              <a:t>  SERVICE </a:t>
            </a:r>
            <a:r>
              <a:rPr lang="en-US" sz="2200" dirty="0" err="1"/>
              <a:t>wikibase:label</a:t>
            </a:r>
            <a:r>
              <a:rPr lang="en-US" sz="2200" dirty="0"/>
              <a:t> { </a:t>
            </a:r>
            <a:r>
              <a:rPr lang="en-US" sz="2200" dirty="0" err="1"/>
              <a:t>bd:serviceParam</a:t>
            </a:r>
            <a:r>
              <a:rPr lang="en-US" sz="2200" dirty="0"/>
              <a:t> </a:t>
            </a:r>
            <a:r>
              <a:rPr lang="en-US" sz="2200" dirty="0" err="1"/>
              <a:t>wikibase:language</a:t>
            </a:r>
            <a:r>
              <a:rPr lang="en-US" sz="2200" dirty="0"/>
              <a:t> "</a:t>
            </a:r>
            <a:r>
              <a:rPr lang="en-US" sz="2200" dirty="0" err="1"/>
              <a:t>en</a:t>
            </a:r>
            <a:r>
              <a:rPr lang="en-US" sz="2200" dirty="0"/>
              <a:t>". } }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Try it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348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672BF-FC2C-334D-A5B4-77F764B4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Trumps Spouses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48058-933C-2243-A11E-6D4CD63C3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# Get Donald Trump’s spouses, current and former and deprecated</a:t>
            </a:r>
          </a:p>
          <a:p>
            <a:pPr marL="0" indent="0">
              <a:buNone/>
            </a:pPr>
            <a:r>
              <a:rPr lang="en-US" sz="1800" dirty="0"/>
              <a:t>SELECT ?spouse ?</a:t>
            </a:r>
            <a:r>
              <a:rPr lang="en-US" sz="1800" dirty="0" err="1"/>
              <a:t>spouseLabel</a:t>
            </a:r>
            <a:r>
              <a:rPr lang="en-US" sz="1800" dirty="0"/>
              <a:t> ?rank</a:t>
            </a:r>
          </a:p>
          <a:p>
            <a:pPr marL="0" indent="0">
              <a:buNone/>
            </a:pPr>
            <a:r>
              <a:rPr lang="en-US" sz="1800" dirty="0"/>
              <a:t>WHERE {</a:t>
            </a:r>
          </a:p>
          <a:p>
            <a:pPr marL="0" indent="0">
              <a:buNone/>
            </a:pPr>
            <a:r>
              <a:rPr lang="en-US" sz="1800" dirty="0"/>
              <a:t> wd:Q22686 p:P26 </a:t>
            </a:r>
          </a:p>
          <a:p>
            <a:pPr marL="0" indent="0">
              <a:buNone/>
            </a:pPr>
            <a:r>
              <a:rPr lang="en-US" sz="1800" dirty="0"/>
              <a:t>   [ps:P26 ?spouse;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dirty="0" err="1"/>
              <a:t>wikibase:rank</a:t>
            </a:r>
            <a:r>
              <a:rPr lang="en-US" sz="1800" dirty="0"/>
              <a:t> ?rank; ].</a:t>
            </a:r>
          </a:p>
          <a:p>
            <a:pPr marL="0" indent="0">
              <a:buNone/>
            </a:pPr>
            <a:r>
              <a:rPr lang="en-US" sz="1800" dirty="0"/>
              <a:t> SERVICE </a:t>
            </a:r>
            <a:r>
              <a:rPr lang="en-US" sz="1800" dirty="0" err="1"/>
              <a:t>wikibase:label</a:t>
            </a:r>
            <a:r>
              <a:rPr lang="en-US" sz="1800" dirty="0"/>
              <a:t> { </a:t>
            </a:r>
            <a:r>
              <a:rPr lang="en-US" sz="1800" dirty="0" err="1"/>
              <a:t>bd:serviceParam</a:t>
            </a:r>
            <a:r>
              <a:rPr lang="en-US" sz="1800" dirty="0"/>
              <a:t> </a:t>
            </a:r>
            <a:r>
              <a:rPr lang="en-US" sz="1800" dirty="0" err="1"/>
              <a:t>wikibase:language</a:t>
            </a:r>
            <a:r>
              <a:rPr lang="en-US" sz="1800" dirty="0"/>
              <a:t> "</a:t>
            </a:r>
            <a:r>
              <a:rPr lang="en-US" sz="1800" dirty="0" err="1"/>
              <a:t>en</a:t>
            </a:r>
            <a:r>
              <a:rPr lang="en-US" sz="1800" dirty="0"/>
              <a:t>". } </a:t>
            </a:r>
          </a:p>
          <a:p>
            <a:pPr marL="0" indent="0">
              <a:buNone/>
            </a:pPr>
            <a:r>
              <a:rPr lang="en-US" sz="1800" dirty="0"/>
              <a:t>}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Try it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782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A9DC-758A-D044-AC57-7D85869B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Deprecated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3F5D4-96A2-8B4D-BB39-1FB6C1FF5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this page on </a:t>
            </a:r>
            <a:r>
              <a:rPr lang="en-US" dirty="0">
                <a:hlinkClick r:id="rId2"/>
              </a:rPr>
              <a:t>deprecation</a:t>
            </a:r>
            <a:endParaRPr lang="en-US" dirty="0"/>
          </a:p>
          <a:p>
            <a:r>
              <a:rPr lang="en-US" dirty="0">
                <a:hlinkClick r:id="rId3" tooltip="Q9711"/>
              </a:rPr>
              <a:t>Honoré de Balzac (Q9711)</a:t>
            </a:r>
            <a:r>
              <a:rPr lang="en-US" dirty="0"/>
              <a:t> has two values for </a:t>
            </a:r>
            <a:r>
              <a:rPr lang="en-US" dirty="0">
                <a:hlinkClick r:id="rId4" tooltip="Property:P570"/>
              </a:rPr>
              <a:t>date of death (P570)</a:t>
            </a:r>
            <a:r>
              <a:rPr lang="en-US" dirty="0"/>
              <a:t>: 18 and 19 August 1850</a:t>
            </a:r>
          </a:p>
          <a:p>
            <a:r>
              <a:rPr lang="en-US" dirty="0"/>
              <a:t>The August 19 claim is tagged as deprecated, with the reason </a:t>
            </a:r>
            <a:r>
              <a:rPr lang="en-US" dirty="0">
                <a:hlinkClick r:id="rId5" tooltip="Q41755623"/>
              </a:rPr>
              <a:t>incorrect value (Q41755623)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74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ECA6-0B63-0148-8B70-BCDAB273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software and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DE654-E71E-8F47-A36A-9F2DD09EB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source software to run an instance</a:t>
            </a:r>
          </a:p>
          <a:p>
            <a:pPr lvl="1"/>
            <a:r>
              <a:rPr lang="en-US" dirty="0"/>
              <a:t>Uses a RDBMS (e.g., </a:t>
            </a:r>
            <a:r>
              <a:rPr lang="en-US" dirty="0" err="1"/>
              <a:t>mysql</a:t>
            </a:r>
            <a:r>
              <a:rPr lang="en-US" dirty="0"/>
              <a:t>) for storage</a:t>
            </a:r>
          </a:p>
          <a:p>
            <a:pPr lvl="1"/>
            <a:r>
              <a:rPr lang="en-US" dirty="0"/>
              <a:t>Provides a SPARQL interface</a:t>
            </a:r>
          </a:p>
          <a:p>
            <a:r>
              <a:rPr lang="en-US" dirty="0"/>
              <a:t>Data dumps in JSON or RDF</a:t>
            </a:r>
          </a:p>
          <a:p>
            <a:pPr lvl="1"/>
            <a:r>
              <a:rPr lang="en-US" dirty="0"/>
              <a:t>33GB for JSON (compressed)</a:t>
            </a:r>
          </a:p>
          <a:p>
            <a:pPr lvl="1"/>
            <a:r>
              <a:rPr lang="en-US" dirty="0"/>
              <a:t>43GB for TTL </a:t>
            </a:r>
            <a:r>
              <a:rPr lang="en-US"/>
              <a:t>(compressed)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7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4247-71F1-E643-AA70-CE05663C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97CA1-4FFF-E64D-9ADA-B66E9FDA9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is “the free knowledge base with </a:t>
            </a:r>
            <a:r>
              <a:rPr lang="en-US" dirty="0">
                <a:hlinkClick r:id="rId2" tooltip="Special:Statistics"/>
              </a:rPr>
              <a:t>69,192,605</a:t>
            </a:r>
            <a:r>
              <a:rPr lang="en-US" dirty="0"/>
              <a:t> data </a:t>
            </a:r>
            <a:r>
              <a:rPr lang="en-US" dirty="0">
                <a:hlinkClick r:id="rId3" tooltip="Special:MyLanguage/Help:Items"/>
              </a:rPr>
              <a:t>items</a:t>
            </a:r>
            <a:r>
              <a:rPr lang="en-US" dirty="0"/>
              <a:t> that anyone can edit”</a:t>
            </a:r>
          </a:p>
          <a:p>
            <a:r>
              <a:rPr lang="en-US" dirty="0"/>
              <a:t>Uses the </a:t>
            </a:r>
            <a:r>
              <a:rPr lang="en-US" dirty="0" err="1"/>
              <a:t>Wikibase</a:t>
            </a:r>
            <a:r>
              <a:rPr lang="en-US" dirty="0"/>
              <a:t> data model and associated software and APIs</a:t>
            </a:r>
          </a:p>
          <a:p>
            <a:r>
              <a:rPr lang="en-US" dirty="0"/>
              <a:t>Its data is available to download </a:t>
            </a:r>
          </a:p>
          <a:p>
            <a:pPr lvl="1"/>
            <a:r>
              <a:rPr lang="en-US" dirty="0"/>
              <a:t>In bulk as JSON or RDF</a:t>
            </a:r>
          </a:p>
          <a:p>
            <a:pPr lvl="1"/>
            <a:r>
              <a:rPr lang="en-US" dirty="0"/>
              <a:t>as individual items in JSON or RDF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2D1B9D-DB83-2846-9448-C32756D0E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094" y="401638"/>
            <a:ext cx="127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F22E9-1AAD-8649-BC5F-453EF1672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AFFC06B-A805-1D42-9E0F-32458B32E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2" y="731837"/>
            <a:ext cx="8686800" cy="64714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ED8B1A-7465-124E-A4AB-710B23394A81}"/>
              </a:ext>
            </a:extLst>
          </p:cNvPr>
          <p:cNvSpPr txBox="1"/>
          <p:nvPr/>
        </p:nvSpPr>
        <p:spPr>
          <a:xfrm>
            <a:off x="980501" y="165253"/>
            <a:ext cx="7395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linkClick r:id="rId3"/>
              </a:rPr>
              <a:t>https://www.wikidata.org/wiki/Q5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8549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3FD41-28F4-8B4C-909E-3D2F1E6D8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C1E422A2-8BFD-DA49-B662-F27D428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8" y="731837"/>
            <a:ext cx="8686800" cy="6471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8E082F-C0E0-3947-8983-A62FCBC81502}"/>
              </a:ext>
            </a:extLst>
          </p:cNvPr>
          <p:cNvSpPr txBox="1"/>
          <p:nvPr/>
        </p:nvSpPr>
        <p:spPr>
          <a:xfrm>
            <a:off x="260627" y="177839"/>
            <a:ext cx="8622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hlinkClick r:id="rId3"/>
              </a:rPr>
              <a:t>https://wikidata.org/wiki/Special:EntityData/Q42.json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490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9942-4CC8-3B4B-931B-BCAA9711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entity in JSON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4BA32-75FE-6F45-9814-A6827AD4F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102FE1C-2451-5B43-A340-F8DB07AE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66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5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E9C-4D47-644C-9839-22B917D8C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AB143F-BBA5-DD4E-9AA6-65712E0B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04572"/>
            <a:ext cx="8686800" cy="6471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E1D52-93A9-D74F-AF8D-BA1143A8F4D4}"/>
              </a:ext>
            </a:extLst>
          </p:cNvPr>
          <p:cNvSpPr txBox="1"/>
          <p:nvPr/>
        </p:nvSpPr>
        <p:spPr>
          <a:xfrm>
            <a:off x="228600" y="90557"/>
            <a:ext cx="886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3"/>
              </a:rPr>
              <a:t>https://wikidata.org/wiki/Special:EntityData/Q42.ttl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369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92BE7-6998-ED41-9C8F-76F31A197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6"/>
            <a:ext cx="9144000" cy="65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7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62AE-4530-9642-BB67-7BA7417F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Wikibase</a:t>
            </a:r>
            <a:r>
              <a:rPr lang="en-US" dirty="0"/>
              <a:t>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9DBE4-F6F0-EA46-816C-3A72E08E1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5133"/>
            <a:ext cx="8229600" cy="5068229"/>
          </a:xfrm>
        </p:spPr>
        <p:txBody>
          <a:bodyPr>
            <a:noAutofit/>
          </a:bodyPr>
          <a:lstStyle/>
          <a:p>
            <a:r>
              <a:rPr lang="en-US" sz="2800" b="1" dirty="0"/>
              <a:t>Item</a:t>
            </a:r>
            <a:r>
              <a:rPr lang="en-US" sz="2800" dirty="0"/>
              <a:t> = subjects = entities</a:t>
            </a:r>
          </a:p>
          <a:p>
            <a:r>
              <a:rPr lang="en-US" sz="2800" b="1" dirty="0"/>
              <a:t>Property</a:t>
            </a:r>
            <a:r>
              <a:rPr lang="en-US" sz="2800" dirty="0"/>
              <a:t> = properties</a:t>
            </a:r>
          </a:p>
          <a:p>
            <a:r>
              <a:rPr lang="en-US" sz="2800" b="1" dirty="0"/>
              <a:t>Value</a:t>
            </a:r>
            <a:r>
              <a:rPr lang="en-US" sz="2800" dirty="0"/>
              <a:t> = entities or datatypes (string,  number,…)</a:t>
            </a:r>
          </a:p>
          <a:p>
            <a:r>
              <a:rPr lang="en-US" sz="2800" b="1" dirty="0" err="1"/>
              <a:t>Snak</a:t>
            </a:r>
            <a:r>
              <a:rPr lang="en-US" sz="2800" dirty="0"/>
              <a:t> = basic assertion about item, i.e. a Property-Value pair -- </a:t>
            </a:r>
            <a:r>
              <a:rPr lang="en-US" sz="2400" dirty="0"/>
              <a:t> ”small, but more than a byte”</a:t>
            </a:r>
          </a:p>
          <a:p>
            <a:pPr lvl="1"/>
            <a:r>
              <a:rPr lang="en-US" sz="2400" dirty="0"/>
              <a:t>Some are simple claims: </a:t>
            </a:r>
            <a:r>
              <a:rPr lang="en-US" sz="2400" i="1" dirty="0"/>
              <a:t>population of Berlin is 3,499,879</a:t>
            </a:r>
          </a:p>
          <a:p>
            <a:pPr lvl="1"/>
            <a:r>
              <a:rPr lang="en-US" sz="2400" dirty="0"/>
              <a:t>Others (e.g., type assertions) are structural: </a:t>
            </a:r>
            <a:r>
              <a:rPr lang="en-US" sz="2400" i="1" dirty="0"/>
              <a:t>type Berlin City</a:t>
            </a:r>
          </a:p>
          <a:p>
            <a:pPr lvl="1"/>
            <a:r>
              <a:rPr lang="en-US" sz="2400" dirty="0"/>
              <a:t>Others include a claim an qualifiers</a:t>
            </a:r>
            <a:br>
              <a:rPr lang="en-US" sz="2400" dirty="0"/>
            </a:br>
            <a:r>
              <a:rPr lang="en-US" sz="2400" i="1" dirty="0"/>
              <a:t>Population of Berlin is 3,499,879, considering only territory of city, as estimated on 30 November 2011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6540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4972</TotalTime>
  <Words>1224</Words>
  <Application>Microsoft Macintosh PowerPoint</Application>
  <PresentationFormat>On-screen Show (4:3)</PresentationFormat>
  <Paragraphs>160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Wikibase is…</vt:lpstr>
      <vt:lpstr>Wikidata is…</vt:lpstr>
      <vt:lpstr>PowerPoint Presentation</vt:lpstr>
      <vt:lpstr>PowerPoint Presentation</vt:lpstr>
      <vt:lpstr>The entity in JSON</vt:lpstr>
      <vt:lpstr>PowerPoint Presentation</vt:lpstr>
      <vt:lpstr>PowerPoint Presentation</vt:lpstr>
      <vt:lpstr>Wikibase Data Model</vt:lpstr>
      <vt:lpstr>Items have</vt:lpstr>
      <vt:lpstr>Statements…</vt:lpstr>
      <vt:lpstr>Properties have …</vt:lpstr>
      <vt:lpstr>Example of Data Model</vt:lpstr>
      <vt:lpstr>Statements…</vt:lpstr>
      <vt:lpstr>Example: Trumps spouses</vt:lpstr>
      <vt:lpstr>Well….</vt:lpstr>
      <vt:lpstr>Property Rank</vt:lpstr>
      <vt:lpstr>Ranking claims</vt:lpstr>
      <vt:lpstr>WDQS Procedure</vt:lpstr>
      <vt:lpstr> Qualifiers, rank and references</vt:lpstr>
      <vt:lpstr>Example (1)</vt:lpstr>
      <vt:lpstr>Example (2)</vt:lpstr>
      <vt:lpstr>Example (3)</vt:lpstr>
      <vt:lpstr>Trumps Spouses</vt:lpstr>
      <vt:lpstr>Deprecated values</vt:lpstr>
      <vt:lpstr>Getting the software and data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Freebase and the Google Knowledge Graph</dc:title>
  <dc:creator>tim finin</dc:creator>
  <cp:lastModifiedBy>Tim Finin</cp:lastModifiedBy>
  <cp:revision>54</cp:revision>
  <dcterms:created xsi:type="dcterms:W3CDTF">2016-12-05T20:30:10Z</dcterms:created>
  <dcterms:modified xsi:type="dcterms:W3CDTF">2019-12-02T23:08:37Z</dcterms:modified>
</cp:coreProperties>
</file>