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71" r:id="rId3"/>
    <p:sldId id="380" r:id="rId4"/>
    <p:sldId id="372" r:id="rId5"/>
    <p:sldId id="374" r:id="rId6"/>
    <p:sldId id="375" r:id="rId7"/>
    <p:sldId id="383" r:id="rId8"/>
    <p:sldId id="382" r:id="rId9"/>
    <p:sldId id="376" r:id="rId10"/>
    <p:sldId id="377" r:id="rId11"/>
    <p:sldId id="381" r:id="rId12"/>
    <p:sldId id="379" r:id="rId13"/>
    <p:sldId id="384" r:id="rId14"/>
    <p:sldId id="378" r:id="rId15"/>
    <p:sldId id="386" r:id="rId16"/>
    <p:sldId id="387" r:id="rId17"/>
    <p:sldId id="385" r:id="rId18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3366FF"/>
    <a:srgbClr val="0000CC"/>
    <a:srgbClr val="E1F4FF"/>
    <a:srgbClr val="5F5F5F"/>
    <a:srgbClr val="000000"/>
    <a:srgbClr val="00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7"/>
    <p:restoredTop sz="91524"/>
  </p:normalViewPr>
  <p:slideViewPr>
    <p:cSldViewPr showGuides="1">
      <p:cViewPr varScale="1">
        <p:scale>
          <a:sx n="94" d="100"/>
          <a:sy n="94" d="100"/>
        </p:scale>
        <p:origin x="208" y="24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D6B568-1DDE-904E-8433-EF22ED88A290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39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fld id="{72C8AE0E-A2AE-D34E-BB39-5C1D8CC44C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6531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8D6014-052B-CA41-B71A-3DB6648176B9}" type="slidenum">
              <a:rPr lang="el-GR" sz="1300">
                <a:latin typeface="Calibri"/>
              </a:rPr>
              <a:pPr eaLnBrk="1" hangingPunct="1"/>
              <a:t>1</a:t>
            </a:fld>
            <a:endParaRPr lang="el-GR" sz="1300" dirty="0">
              <a:latin typeface="Calibri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270021-8AAE-1443-B688-7E308BFA6181}" type="slidenum">
              <a:rPr lang="el-GR" sz="1300">
                <a:latin typeface="Calibri"/>
              </a:rPr>
              <a:pPr eaLnBrk="1" hangingPunct="1"/>
              <a:t>2</a:t>
            </a:fld>
            <a:endParaRPr lang="el-GR" sz="1300" dirty="0">
              <a:latin typeface="Calibri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8AE0E-A2AE-D34E-BB39-5C1D8CC44CE3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324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AE0E-A2AE-D34E-BB39-5C1D8CC44CE3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196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57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537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02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84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10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56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30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6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45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18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84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pitchFamily="-65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ＭＳ Ｐゴシック" pitchFamily="-65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pitchFamily="-65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ＭＳ Ｐゴシック" pitchFamily="-65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SQL" TargetMode="External"/><Relationship Id="rId2" Type="http://schemas.openxmlformats.org/officeDocument/2006/relationships/hyperlink" Target="http://www.mongodb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astic.co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on.org/xml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ypi.org/project/XML2Dict/" TargetMode="External"/><Relationship Id="rId5" Type="http://schemas.openxmlformats.org/officeDocument/2006/relationships/hyperlink" Target="http://www.utilities-online.info/xmltojson/" TargetMode="External"/><Relationship Id="rId4" Type="http://schemas.openxmlformats.org/officeDocument/2006/relationships/hyperlink" Target="http://www.yegor256.com/2015/11/16/json-vs-xml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it.ly/kg19clas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ichard_P._Gabriel" TargetMode="External"/><Relationship Id="rId2" Type="http://schemas.openxmlformats.org/officeDocument/2006/relationships/hyperlink" Target="https://en.wikipedia.org/wiki/Worse_is_bett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hyperlink" Target="https://en.wikipedia.org/wiki/Immutable_object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google.github.io/styleguide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view-source:https://google.github.io/styleguide/styleguide.xsl" TargetMode="External"/><Relationship Id="rId5" Type="http://schemas.openxmlformats.org/officeDocument/2006/relationships/hyperlink" Target="view-source:https://google.github.io/styleguide/jsoncstyleguide.xml" TargetMode="External"/><Relationship Id="rId4" Type="http://schemas.openxmlformats.org/officeDocument/2006/relationships/hyperlink" Target="https://google.github.io/styleguide/jsoncstyleguide.x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JSON-L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rfc46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son.org/" TargetMode="External"/><Relationship Id="rId4" Type="http://schemas.openxmlformats.org/officeDocument/2006/relationships/hyperlink" Target="https://tools.ietf.org/html/rfc825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e.umbc.edu/courses/graduate/691/fall16/01/examples/json/example.js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id/draft-handrews-json-schema-validation-01.html" TargetMode="External"/><Relationship Id="rId2" Type="http://schemas.openxmlformats.org/officeDocument/2006/relationships/hyperlink" Target="https://json-schema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620688"/>
            <a:ext cx="6592168" cy="5537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4365104"/>
            <a:ext cx="6981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alibri"/>
              </a:rPr>
              <a:t>The Fat-Free Alternative to XML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popular systems use JSON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MongoDB</a:t>
            </a:r>
            <a:r>
              <a:rPr lang="en-US" sz="3200" dirty="0"/>
              <a:t> is an open-source database for JSON objects</a:t>
            </a:r>
          </a:p>
          <a:p>
            <a:pPr lvl="1"/>
            <a:r>
              <a:rPr lang="en-US" sz="2800" dirty="0">
                <a:ea typeface="ＭＳ Ｐゴシック" charset="0"/>
              </a:rPr>
              <a:t>Very popular </a:t>
            </a:r>
            <a:r>
              <a:rPr lang="en-US" sz="2800" dirty="0">
                <a:ea typeface="ＭＳ Ｐゴシック" charset="0"/>
                <a:hlinkClick r:id="rId3"/>
              </a:rPr>
              <a:t>NoSQL</a:t>
            </a:r>
            <a:r>
              <a:rPr lang="en-US" sz="2800" dirty="0">
                <a:ea typeface="ＭＳ Ｐゴシック" charset="0"/>
              </a:rPr>
              <a:t> database</a:t>
            </a:r>
          </a:p>
          <a:p>
            <a:pPr lvl="1"/>
            <a:r>
              <a:rPr lang="en-US" sz="2800" dirty="0">
                <a:ea typeface="ＭＳ Ｐゴシック" charset="0"/>
              </a:rPr>
              <a:t>A NoSQL DB is one that uses a model not based on relational tables</a:t>
            </a:r>
          </a:p>
          <a:p>
            <a:pPr lvl="1"/>
            <a:endParaRPr lang="en-US" sz="1200" dirty="0">
              <a:ea typeface="ＭＳ Ｐゴシック" charset="0"/>
            </a:endParaRPr>
          </a:p>
          <a:p>
            <a:r>
              <a:rPr lang="en-US" sz="3200" dirty="0">
                <a:hlinkClick r:id="rId4"/>
              </a:rPr>
              <a:t>Elastic Search</a:t>
            </a:r>
            <a:r>
              <a:rPr lang="en-US" sz="3200" dirty="0"/>
              <a:t> is a popular, scalable information retrieval engine that uses JSON as its native representation</a:t>
            </a: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JSON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142990"/>
            <a:ext cx="5267836" cy="5733256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/>
              <a:t>&gt;&gt;&gt; import json</a:t>
            </a:r>
          </a:p>
          <a:p>
            <a:pPr marL="0" indent="0">
              <a:buNone/>
            </a:pPr>
            <a:r>
              <a:rPr lang="en-US" sz="1300" dirty="0"/>
              <a:t>&gt;&gt;&gt; x = json.load(open('example.json'))</a:t>
            </a:r>
          </a:p>
          <a:p>
            <a:pPr marL="0" indent="0">
              <a:buNone/>
            </a:pPr>
            <a:r>
              <a:rPr lang="en-US" sz="1300" dirty="0"/>
              <a:t>&gt;&gt;&gt; x</a:t>
            </a:r>
          </a:p>
          <a:p>
            <a:pPr marL="0" indent="0">
              <a:buNone/>
            </a:pPr>
            <a:r>
              <a:rPr lang="en-US" sz="1300" dirty="0"/>
              <a:t>{u'lastName': u'Smith', u'age': 25, u'phoneNumber': [{u'type': u'home', </a:t>
            </a:r>
            <a:r>
              <a:rPr lang="en-US" sz="1300" dirty="0" err="1"/>
              <a:t>u'number</a:t>
            </a:r>
            <a:r>
              <a:rPr lang="en-US" sz="1300" dirty="0"/>
              <a:t>': u'212-555-1234'}, {u'type': </a:t>
            </a:r>
            <a:r>
              <a:rPr lang="en-US" sz="1300" dirty="0" err="1"/>
              <a:t>u'fax</a:t>
            </a:r>
            <a:r>
              <a:rPr lang="en-US" sz="1300" dirty="0"/>
              <a:t>', </a:t>
            </a:r>
            <a:r>
              <a:rPr lang="en-US" sz="1300" dirty="0" err="1"/>
              <a:t>u'number</a:t>
            </a:r>
            <a:r>
              <a:rPr lang="en-US" sz="1300" dirty="0"/>
              <a:t>': u'646-555-4567'}], </a:t>
            </a:r>
            <a:r>
              <a:rPr lang="en-US" sz="1300" dirty="0" err="1"/>
              <a:t>u'firstName</a:t>
            </a:r>
            <a:r>
              <a:rPr lang="en-US" sz="1300" dirty="0"/>
              <a:t>': </a:t>
            </a:r>
            <a:r>
              <a:rPr lang="en-US" sz="1300" dirty="0" err="1"/>
              <a:t>u'John</a:t>
            </a:r>
            <a:r>
              <a:rPr lang="en-US" sz="1300" dirty="0"/>
              <a:t>', </a:t>
            </a:r>
            <a:r>
              <a:rPr lang="en-US" sz="1300" dirty="0" err="1"/>
              <a:t>u'address</a:t>
            </a:r>
            <a:r>
              <a:rPr lang="en-US" sz="1300" dirty="0"/>
              <a:t>': {</a:t>
            </a:r>
            <a:r>
              <a:rPr lang="en-US" sz="1300" dirty="0" err="1"/>
              <a:t>u'streetAdr</a:t>
            </a:r>
            <a:r>
              <a:rPr lang="en-US" sz="1300" dirty="0"/>
              <a:t>': u'21 2nd Street', </a:t>
            </a:r>
            <a:r>
              <a:rPr lang="en-US" sz="1300" dirty="0" err="1"/>
              <a:t>u'state</a:t>
            </a:r>
            <a:r>
              <a:rPr lang="en-US" sz="1300" dirty="0"/>
              <a:t>': </a:t>
            </a:r>
            <a:r>
              <a:rPr lang="en-US" sz="1300" dirty="0" err="1"/>
              <a:t>u'NY</a:t>
            </a:r>
            <a:r>
              <a:rPr lang="en-US" sz="1300" dirty="0"/>
              <a:t>', </a:t>
            </a:r>
            <a:r>
              <a:rPr lang="en-US" sz="1300" dirty="0" err="1"/>
              <a:t>u'zip</a:t>
            </a:r>
            <a:r>
              <a:rPr lang="en-US" sz="1300" dirty="0"/>
              <a:t>': u'10021', </a:t>
            </a:r>
            <a:r>
              <a:rPr lang="en-US" sz="1300" dirty="0" err="1"/>
              <a:t>u'city</a:t>
            </a:r>
            <a:r>
              <a:rPr lang="en-US" sz="1300" dirty="0"/>
              <a:t>': </a:t>
            </a:r>
            <a:r>
              <a:rPr lang="en-US" sz="1300" dirty="0" err="1"/>
              <a:t>u'New</a:t>
            </a:r>
            <a:r>
              <a:rPr lang="en-US" sz="1300" dirty="0"/>
              <a:t> York'}}</a:t>
            </a:r>
          </a:p>
          <a:p>
            <a:pPr marL="0" indent="0">
              <a:buNone/>
            </a:pPr>
            <a:r>
              <a:rPr lang="en-US" sz="1300" dirty="0"/>
              <a:t>&gt;&gt;&gt; x['address']['state']</a:t>
            </a:r>
          </a:p>
          <a:p>
            <a:pPr marL="0" indent="0">
              <a:buNone/>
            </a:pPr>
            <a:r>
              <a:rPr lang="en-US" sz="1300" dirty="0" err="1"/>
              <a:t>u'NY</a:t>
            </a:r>
            <a:r>
              <a:rPr lang="en-US" sz="1300" dirty="0"/>
              <a:t>'</a:t>
            </a:r>
          </a:p>
          <a:p>
            <a:pPr marL="0" indent="0">
              <a:buNone/>
            </a:pPr>
            <a:r>
              <a:rPr lang="en-US" sz="1300" dirty="0"/>
              <a:t>&gt;&gt;&gt; print </a:t>
            </a:r>
            <a:r>
              <a:rPr lang="en-US" sz="1300" dirty="0" err="1"/>
              <a:t>json.dumps</a:t>
            </a:r>
            <a:r>
              <a:rPr lang="en-US" sz="1300" dirty="0"/>
              <a:t>(x, </a:t>
            </a:r>
            <a:r>
              <a:rPr lang="en-US" sz="1300" dirty="0" err="1"/>
              <a:t>sort_keys</a:t>
            </a:r>
            <a:r>
              <a:rPr lang="en-US" sz="1300" dirty="0"/>
              <a:t>=True, separators=(',',':'), indent=2)</a:t>
            </a:r>
          </a:p>
          <a:p>
            <a:pPr marL="0" indent="0">
              <a:buNone/>
            </a:pPr>
            <a:r>
              <a:rPr lang="en-US" sz="1300" dirty="0"/>
              <a:t>{"address":{</a:t>
            </a:r>
          </a:p>
          <a:p>
            <a:pPr marL="0" indent="0">
              <a:buNone/>
            </a:pPr>
            <a:r>
              <a:rPr lang="en-US" sz="1300" dirty="0"/>
              <a:t>    "</a:t>
            </a:r>
            <a:r>
              <a:rPr lang="en-US" sz="1300" dirty="0" err="1"/>
              <a:t>city":"New</a:t>
            </a:r>
            <a:r>
              <a:rPr lang="en-US" sz="1300" dirty="0"/>
              <a:t> York",</a:t>
            </a:r>
          </a:p>
          <a:p>
            <a:pPr marL="0" indent="0">
              <a:buNone/>
            </a:pPr>
            <a:r>
              <a:rPr lang="en-US" sz="1300" dirty="0"/>
              <a:t>    "</a:t>
            </a:r>
            <a:r>
              <a:rPr lang="en-US" sz="1300" dirty="0" err="1"/>
              <a:t>state":"NY</a:t>
            </a:r>
            <a:r>
              <a:rPr lang="en-US" sz="1300" dirty="0"/>
              <a:t>",</a:t>
            </a:r>
          </a:p>
          <a:p>
            <a:pPr marL="0" indent="0">
              <a:buNone/>
            </a:pPr>
            <a:r>
              <a:rPr lang="en-US" sz="1300" dirty="0"/>
              <a:t>    "streetAdr":"21 2nd Street",</a:t>
            </a:r>
          </a:p>
          <a:p>
            <a:pPr marL="0" indent="0">
              <a:buNone/>
            </a:pPr>
            <a:r>
              <a:rPr lang="en-US" sz="1300" dirty="0"/>
              <a:t>    "zip":"10021”},</a:t>
            </a:r>
          </a:p>
          <a:p>
            <a:pPr marL="0" indent="0">
              <a:buNone/>
            </a:pPr>
            <a:r>
              <a:rPr lang="en-US" sz="1300" dirty="0"/>
              <a:t>  "age":25,</a:t>
            </a:r>
          </a:p>
          <a:p>
            <a:pPr marL="0" indent="0">
              <a:buNone/>
            </a:pPr>
            <a:r>
              <a:rPr lang="en-US" sz="1300" dirty="0"/>
              <a:t>  "</a:t>
            </a:r>
            <a:r>
              <a:rPr lang="en-US" sz="1300" dirty="0" err="1"/>
              <a:t>firstName":"John</a:t>
            </a:r>
            <a:r>
              <a:rPr lang="en-US" sz="1300" dirty="0"/>
              <a:t>",</a:t>
            </a:r>
          </a:p>
          <a:p>
            <a:pPr marL="0" indent="0">
              <a:buNone/>
            </a:pPr>
            <a:r>
              <a:rPr lang="en-US" sz="1300" dirty="0"/>
              <a:t>  "</a:t>
            </a:r>
            <a:r>
              <a:rPr lang="en-US" sz="1300" dirty="0" err="1"/>
              <a:t>lastName":"Smith</a:t>
            </a:r>
            <a:r>
              <a:rPr lang="en-US" sz="1300" dirty="0"/>
              <a:t>",</a:t>
            </a:r>
          </a:p>
          <a:p>
            <a:pPr marL="0" indent="0">
              <a:buNone/>
            </a:pPr>
            <a:r>
              <a:rPr lang="en-US" sz="1300" dirty="0"/>
              <a:t>  "phoneNumber":[</a:t>
            </a:r>
          </a:p>
          <a:p>
            <a:pPr marL="0" indent="0">
              <a:buNone/>
            </a:pPr>
            <a:r>
              <a:rPr lang="en-US" sz="1300" dirty="0"/>
              <a:t>    { "number":"212-555-1234",</a:t>
            </a:r>
          </a:p>
          <a:p>
            <a:pPr marL="0" indent="0">
              <a:buNone/>
            </a:pPr>
            <a:r>
              <a:rPr lang="en-US" sz="1300" dirty="0"/>
              <a:t>      "</a:t>
            </a:r>
            <a:r>
              <a:rPr lang="en-US" sz="1300" dirty="0" err="1"/>
              <a:t>type":"home</a:t>
            </a:r>
            <a:r>
              <a:rPr lang="en-US" sz="1300" dirty="0"/>
              <a:t>”},</a:t>
            </a:r>
          </a:p>
          <a:p>
            <a:pPr marL="0" indent="0">
              <a:buNone/>
            </a:pPr>
            <a:r>
              <a:rPr lang="en-US" sz="1300" dirty="0"/>
              <a:t>    {"number":"646-555-4567",</a:t>
            </a:r>
          </a:p>
          <a:p>
            <a:pPr marL="0" indent="0">
              <a:buNone/>
            </a:pPr>
            <a:r>
              <a:rPr lang="en-US" sz="1300" dirty="0"/>
              <a:t>      "</a:t>
            </a:r>
            <a:r>
              <a:rPr lang="en-US" sz="1300" dirty="0" err="1"/>
              <a:t>type":"fax</a:t>
            </a:r>
            <a:r>
              <a:rPr lang="en-US" sz="1300" dirty="0"/>
              <a:t>” } ] }</a:t>
            </a:r>
          </a:p>
          <a:p>
            <a:pPr marL="0" indent="0">
              <a:buNone/>
            </a:pPr>
            <a:r>
              <a:rPr lang="en-US" sz="1300" dirty="0"/>
              <a:t>&gt;&gt;&gt;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1340768"/>
            <a:ext cx="3600400" cy="53699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120000"/>
              </a:lnSpc>
              <a:buFont typeface="Arial"/>
              <a:buChar char="•"/>
            </a:pPr>
            <a:r>
              <a:rPr lang="en-US" sz="2400"/>
              <a:t>Python’s JSON package reads &amp; writes JSON from/to files &amp; strings</a:t>
            </a:r>
            <a:endParaRPr lang="en-US" sz="2000"/>
          </a:p>
          <a:p>
            <a:pPr marL="233363" indent="-233363">
              <a:lnSpc>
                <a:spcPct val="120000"/>
              </a:lnSpc>
              <a:buFont typeface="Arial"/>
              <a:buChar char="•"/>
            </a:pPr>
            <a:r>
              <a:rPr lang="en-US" sz="2400"/>
              <a:t>Maps JSON objects to Python dictionaries</a:t>
            </a:r>
          </a:p>
          <a:p>
            <a:pPr marL="233363" indent="-233363">
              <a:lnSpc>
                <a:spcPct val="120000"/>
              </a:lnSpc>
              <a:buFont typeface="Arial"/>
              <a:buChar char="•"/>
            </a:pPr>
            <a:r>
              <a:rPr lang="en-US" sz="2400"/>
              <a:t>Maps JSON arrays to Python lists</a:t>
            </a:r>
          </a:p>
          <a:p>
            <a:pPr marL="233363" indent="-233363">
              <a:lnSpc>
                <a:spcPct val="120000"/>
              </a:lnSpc>
              <a:buFont typeface="Arial"/>
              <a:buChar char="•"/>
            </a:pPr>
            <a:r>
              <a:rPr lang="en-US" sz="2400"/>
              <a:t>Dump (write to file) and dumps (write to string) functions can do simple pretty printing</a:t>
            </a:r>
          </a:p>
        </p:txBody>
      </p:sp>
    </p:spTree>
    <p:extLst>
      <p:ext uri="{BB962C8B-B14F-4D97-AF65-F5344CB8AC3E}">
        <p14:creationId xmlns:p14="http://schemas.microsoft.com/office/powerpoint/2010/main" val="425848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JSON vs.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hlinkClick r:id="rId3"/>
              </a:rPr>
              <a:t>JSON: The Fat-Free Alternative to XML</a:t>
            </a:r>
            <a:endParaRPr lang="en-US" sz="3200"/>
          </a:p>
          <a:p>
            <a:pPr marL="395287" lvl="1" indent="0">
              <a:buNone/>
            </a:pPr>
            <a:r>
              <a:rPr lang="en-US" sz="2800" err="1"/>
              <a:t>json.org</a:t>
            </a:r>
            <a:r>
              <a:rPr lang="en-US" sz="2800"/>
              <a:t> page  laying out the case for JSON over XML</a:t>
            </a:r>
          </a:p>
          <a:p>
            <a:r>
              <a:rPr lang="en-US" sz="3200">
                <a:hlinkClick r:id="rId4"/>
              </a:rPr>
              <a:t>Stop Comparing JSON and XML</a:t>
            </a:r>
            <a:endParaRPr lang="en-US" sz="3200"/>
          </a:p>
          <a:p>
            <a:pPr marL="395287" lvl="1" indent="0">
              <a:buNone/>
            </a:pPr>
            <a:r>
              <a:rPr lang="en-US" sz="2800"/>
              <a:t>Blog post arguing that they're very different things with their own areas of applicability</a:t>
            </a:r>
            <a:endParaRPr lang="en-US" sz="3200"/>
          </a:p>
          <a:p>
            <a:r>
              <a:rPr lang="en-US" sz="3200"/>
              <a:t>XML </a:t>
            </a:r>
            <a:r>
              <a:rPr lang="en-US" sz="3200">
                <a:sym typeface="Wingdings"/>
              </a:rPr>
              <a:t>JSON</a:t>
            </a:r>
          </a:p>
          <a:p>
            <a:pPr marL="395287" lvl="1" indent="0">
              <a:buNone/>
            </a:pPr>
            <a:r>
              <a:rPr lang="en-US" sz="2800"/>
              <a:t>There are many web tools (e.g.: </a:t>
            </a:r>
            <a:r>
              <a:rPr lang="en-US" sz="2800">
                <a:hlinkClick r:id="rId5"/>
              </a:rPr>
              <a:t>this one</a:t>
            </a:r>
            <a:r>
              <a:rPr lang="en-US" sz="2800"/>
              <a:t>) and software packages (e.g. </a:t>
            </a:r>
            <a:r>
              <a:rPr lang="en-US" sz="2800">
                <a:hlinkClick r:id="rId6"/>
              </a:rPr>
              <a:t>xml2dict</a:t>
            </a:r>
            <a:r>
              <a:rPr lang="en-US" sz="2800"/>
              <a:t>) that can convert between simple XML and JSON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306706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9AA5-9A04-3746-8112-EC2EC346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60350"/>
            <a:ext cx="6984454" cy="784225"/>
          </a:xfrm>
        </p:spPr>
        <p:txBody>
          <a:bodyPr/>
          <a:lstStyle/>
          <a:p>
            <a:r>
              <a:rPr lang="en-US" err="1"/>
              <a:t>Jupyter</a:t>
            </a:r>
            <a:r>
              <a:rPr lang="en-US"/>
              <a:t> Notebook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37D07-D955-FA40-A6CA-2B88035B0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916832"/>
            <a:ext cx="8353425" cy="3672309"/>
          </a:xfrm>
        </p:spPr>
        <p:txBody>
          <a:bodyPr/>
          <a:lstStyle/>
          <a:p>
            <a:r>
              <a:rPr lang="en-US" sz="3200"/>
              <a:t>Visit </a:t>
            </a:r>
            <a:r>
              <a:rPr lang="en-US" sz="3200">
                <a:hlinkClick r:id="rId2"/>
              </a:rPr>
              <a:t>http://bit.ly/kg19class</a:t>
            </a:r>
            <a:r>
              <a:rPr lang="en-US" sz="3200"/>
              <a:t> and get clone string</a:t>
            </a:r>
          </a:p>
          <a:p>
            <a:r>
              <a:rPr lang="en-US" sz="3200"/>
              <a:t>Clone this on your computer</a:t>
            </a:r>
          </a:p>
          <a:p>
            <a:r>
              <a:rPr lang="en-US" sz="3200"/>
              <a:t>cd </a:t>
            </a:r>
            <a:r>
              <a:rPr lang="en-US" sz="3200" err="1"/>
              <a:t>class_material</a:t>
            </a:r>
            <a:r>
              <a:rPr lang="en-US" sz="3200"/>
              <a:t>/examples/xml/</a:t>
            </a:r>
          </a:p>
          <a:p>
            <a:r>
              <a:rPr lang="en-US" sz="3200"/>
              <a:t>If needed: </a:t>
            </a:r>
          </a:p>
          <a:p>
            <a:pPr lvl="1"/>
            <a:r>
              <a:rPr lang="en-US" sz="2800"/>
              <a:t>pip3 install </a:t>
            </a:r>
            <a:r>
              <a:rPr lang="en-US" sz="2800" err="1"/>
              <a:t>xmltodict</a:t>
            </a:r>
            <a:endParaRPr lang="en-US" sz="2800"/>
          </a:p>
          <a:p>
            <a:pPr lvl="1"/>
            <a:r>
              <a:rPr lang="en-US" sz="2800"/>
              <a:t>pip3 install </a:t>
            </a:r>
            <a:r>
              <a:rPr lang="en-US" sz="2800" err="1"/>
              <a:t>jupyter</a:t>
            </a:r>
            <a:endParaRPr lang="en-US" sz="2800"/>
          </a:p>
          <a:p>
            <a:r>
              <a:rPr lang="en-US" sz="3200" err="1"/>
              <a:t>jupyter</a:t>
            </a:r>
            <a:r>
              <a:rPr lang="en-US" sz="3200"/>
              <a:t> notebook &amp;</a:t>
            </a:r>
          </a:p>
          <a:p>
            <a:r>
              <a:rPr lang="en-US" sz="3200"/>
              <a:t>In your web browser open xml2json.ipynb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6476C-4BB2-FE4A-A2BA-7F429EF1E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86290"/>
            <a:ext cx="1205979" cy="13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3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Worse is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59" y="1196752"/>
            <a:ext cx="8641282" cy="5256485"/>
          </a:xfrm>
        </p:spPr>
        <p:txBody>
          <a:bodyPr/>
          <a:lstStyle/>
          <a:p>
            <a:r>
              <a:rPr lang="en-US" sz="3200"/>
              <a:t>JSON vs. XML as an example of </a:t>
            </a:r>
            <a:r>
              <a:rPr lang="en-US" sz="3200">
                <a:hlinkClick r:id="rId2"/>
              </a:rPr>
              <a:t>“Worse is Better</a:t>
            </a:r>
            <a:r>
              <a:rPr lang="en-US" sz="3200"/>
              <a:t>”</a:t>
            </a:r>
          </a:p>
          <a:p>
            <a:r>
              <a:rPr lang="en-US" sz="3200"/>
              <a:t>In 1989 </a:t>
            </a:r>
            <a:r>
              <a:rPr lang="en-US" sz="3200">
                <a:hlinkClick r:id="rId3"/>
              </a:rPr>
              <a:t>Dick Gabriel</a:t>
            </a:r>
            <a:r>
              <a:rPr lang="en-US" sz="3200"/>
              <a:t> headed a company with the best commercial version of Lisp</a:t>
            </a:r>
          </a:p>
          <a:p>
            <a:pPr lvl="1"/>
            <a:r>
              <a:rPr lang="en-US" sz="2800"/>
              <a:t>Lisp was considered by programming language experts to be much better than C</a:t>
            </a:r>
          </a:p>
          <a:p>
            <a:pPr lvl="1"/>
            <a:r>
              <a:rPr lang="en-US" sz="2800"/>
              <a:t>But C was 10x more popular than Lisp</a:t>
            </a:r>
          </a:p>
          <a:p>
            <a:pPr lvl="1"/>
            <a:r>
              <a:rPr lang="en-US" sz="2800"/>
              <a:t>Cf. today: Scheme vs. Python (</a:t>
            </a:r>
            <a:r>
              <a:rPr lang="en-US" sz="2800" err="1"/>
              <a:t>w.r.t</a:t>
            </a:r>
            <a:r>
              <a:rPr lang="en-US" sz="2800"/>
              <a:t>. </a:t>
            </a:r>
            <a:r>
              <a:rPr lang="en-US" sz="2800">
                <a:hlinkClick r:id="rId4"/>
              </a:rPr>
              <a:t>mutable lists</a:t>
            </a:r>
            <a:r>
              <a:rPr lang="en-US" sz="2800"/>
              <a:t>)</a:t>
            </a:r>
          </a:p>
          <a:p>
            <a:r>
              <a:rPr lang="en-US" sz="3200"/>
              <a:t>Gabriel explained it as </a:t>
            </a:r>
            <a:r>
              <a:rPr lang="en-US" sz="3200" i="1"/>
              <a:t>worse is better</a:t>
            </a:r>
          </a:p>
          <a:p>
            <a:pPr marL="395287" lvl="1" indent="0">
              <a:buNone/>
            </a:pPr>
            <a:r>
              <a:rPr lang="en-US" sz="3000"/>
              <a:t>Software that's limited, but simple to learn/use, and flexible, can be more popular for most users</a:t>
            </a:r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pPr marL="0" indent="0">
              <a:buNone/>
            </a:pPr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589D8-5B47-4441-9B4D-24E2A4236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12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709434C-300D-AD48-BF3F-638C9498A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368" y="3362916"/>
            <a:ext cx="5519384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E1302-9688-3E42-973C-ECB6E805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Google’s JSON Style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54BA-8C3F-2247-B336-A068629D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239813"/>
            <a:ext cx="8353425" cy="1152029"/>
          </a:xfrm>
        </p:spPr>
        <p:txBody>
          <a:bodyPr/>
          <a:lstStyle/>
          <a:p>
            <a:r>
              <a:rPr lang="en-US"/>
              <a:t>Google has </a:t>
            </a:r>
            <a:r>
              <a:rPr lang="en-US">
                <a:hlinkClick r:id="rId3"/>
              </a:rPr>
              <a:t>style guides</a:t>
            </a:r>
            <a:r>
              <a:rPr lang="en-US"/>
              <a:t> for </a:t>
            </a:r>
            <a:r>
              <a:rPr lang="en-US">
                <a:hlinkClick r:id="rId4"/>
              </a:rPr>
              <a:t>JSON</a:t>
            </a:r>
            <a:r>
              <a:rPr lang="en-US"/>
              <a:t> and other languages</a:t>
            </a:r>
          </a:p>
          <a:p>
            <a:r>
              <a:rPr lang="en-US"/>
              <a:t>Note: its an </a:t>
            </a:r>
            <a:r>
              <a:rPr lang="en-US">
                <a:hlinkClick r:id="rId5"/>
              </a:rPr>
              <a:t>XML document</a:t>
            </a:r>
            <a:r>
              <a:rPr lang="en-US"/>
              <a:t> with an </a:t>
            </a:r>
            <a:r>
              <a:rPr lang="en-US">
                <a:hlinkClick r:id="rId6"/>
              </a:rPr>
              <a:t>XSL stylesheet</a:t>
            </a:r>
            <a:r>
              <a:rPr lang="en-US"/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6EE65E-3D2C-A84B-9D94-61D9A21D51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570" y="2749775"/>
            <a:ext cx="5110755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3022D-3922-3D4C-A679-517DCECA8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723" y="2064128"/>
            <a:ext cx="5110754" cy="3657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2BC753-BCF0-C544-AA89-8E6EA74A0148}"/>
              </a:ext>
            </a:extLst>
          </p:cNvPr>
          <p:cNvSpPr txBox="1"/>
          <p:nvPr/>
        </p:nvSpPr>
        <p:spPr>
          <a:xfrm>
            <a:off x="5701907" y="5537062"/>
            <a:ext cx="14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XML source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2564C3-6753-924C-A923-17DDF4136632}"/>
              </a:ext>
            </a:extLst>
          </p:cNvPr>
          <p:cNvSpPr txBox="1"/>
          <p:nvPr/>
        </p:nvSpPr>
        <p:spPr>
          <a:xfrm>
            <a:off x="7105193" y="6363836"/>
            <a:ext cx="171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XSL stylesheet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A9E13-A909-D447-9F17-189D54E5C520}"/>
              </a:ext>
            </a:extLst>
          </p:cNvPr>
          <p:cNvSpPr txBox="1"/>
          <p:nvPr/>
        </p:nvSpPr>
        <p:spPr>
          <a:xfrm>
            <a:off x="3840843" y="500705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73913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87C8-8389-394F-920B-D89A2481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the style guide?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F31CD-1127-0742-8FDB-7BE9F3706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5184775"/>
          </a:xfrm>
        </p:spPr>
        <p:txBody>
          <a:bodyPr/>
          <a:lstStyle/>
          <a:p>
            <a:r>
              <a:rPr lang="en-US" dirty="0"/>
              <a:t>Google’s style guide addresses JSON’s shortcomings by specifying conventions, e.g.:</a:t>
            </a:r>
          </a:p>
          <a:p>
            <a:pPr marL="457200" lvl="1" indent="-169863"/>
            <a:r>
              <a:rPr lang="en-US" dirty="0"/>
              <a:t>JSON doesn’t support objects having a unique ID which is needed to support graph structures</a:t>
            </a:r>
          </a:p>
          <a:p>
            <a:pPr marL="457200" lvl="1" indent="-169863"/>
            <a:r>
              <a:rPr lang="en-US" dirty="0"/>
              <a:t>The style guide has </a:t>
            </a:r>
            <a:r>
              <a:rPr lang="en-US" dirty="0" err="1"/>
              <a:t>data.id</a:t>
            </a:r>
            <a:r>
              <a:rPr lang="en-US" dirty="0"/>
              <a:t> as a reserved property for this</a:t>
            </a:r>
          </a:p>
          <a:p>
            <a:pPr marL="457200" lvl="2" indent="-169863">
              <a:buNone/>
            </a:pPr>
            <a:r>
              <a:rPr lang="en-US" dirty="0"/>
              <a:t>{"data": {"id": "12345"}}</a:t>
            </a:r>
          </a:p>
          <a:p>
            <a:pPr marL="287338" indent="-287338"/>
            <a:r>
              <a:rPr lang="en-US" dirty="0"/>
              <a:t>Later, we’ll study </a:t>
            </a:r>
            <a:r>
              <a:rPr lang="en-US"/>
              <a:t>the W3C’s </a:t>
            </a:r>
            <a:r>
              <a:rPr lang="en-US">
                <a:hlinkClick r:id="rId2"/>
              </a:rPr>
              <a:t>JSON-LD</a:t>
            </a:r>
            <a:r>
              <a:rPr lang="en-US"/>
              <a:t> as a way to encode semantic web data using JSON</a:t>
            </a:r>
          </a:p>
          <a:p>
            <a:pPr marL="457200" lvl="1" indent="-169863"/>
            <a:r>
              <a:rPr lang="en-US" dirty="0"/>
              <a:t>JSON-LD specifies conventions needed to represent RDF knowledge graphs in JSON</a:t>
            </a:r>
          </a:p>
          <a:p>
            <a:pPr marL="457200" lvl="1" indent="-169863"/>
            <a:r>
              <a:rPr lang="en-US" dirty="0"/>
              <a:t>Today’s search engines recognize embedded JSON-LD in web pages and use the content </a:t>
            </a:r>
          </a:p>
        </p:txBody>
      </p:sp>
    </p:spTree>
    <p:extLst>
      <p:ext uri="{BB962C8B-B14F-4D97-AF65-F5344CB8AC3E}">
        <p14:creationId xmlns:p14="http://schemas.microsoft.com/office/powerpoint/2010/main" val="120219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0D2-A084-E146-B411-3B1F5676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AA0A-348A-5047-B249-11A6DB19C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is preferred by most people for simple data encoding and exchange</a:t>
            </a:r>
          </a:p>
          <a:p>
            <a:r>
              <a:rPr lang="en-US" dirty="0"/>
              <a:t>Most XML documents can be converted to JSON</a:t>
            </a:r>
          </a:p>
          <a:p>
            <a:r>
              <a:rPr lang="en-US" dirty="0"/>
              <a:t>Shortcomings:</a:t>
            </a:r>
          </a:p>
          <a:p>
            <a:pPr lvl="1"/>
            <a:r>
              <a:rPr lang="en-US" dirty="0"/>
              <a:t>No standard schema mechanism</a:t>
            </a:r>
          </a:p>
          <a:p>
            <a:pPr lvl="1"/>
            <a:r>
              <a:rPr lang="en-US" dirty="0"/>
              <a:t>No stylesheets</a:t>
            </a:r>
          </a:p>
          <a:p>
            <a:pPr lvl="1"/>
            <a:r>
              <a:rPr lang="en-US" dirty="0"/>
              <a:t>Available datatypes are very simple</a:t>
            </a:r>
          </a:p>
          <a:p>
            <a:pPr lvl="1"/>
            <a:r>
              <a:rPr lang="en-US" dirty="0"/>
              <a:t>No semantics, e.g., no type system, cannot say spouse is a symmetric relation, grandparent = parent of parent</a:t>
            </a:r>
          </a:p>
          <a:p>
            <a:r>
              <a:rPr lang="en-US" dirty="0"/>
              <a:t>Good example of </a:t>
            </a:r>
            <a:r>
              <a:rPr lang="en-US" i="1" dirty="0"/>
              <a:t>worse is better</a:t>
            </a:r>
          </a:p>
        </p:txBody>
      </p:sp>
    </p:spTree>
    <p:extLst>
      <p:ext uri="{BB962C8B-B14F-4D97-AF65-F5344CB8AC3E}">
        <p14:creationId xmlns:p14="http://schemas.microsoft.com/office/powerpoint/2010/main" val="159262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JSON as an XML Alternative</a:t>
            </a:r>
            <a:endParaRPr lang="el-GR" sz="4400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8134350" cy="48244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3200" dirty="0"/>
              <a:t>JSON is a light-weight alternative to XML for data-interchange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/>
              <a:t>JSON = JavaScript Object Notation</a:t>
            </a:r>
          </a:p>
          <a:p>
            <a:pPr marL="460375" lvl="1" indent="-225425" eaLnBrk="1" hangingPunct="1">
              <a:lnSpc>
                <a:spcPct val="120000"/>
              </a:lnSpc>
            </a:pPr>
            <a:r>
              <a:rPr lang="en-US" sz="2800" dirty="0">
                <a:ea typeface="ＭＳ Ｐゴシック" charset="0"/>
              </a:rPr>
              <a:t>It’s really language independent</a:t>
            </a:r>
          </a:p>
          <a:p>
            <a:pPr marL="460375" lvl="1" indent="-225425" eaLnBrk="1" hangingPunct="1">
              <a:lnSpc>
                <a:spcPct val="120000"/>
              </a:lnSpc>
            </a:pPr>
            <a:r>
              <a:rPr lang="en-US" sz="2800" dirty="0">
                <a:ea typeface="ＭＳ Ｐゴシック" charset="0"/>
              </a:rPr>
              <a:t>Most programming languages can easily read it and instantiate objects or some other data structure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/>
              <a:t>Defined in </a:t>
            </a:r>
            <a:r>
              <a:rPr lang="en-US" sz="3200" dirty="0">
                <a:hlinkClick r:id="rId3"/>
              </a:rPr>
              <a:t>RFC 4627</a:t>
            </a:r>
            <a:r>
              <a:rPr lang="en-US" sz="3200" dirty="0"/>
              <a:t>, IETF, July 2006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800" dirty="0"/>
              <a:t>Current version is </a:t>
            </a:r>
            <a:r>
              <a:rPr lang="en-US" sz="2800" dirty="0">
                <a:hlinkClick r:id="rId4"/>
              </a:rPr>
              <a:t>RFC 8259</a:t>
            </a:r>
            <a:r>
              <a:rPr lang="en-US" sz="2800" dirty="0"/>
              <a:t>, December 2017</a:t>
            </a:r>
          </a:p>
          <a:p>
            <a:pPr eaLnBrk="1" hangingPunct="1">
              <a:lnSpc>
                <a:spcPct val="120000"/>
              </a:lnSpc>
            </a:pPr>
            <a:r>
              <a:rPr lang="en-US" sz="3600" dirty="0">
                <a:hlinkClick r:id="rId5"/>
              </a:rPr>
              <a:t>http://json.org/</a:t>
            </a:r>
            <a:r>
              <a:rPr lang="en-US" sz="3600" dirty="0"/>
              <a:t> has more information</a:t>
            </a:r>
          </a:p>
          <a:p>
            <a:pPr eaLnBrk="1" hangingPunct="1">
              <a:lnSpc>
                <a:spcPct val="120000"/>
              </a:lnSpc>
            </a:pPr>
            <a:endParaRPr lang="el-G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TL;DR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636" y="1844824"/>
            <a:ext cx="6552728" cy="432048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/>
              <a:t>Lightweight data-interchange format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Easy for humans to read and write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Easy for machines to parse and generate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Not tied tied to JavaScript or Web</a:t>
            </a:r>
          </a:p>
        </p:txBody>
      </p:sp>
    </p:spTree>
    <p:extLst>
      <p:ext uri="{BB962C8B-B14F-4D97-AF65-F5344CB8AC3E}">
        <p14:creationId xmlns:p14="http://schemas.microsoft.com/office/powerpoint/2010/main" val="24443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Example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4248150" cy="5184775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000" dirty="0"/>
              <a:t>{"firstName": "John",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 "lastName" : "Smith",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 "age"          : 25,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 "address"   :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    {"streetAdr” : "21 2nd Street",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      "city"         : "New York",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      "state"       : "NY",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      ”zip"          : "10021"},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 "phoneNumber":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    [ {"type"  : "home",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      "number": "212-555-1234"},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     {"type"  : "fax",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      "number” : "646-555-4567"} ]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 }</a:t>
            </a:r>
          </a:p>
        </p:txBody>
      </p:sp>
      <p:sp>
        <p:nvSpPr>
          <p:cNvPr id="8195" name="Content Placeholder 2"/>
          <p:cNvSpPr txBox="1">
            <a:spLocks/>
          </p:cNvSpPr>
          <p:nvPr/>
        </p:nvSpPr>
        <p:spPr bwMode="auto">
          <a:xfrm>
            <a:off x="4643438" y="1412875"/>
            <a:ext cx="4321175" cy="51847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0988" indent="-280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000000"/>
                </a:solidFill>
                <a:latin typeface="Calibri"/>
                <a:hlinkClick r:id="rId2"/>
              </a:rPr>
              <a:t>This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is a JSON object with five </a:t>
            </a:r>
            <a:r>
              <a:rPr lang="en-US" sz="2800" b="1" dirty="0">
                <a:solidFill>
                  <a:srgbClr val="000000"/>
                </a:solidFill>
                <a:latin typeface="Calibri"/>
              </a:rPr>
              <a:t>key-value pairs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Objects are wrapped by curly braces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There are no object IDs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Keys are strings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Values are numbers, strings, objects or arrays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Arrays/lists are wrapped by square brackets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endParaRPr lang="en-US" sz="28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BNF</a:t>
            </a:r>
          </a:p>
        </p:txBody>
      </p:sp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484313"/>
            <a:ext cx="4937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997200"/>
            <a:ext cx="49371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4292600"/>
            <a:ext cx="49371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 JSON is …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719002" y="1628800"/>
            <a:ext cx="7705996" cy="4464496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3200" dirty="0"/>
              <a:t>Simpler and more compact than XML</a:t>
            </a:r>
          </a:p>
          <a:p>
            <a:pPr lvl="1">
              <a:lnSpc>
                <a:spcPct val="114000"/>
              </a:lnSpc>
            </a:pPr>
            <a:r>
              <a:rPr lang="en-US" sz="2800" dirty="0">
                <a:ea typeface="ＭＳ Ｐゴシック" charset="0"/>
              </a:rPr>
              <a:t>No closing tags</a:t>
            </a:r>
          </a:p>
          <a:p>
            <a:pPr lvl="1">
              <a:lnSpc>
                <a:spcPct val="114000"/>
              </a:lnSpc>
            </a:pPr>
            <a:r>
              <a:rPr lang="en-US" sz="2800" dirty="0">
                <a:ea typeface="ＭＳ Ｐゴシック" charset="0"/>
              </a:rPr>
              <a:t>XML parsing is hard because of its complexity</a:t>
            </a:r>
          </a:p>
          <a:p>
            <a:pPr lvl="1">
              <a:lnSpc>
                <a:spcPct val="114000"/>
              </a:lnSpc>
            </a:pPr>
            <a:r>
              <a:rPr lang="en-US" sz="2800" dirty="0">
                <a:ea typeface="ＭＳ Ｐゴシック" charset="0"/>
              </a:rPr>
              <a:t>Compressed the two are similar in size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A better fit for OO systems than XML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Less extensible than XML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Widely preferred for simple data exchange</a:t>
            </a:r>
          </a:p>
          <a:p>
            <a:pPr marL="0" indent="0">
              <a:lnSpc>
                <a:spcPct val="114000"/>
              </a:lnSpc>
              <a:buNone/>
            </a:pPr>
            <a:endParaRPr lang="en-US" sz="3200" dirty="0"/>
          </a:p>
          <a:p>
            <a:pPr>
              <a:lnSpc>
                <a:spcPct val="114000"/>
              </a:lnSpc>
            </a:pP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92E1D-6AE9-DD44-8CA6-4822EF1C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is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83EBF-8C38-5D48-AE3C-D3906E253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532" y="2060848"/>
            <a:ext cx="6192936" cy="2376264"/>
          </a:xfrm>
        </p:spPr>
        <p:txBody>
          <a:bodyPr/>
          <a:lstStyle/>
          <a:p>
            <a:r>
              <a:rPr lang="en-US" sz="3200" dirty="0"/>
              <a:t>Less syntax, no semantics</a:t>
            </a:r>
          </a:p>
          <a:p>
            <a:r>
              <a:rPr lang="en-US" sz="3200" dirty="0"/>
              <a:t>Schemas? We don’t need no stinkin schemas!*</a:t>
            </a:r>
          </a:p>
          <a:p>
            <a:r>
              <a:rPr lang="en-US" sz="3200" dirty="0"/>
              <a:t>Transforms?  Write your own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72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04B1-AA87-8642-BE42-990B9705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60" y="188640"/>
            <a:ext cx="8505927" cy="784225"/>
          </a:xfrm>
        </p:spPr>
        <p:txBody>
          <a:bodyPr/>
          <a:lstStyle/>
          <a:p>
            <a:r>
              <a:rPr lang="en-US" dirty="0"/>
              <a:t>JSON Schema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729A7-F051-5D44-802E-41909738D5B9}"/>
              </a:ext>
            </a:extLst>
          </p:cNvPr>
          <p:cNvSpPr txBox="1"/>
          <p:nvPr/>
        </p:nvSpPr>
        <p:spPr>
          <a:xfrm>
            <a:off x="3923928" y="1181065"/>
            <a:ext cx="5112568" cy="56323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{  "id": "http://ex.com/geo-location.schema.json",</a:t>
            </a:r>
          </a:p>
          <a:p>
            <a:r>
              <a:rPr lang="en-US" dirty="0"/>
              <a:t>   "$schema": "http://json-schema.org/draft-07/schema#",</a:t>
            </a:r>
          </a:p>
          <a:p>
            <a:r>
              <a:rPr lang="en-US" dirty="0"/>
              <a:t>   "title": "Longitude and Latitude Values",</a:t>
            </a:r>
          </a:p>
          <a:p>
            <a:r>
              <a:rPr lang="en-US" dirty="0"/>
              <a:t>   "description": "A geographical coordinate.",</a:t>
            </a:r>
          </a:p>
          <a:p>
            <a:r>
              <a:rPr lang="en-US" dirty="0"/>
              <a:t>   "required": [</a:t>
            </a:r>
          </a:p>
          <a:p>
            <a:r>
              <a:rPr lang="en-US" dirty="0"/>
              <a:t>      "latitude",</a:t>
            </a:r>
          </a:p>
          <a:p>
            <a:r>
              <a:rPr lang="en-US" dirty="0"/>
              <a:t>      "longitude”   ],</a:t>
            </a:r>
          </a:p>
          <a:p>
            <a:r>
              <a:rPr lang="en-US" dirty="0"/>
              <a:t>  "type": "object",</a:t>
            </a:r>
          </a:p>
          <a:p>
            <a:r>
              <a:rPr lang="en-US" dirty="0"/>
              <a:t>  "properties": {</a:t>
            </a:r>
          </a:p>
          <a:p>
            <a:r>
              <a:rPr lang="en-US" dirty="0"/>
              <a:t>     "latitude": {</a:t>
            </a:r>
          </a:p>
          <a:p>
            <a:r>
              <a:rPr lang="en-US" dirty="0"/>
              <a:t>        "type": "number",</a:t>
            </a:r>
          </a:p>
          <a:p>
            <a:r>
              <a:rPr lang="en-US" dirty="0"/>
              <a:t>        "minimum": -90,</a:t>
            </a:r>
          </a:p>
          <a:p>
            <a:r>
              <a:rPr lang="en-US" dirty="0"/>
              <a:t>        "maximum": 90  },</a:t>
            </a:r>
          </a:p>
          <a:p>
            <a:r>
              <a:rPr lang="en-US" dirty="0"/>
              <a:t>     "longitude": {</a:t>
            </a:r>
          </a:p>
          <a:p>
            <a:r>
              <a:rPr lang="en-US" dirty="0"/>
              <a:t>        "type": "number",</a:t>
            </a:r>
          </a:p>
          <a:p>
            <a:r>
              <a:rPr lang="en-US" dirty="0"/>
              <a:t>        "minimum": -180,</a:t>
            </a:r>
          </a:p>
          <a:p>
            <a:r>
              <a:rPr lang="en-US" dirty="0"/>
              <a:t>        "maximum": 180  }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55C96-73B4-7A4E-AC72-41EF9C170272}"/>
              </a:ext>
            </a:extLst>
          </p:cNvPr>
          <p:cNvSpPr txBox="1"/>
          <p:nvPr/>
        </p:nvSpPr>
        <p:spPr>
          <a:xfrm>
            <a:off x="539552" y="5197297"/>
            <a:ext cx="2502608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{</a:t>
            </a:r>
          </a:p>
          <a:p>
            <a:r>
              <a:rPr lang="en-US" dirty="0"/>
              <a:t>  "latitude": 48.858093,</a:t>
            </a:r>
          </a:p>
          <a:p>
            <a:r>
              <a:rPr lang="en-US" dirty="0"/>
              <a:t>  "longitude": 2.294694</a:t>
            </a:r>
          </a:p>
          <a:p>
            <a:r>
              <a:rPr lang="en-US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5A170-EE03-D745-B7DA-31B2B9511799}"/>
              </a:ext>
            </a:extLst>
          </p:cNvPr>
          <p:cNvSpPr txBox="1"/>
          <p:nvPr/>
        </p:nvSpPr>
        <p:spPr>
          <a:xfrm>
            <a:off x="71661" y="1412776"/>
            <a:ext cx="37082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https://json-schema.org/</a:t>
            </a:r>
            <a:endParaRPr lang="en-US" sz="2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IETF draft</a:t>
            </a:r>
            <a:r>
              <a:rPr lang="en-US" sz="2400" dirty="0"/>
              <a:t>,  3/2018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400" dirty="0"/>
              <a:t>Provide annotations</a:t>
            </a:r>
          </a:p>
          <a:p>
            <a:pPr marL="125413" indent="-125413">
              <a:buFont typeface="Arial" panose="020B0604020202020204" pitchFamily="34" charset="0"/>
              <a:buChar char="•"/>
            </a:pPr>
            <a:r>
              <a:rPr lang="en-US" sz="2400" dirty="0"/>
              <a:t>Specifies </a:t>
            </a:r>
          </a:p>
          <a:p>
            <a:pPr marL="403225" lvl="1" indent="-166688">
              <a:buFont typeface="Arial" panose="020B0604020202020204" pitchFamily="34" charset="0"/>
              <a:buChar char="•"/>
            </a:pPr>
            <a:r>
              <a:rPr lang="en-US" sz="2400" dirty="0"/>
              <a:t>Possible properties</a:t>
            </a:r>
          </a:p>
          <a:p>
            <a:pPr marL="403225" lvl="1" indent="-166688">
              <a:buFont typeface="Arial" panose="020B0604020202020204" pitchFamily="34" charset="0"/>
              <a:buChar char="•"/>
            </a:pPr>
            <a:r>
              <a:rPr lang="en-US" sz="2400" dirty="0"/>
              <a:t>Required properties</a:t>
            </a:r>
          </a:p>
          <a:p>
            <a:pPr marL="403225" lvl="1" indent="-166688">
              <a:buFont typeface="Arial" panose="020B0604020202020204" pitchFamily="34" charset="0"/>
              <a:buChar char="•"/>
            </a:pPr>
            <a:r>
              <a:rPr lang="en-US" sz="2400" dirty="0"/>
              <a:t>Value types</a:t>
            </a:r>
          </a:p>
          <a:p>
            <a:pPr marL="403225" lvl="1" indent="-166688">
              <a:buFont typeface="Arial" panose="020B0604020202020204" pitchFamily="34" charset="0"/>
              <a:buChar char="•"/>
            </a:pPr>
            <a:r>
              <a:rPr lang="en-US" sz="2400" dirty="0"/>
              <a:t>Value constraints</a:t>
            </a:r>
          </a:p>
          <a:p>
            <a:pPr marL="403225" lvl="1" indent="-166688">
              <a:buFont typeface="Arial" panose="020B0604020202020204" pitchFamily="34" charset="0"/>
              <a:buChar char="•"/>
            </a:pPr>
            <a:r>
              <a:rPr lang="en-US" sz="24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2482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JSON-LD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/>
              <a:t>JSON-LD is a W3C recommendation for representing RDF data as JSON objects</a:t>
            </a:r>
          </a:p>
          <a:p>
            <a:pPr marL="0" indent="0">
              <a:buFont typeface="Wingdings" charset="0"/>
              <a:buNone/>
            </a:pPr>
            <a:r>
              <a:rPr lang="en-US" sz="1800" dirty="0"/>
              <a:t>{"@context": {</a:t>
            </a:r>
          </a:p>
          <a:p>
            <a:pPr marL="0" indent="0">
              <a:buFont typeface="Wingdings" charset="0"/>
              <a:buNone/>
            </a:pPr>
            <a:r>
              <a:rPr lang="en-US" sz="1800" dirty="0"/>
              <a:t>    "name": "http://xmlns.com/foaf/0.1/name",</a:t>
            </a:r>
          </a:p>
          <a:p>
            <a:pPr marL="0" indent="0">
              <a:buFont typeface="Wingdings" charset="0"/>
              <a:buNone/>
            </a:pPr>
            <a:r>
              <a:rPr lang="en-US" sz="1800" dirty="0"/>
              <a:t>    "homepage": {</a:t>
            </a:r>
          </a:p>
          <a:p>
            <a:pPr marL="0" indent="0">
              <a:buFont typeface="Wingdings" charset="0"/>
              <a:buNone/>
            </a:pPr>
            <a:r>
              <a:rPr lang="en-US" sz="1800" dirty="0"/>
              <a:t>      "@id": "http://xmlns.com/foaf/0.1/workplaceHomepage",</a:t>
            </a:r>
          </a:p>
          <a:p>
            <a:pPr marL="0" indent="0">
              <a:buFont typeface="Wingdings" charset="0"/>
              <a:buNone/>
            </a:pPr>
            <a:r>
              <a:rPr lang="en-US" sz="1800" dirty="0"/>
              <a:t>      "@type": "@id"</a:t>
            </a:r>
          </a:p>
          <a:p>
            <a:pPr marL="0" indent="0">
              <a:buFont typeface="Wingdings" charset="0"/>
              <a:buNone/>
            </a:pPr>
            <a:r>
              <a:rPr lang="en-US" sz="1800" dirty="0"/>
              <a:t>    },</a:t>
            </a:r>
          </a:p>
          <a:p>
            <a:pPr marL="0" indent="0">
              <a:buFont typeface="Wingdings" charset="0"/>
              <a:buNone/>
            </a:pPr>
            <a:r>
              <a:rPr lang="en-US" sz="1800" dirty="0"/>
              <a:t>    "Person": "http://xmlns.com/foaf/0.1/Person"</a:t>
            </a:r>
          </a:p>
          <a:p>
            <a:pPr marL="0" indent="0">
              <a:buFont typeface="Wingdings" charset="0"/>
              <a:buNone/>
            </a:pPr>
            <a:r>
              <a:rPr lang="en-US" sz="1800" dirty="0"/>
              <a:t>  },</a:t>
            </a:r>
          </a:p>
          <a:p>
            <a:pPr marL="0" indent="0">
              <a:buFont typeface="Wingdings" charset="0"/>
              <a:buNone/>
            </a:pPr>
            <a:r>
              <a:rPr lang="en-US" sz="1800" dirty="0"/>
              <a:t>  "@id": "http://me.markus-lanthaler.com",</a:t>
            </a:r>
          </a:p>
          <a:p>
            <a:pPr marL="0" indent="0">
              <a:buFont typeface="Wingdings" charset="0"/>
              <a:buNone/>
            </a:pPr>
            <a:r>
              <a:rPr lang="en-US" sz="1800" dirty="0"/>
              <a:t>  "@type": "Person",</a:t>
            </a:r>
          </a:p>
          <a:p>
            <a:pPr marL="0" indent="0">
              <a:buFont typeface="Wingdings" charset="0"/>
              <a:buNone/>
            </a:pPr>
            <a:r>
              <a:rPr lang="en-US" sz="1800" dirty="0"/>
              <a:t>  "name": "Markus Lanthaler",</a:t>
            </a:r>
          </a:p>
          <a:p>
            <a:pPr marL="0" indent="0">
              <a:buFont typeface="Wingdings" charset="0"/>
              <a:buNone/>
            </a:pPr>
            <a:r>
              <a:rPr lang="en-US" sz="1800" dirty="0"/>
              <a:t>  "homepage": "http://www.tugraz.at/"</a:t>
            </a:r>
          </a:p>
          <a:p>
            <a:pPr marL="0" indent="0">
              <a:buFont typeface="Wingdings" charset="0"/>
              <a:buNone/>
            </a:pPr>
            <a:r>
              <a:rPr lang="en-US" sz="1800" dirty="0"/>
              <a:t>}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8312</TotalTime>
  <Words>1302</Words>
  <Application>Microsoft Macintosh PowerPoint</Application>
  <PresentationFormat>On-screen Show (4:3)</PresentationFormat>
  <Paragraphs>181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Capsules</vt:lpstr>
      <vt:lpstr>PowerPoint Presentation</vt:lpstr>
      <vt:lpstr>JSON as an XML Alternative</vt:lpstr>
      <vt:lpstr>JSON TL;DR</vt:lpstr>
      <vt:lpstr>Example</vt:lpstr>
      <vt:lpstr>Simple BNF</vt:lpstr>
      <vt:lpstr>Evaluation:  JSON is …</vt:lpstr>
      <vt:lpstr>JSON is Simple</vt:lpstr>
      <vt:lpstr>JSON Schema</vt:lpstr>
      <vt:lpstr>JSON-LD</vt:lpstr>
      <vt:lpstr>Many popular systems use JSON</vt:lpstr>
      <vt:lpstr>Example: JSON in Python</vt:lpstr>
      <vt:lpstr>JSON vs. XML</vt:lpstr>
      <vt:lpstr>Jupyter Notebook Examples</vt:lpstr>
      <vt:lpstr>Worse is Better?</vt:lpstr>
      <vt:lpstr>Google’s JSON Style Guide</vt:lpstr>
      <vt:lpstr>Motivation for the style guide?</vt:lpstr>
      <vt:lpstr>JSON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129</cp:revision>
  <cp:lastPrinted>2018-09-12T11:43:57Z</cp:lastPrinted>
  <dcterms:created xsi:type="dcterms:W3CDTF">2009-02-02T21:23:45Z</dcterms:created>
  <dcterms:modified xsi:type="dcterms:W3CDTF">2019-09-16T15:23:12Z</dcterms:modified>
</cp:coreProperties>
</file>