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555" r:id="rId3"/>
    <p:sldId id="645" r:id="rId4"/>
    <p:sldId id="647" r:id="rId5"/>
    <p:sldId id="648" r:id="rId6"/>
    <p:sldId id="646" r:id="rId7"/>
    <p:sldId id="644" r:id="rId8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08"/>
    <p:restoredTop sz="91435"/>
  </p:normalViewPr>
  <p:slideViewPr>
    <p:cSldViewPr showGuides="1">
      <p:cViewPr varScale="1">
        <p:scale>
          <a:sx n="25" d="100"/>
          <a:sy n="25" d="100"/>
        </p:scale>
        <p:origin x="176" y="936"/>
      </p:cViewPr>
      <p:guideLst>
        <p:guide orient="horz" pos="1797"/>
        <p:guide pos="3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04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C528390-2FF9-1943-921E-4914F939734D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6252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  <a:cs typeface="+mn-cs"/>
              </a:defRPr>
            </a:lvl1pPr>
          </a:lstStyle>
          <a:p>
            <a:pPr>
              <a:defRPr/>
            </a:pPr>
            <a:fld id="{C5F810B5-02A9-3548-8E9F-392FD45D4E9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362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5147E-089F-4C4E-9CCD-00B1E5AF036E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l-GR" noProof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anchorCtr="0"/>
          <a:lstStyle>
            <a:lvl1pPr>
              <a:defRPr sz="4000"/>
            </a:lvl1pPr>
          </a:lstStyle>
          <a:p>
            <a:pPr lvl="0"/>
            <a:r>
              <a:rPr lang="el-GR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61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065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65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360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14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68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55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239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2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37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200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Click to edit Master text styles</a:t>
            </a:r>
          </a:p>
          <a:p>
            <a:pPr lvl="1"/>
            <a:r>
              <a:rPr lang="el-GR" dirty="0"/>
              <a:t>Second level</a:t>
            </a:r>
          </a:p>
          <a:p>
            <a:pPr lvl="2"/>
            <a:r>
              <a:rPr lang="el-GR" dirty="0"/>
              <a:t>Third level</a:t>
            </a:r>
          </a:p>
          <a:p>
            <a:pPr lvl="3"/>
            <a:r>
              <a:rPr lang="el-GR" dirty="0"/>
              <a:t>Fourth level</a:t>
            </a:r>
          </a:p>
          <a:p>
            <a:pPr lvl="4"/>
            <a:r>
              <a:rPr lang="el-GR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+mn-ea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+mn-ea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+mn-ea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+mn-ea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+mn-ea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47663" y="1052513"/>
            <a:ext cx="8447087" cy="43926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13800" dirty="0"/>
              <a:t>RDFa Lite</a:t>
            </a:r>
            <a:endParaRPr lang="el-GR" sz="4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RDFa 1.1 Lite is a subset of RDFa 1.1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Five simple attributes: vocab,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typeof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, property, resource, and prefix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Completely upwards compatible RDFa 1.1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Works well with schema.org terms</a:t>
            </a:r>
          </a:p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Consists of five simple attributes: vocab,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</a:rPr>
              <a:t>typeof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, property, resource and prefix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RDFa Lite?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RDFa Lite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</a:t>
            </a:r>
            <a:r>
              <a:rPr lang="en-US" sz="3200" i="1" dirty="0"/>
              <a:t> vocab</a:t>
            </a:r>
            <a:r>
              <a:rPr lang="en-US" sz="3200" dirty="0"/>
              <a:t> attribute sets the default vocabulary for a block, </a:t>
            </a:r>
            <a:r>
              <a:rPr lang="en-US" sz="3200" i="1" dirty="0" err="1"/>
              <a:t>typeof</a:t>
            </a:r>
            <a:r>
              <a:rPr lang="en-US" sz="3200" dirty="0"/>
              <a:t> sets the class and </a:t>
            </a:r>
            <a:r>
              <a:rPr lang="en-US" sz="3200" i="1" dirty="0"/>
              <a:t>property</a:t>
            </a:r>
            <a:r>
              <a:rPr lang="en-US" sz="3200" dirty="0"/>
              <a:t> introduces a property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&lt;p </a:t>
            </a:r>
            <a:r>
              <a:rPr lang="en-US" sz="2400" b="1" dirty="0"/>
              <a:t>vocab="http://</a:t>
            </a:r>
            <a:r>
              <a:rPr lang="en-US" sz="2400" b="1" dirty="0" err="1"/>
              <a:t>schema.org</a:t>
            </a:r>
            <a:r>
              <a:rPr lang="en-US" sz="2400" b="1" dirty="0"/>
              <a:t>/" </a:t>
            </a:r>
            <a:r>
              <a:rPr lang="en-US" sz="2400" b="1" dirty="0" err="1"/>
              <a:t>typeof</a:t>
            </a:r>
            <a:r>
              <a:rPr lang="en-US" sz="2400" b="1" dirty="0"/>
              <a:t>="Person"</a:t>
            </a:r>
            <a:r>
              <a:rPr lang="en-US" sz="2400" dirty="0"/>
              <a:t>&gt;</a:t>
            </a:r>
          </a:p>
          <a:p>
            <a:pPr marL="0" indent="0">
              <a:buNone/>
            </a:pPr>
            <a:r>
              <a:rPr lang="en-US" sz="2400" dirty="0"/>
              <a:t> My name is</a:t>
            </a:r>
          </a:p>
          <a:p>
            <a:pPr marL="0" indent="0">
              <a:buNone/>
            </a:pPr>
            <a:r>
              <a:rPr lang="en-US" sz="2400" dirty="0"/>
              <a:t> &lt;span </a:t>
            </a:r>
            <a:r>
              <a:rPr lang="en-US" sz="2400" b="1" dirty="0"/>
              <a:t>property="name"</a:t>
            </a:r>
            <a:r>
              <a:rPr lang="en-US" sz="2400" dirty="0"/>
              <a:t>&gt;Manu </a:t>
            </a:r>
            <a:r>
              <a:rPr lang="en-US" sz="2400" dirty="0" err="1"/>
              <a:t>Sporny</a:t>
            </a:r>
            <a:r>
              <a:rPr lang="en-US" sz="2400" dirty="0"/>
              <a:t>&lt;/span&gt;</a:t>
            </a:r>
          </a:p>
          <a:p>
            <a:pPr marL="0" indent="0">
              <a:buNone/>
            </a:pPr>
            <a:r>
              <a:rPr lang="en-US" sz="2400" dirty="0"/>
              <a:t> and you can give me a ring via</a:t>
            </a:r>
          </a:p>
          <a:p>
            <a:pPr marL="0" indent="0">
              <a:buNone/>
            </a:pPr>
            <a:r>
              <a:rPr lang="en-US" sz="2400" dirty="0"/>
              <a:t> &lt;span </a:t>
            </a:r>
            <a:r>
              <a:rPr lang="en-US" sz="2400" b="1" dirty="0"/>
              <a:t>property="telephone"</a:t>
            </a:r>
            <a:r>
              <a:rPr lang="en-US" sz="2400" dirty="0"/>
              <a:t>&gt;1-800-555-0199&lt;/span&gt; or visit </a:t>
            </a:r>
          </a:p>
          <a:p>
            <a:pPr marL="0" indent="0">
              <a:buNone/>
            </a:pPr>
            <a:r>
              <a:rPr lang="en-US" sz="2400" dirty="0"/>
              <a:t> &lt;a </a:t>
            </a:r>
            <a:r>
              <a:rPr lang="en-US" sz="2400" b="1" dirty="0"/>
              <a:t>property="</a:t>
            </a:r>
            <a:r>
              <a:rPr lang="en-US" sz="2400" b="1" dirty="0" err="1"/>
              <a:t>url</a:t>
            </a:r>
            <a:r>
              <a:rPr lang="en-US" sz="2400" b="1" dirty="0"/>
              <a:t>" </a:t>
            </a:r>
            <a:r>
              <a:rPr lang="en-US" sz="2400" dirty="0" err="1"/>
              <a:t>href</a:t>
            </a:r>
            <a:r>
              <a:rPr lang="en-US" sz="2400" dirty="0"/>
              <a:t>="http://</a:t>
            </a:r>
            <a:r>
              <a:rPr lang="en-US" sz="2400" dirty="0" err="1"/>
              <a:t>manu.sporny.org</a:t>
            </a:r>
            <a:r>
              <a:rPr lang="en-US" sz="2400" dirty="0"/>
              <a:t>/"&gt;my homepage&lt;/a&gt;</a:t>
            </a:r>
          </a:p>
          <a:p>
            <a:pPr marL="0" indent="0">
              <a:buNone/>
            </a:pPr>
            <a:r>
              <a:rPr lang="en-US" sz="2400" dirty="0"/>
              <a:t>&lt;/p&gt;</a:t>
            </a:r>
          </a:p>
        </p:txBody>
      </p:sp>
    </p:spTree>
    <p:extLst>
      <p:ext uri="{BB962C8B-B14F-4D97-AF65-F5344CB8AC3E}">
        <p14:creationId xmlns:p14="http://schemas.microsoft.com/office/powerpoint/2010/main" val="227871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RDFa Lite vs. Microdata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641208" cy="49672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&lt;p </a:t>
            </a:r>
            <a:r>
              <a:rPr lang="en-US" sz="2000" b="1" dirty="0"/>
              <a:t>vocab="http://</a:t>
            </a:r>
            <a:r>
              <a:rPr lang="en-US" sz="2000" b="1" dirty="0" err="1"/>
              <a:t>schema.org</a:t>
            </a:r>
            <a:r>
              <a:rPr lang="en-US" sz="2000" b="1" dirty="0"/>
              <a:t>/" </a:t>
            </a:r>
            <a:r>
              <a:rPr lang="en-US" sz="2000" b="1" dirty="0" err="1"/>
              <a:t>typeof</a:t>
            </a:r>
            <a:r>
              <a:rPr lang="en-US" sz="2000" b="1" dirty="0"/>
              <a:t>="Person"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My name is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/>
              <a:t>property="name"</a:t>
            </a:r>
            <a:r>
              <a:rPr lang="en-US" sz="2000" dirty="0"/>
              <a:t>&gt;Manu </a:t>
            </a:r>
            <a:r>
              <a:rPr lang="en-US" sz="2000" dirty="0" err="1"/>
              <a:t>Sporny</a:t>
            </a:r>
            <a:r>
              <a:rPr lang="en-US" sz="2000" dirty="0"/>
              <a:t>&lt;/span&gt;</a:t>
            </a:r>
          </a:p>
          <a:p>
            <a:pPr marL="0" indent="0">
              <a:buNone/>
            </a:pPr>
            <a:r>
              <a:rPr lang="en-US" sz="2000" dirty="0"/>
              <a:t> and you can give me a ring via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/>
              <a:t>property="telephone"</a:t>
            </a:r>
            <a:r>
              <a:rPr lang="en-US" sz="2000" dirty="0"/>
              <a:t>&gt;1-800-555-0199&lt;/span&gt; or visit </a:t>
            </a:r>
          </a:p>
          <a:p>
            <a:pPr marL="0" indent="0">
              <a:buNone/>
            </a:pPr>
            <a:r>
              <a:rPr lang="en-US" sz="2000" dirty="0"/>
              <a:t> &lt;a </a:t>
            </a:r>
            <a:r>
              <a:rPr lang="en-US" sz="2000" b="1" dirty="0"/>
              <a:t>property="</a:t>
            </a:r>
            <a:r>
              <a:rPr lang="en-US" sz="2000" b="1" dirty="0" err="1"/>
              <a:t>url</a:t>
            </a:r>
            <a:r>
              <a:rPr lang="en-US" sz="2000" b="1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="http://</a:t>
            </a:r>
            <a:r>
              <a:rPr lang="en-US" sz="2000" dirty="0" err="1"/>
              <a:t>manu.sporny.org</a:t>
            </a:r>
            <a:r>
              <a:rPr lang="en-US" sz="2000" dirty="0"/>
              <a:t>/"&gt;my homepage&lt;/a&gt;</a:t>
            </a:r>
          </a:p>
          <a:p>
            <a:pPr marL="0" indent="0">
              <a:buNone/>
            </a:pPr>
            <a:r>
              <a:rPr lang="en-US" sz="2000" dirty="0"/>
              <a:t>&lt;/p&gt;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&lt;p </a:t>
            </a:r>
            <a:r>
              <a:rPr lang="en-US" sz="2000" b="1" dirty="0" err="1"/>
              <a:t>itemscope</a:t>
            </a:r>
            <a:r>
              <a:rPr lang="en-US" sz="2000" dirty="0"/>
              <a:t> </a:t>
            </a:r>
            <a:r>
              <a:rPr lang="en-US" sz="2000" b="1" dirty="0" err="1"/>
              <a:t>itemtype</a:t>
            </a:r>
            <a:r>
              <a:rPr lang="en-US" sz="2000" b="1" dirty="0"/>
              <a:t>="http://</a:t>
            </a:r>
            <a:r>
              <a:rPr lang="en-US" sz="2000" b="1" dirty="0" err="1"/>
              <a:t>schema.org</a:t>
            </a:r>
            <a:r>
              <a:rPr lang="en-US" sz="2000" b="1" dirty="0"/>
              <a:t>/Person"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My name is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 err="1"/>
              <a:t>itemprop</a:t>
            </a:r>
            <a:r>
              <a:rPr lang="en-US" sz="2000" b="1" dirty="0"/>
              <a:t>="name"</a:t>
            </a:r>
            <a:r>
              <a:rPr lang="en-US" sz="2000" dirty="0"/>
              <a:t>&gt;Manu </a:t>
            </a:r>
            <a:r>
              <a:rPr lang="en-US" sz="2000" dirty="0" err="1"/>
              <a:t>Sporny</a:t>
            </a:r>
            <a:r>
              <a:rPr lang="en-US" sz="2000" dirty="0"/>
              <a:t>&lt;/span&gt;</a:t>
            </a:r>
          </a:p>
          <a:p>
            <a:pPr marL="0" indent="0">
              <a:buNone/>
            </a:pPr>
            <a:r>
              <a:rPr lang="en-US" sz="2000" dirty="0"/>
              <a:t> and you can give me a ring via</a:t>
            </a:r>
          </a:p>
          <a:p>
            <a:pPr marL="0" indent="0">
              <a:buNone/>
            </a:pPr>
            <a:r>
              <a:rPr lang="en-US" sz="2000" dirty="0"/>
              <a:t> &lt;span </a:t>
            </a:r>
            <a:r>
              <a:rPr lang="en-US" sz="2000" b="1" dirty="0" err="1"/>
              <a:t>itemprop</a:t>
            </a:r>
            <a:r>
              <a:rPr lang="en-US" sz="2000" b="1" dirty="0"/>
              <a:t>="telephone"</a:t>
            </a:r>
            <a:r>
              <a:rPr lang="en-US" sz="2000" dirty="0"/>
              <a:t>&gt;1-800-555-0199&lt;/span&gt; or visit </a:t>
            </a:r>
          </a:p>
          <a:p>
            <a:pPr marL="0" indent="0">
              <a:buNone/>
            </a:pPr>
            <a:r>
              <a:rPr lang="en-US" sz="2000" dirty="0"/>
              <a:t> &lt;a </a:t>
            </a:r>
            <a:r>
              <a:rPr lang="en-US" sz="2000" b="1" dirty="0" err="1"/>
              <a:t>itemprop</a:t>
            </a:r>
            <a:r>
              <a:rPr lang="en-US" sz="2000" b="1" dirty="0"/>
              <a:t>="</a:t>
            </a:r>
            <a:r>
              <a:rPr lang="en-US" sz="2000" b="1" dirty="0" err="1"/>
              <a:t>url</a:t>
            </a:r>
            <a:r>
              <a:rPr lang="en-US" sz="2000" b="1" dirty="0"/>
              <a:t>" </a:t>
            </a:r>
            <a:r>
              <a:rPr lang="en-US" sz="2000" dirty="0" err="1"/>
              <a:t>href</a:t>
            </a:r>
            <a:r>
              <a:rPr lang="en-US" sz="2000" dirty="0"/>
              <a:t>="http://</a:t>
            </a:r>
            <a:r>
              <a:rPr lang="en-US" sz="2000" dirty="0" err="1"/>
              <a:t>manu.sporny.org</a:t>
            </a:r>
            <a:r>
              <a:rPr lang="en-US" sz="2000" dirty="0"/>
              <a:t>/"&gt;my homepage&lt;/a&gt;</a:t>
            </a:r>
          </a:p>
          <a:p>
            <a:pPr marL="0" indent="0">
              <a:buNone/>
            </a:pPr>
            <a:r>
              <a:rPr lang="en-US" sz="2000" dirty="0"/>
              <a:t>&lt;/p&gt;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6D2FC-0CC8-1544-9C02-DFDE6089EB72}"/>
              </a:ext>
            </a:extLst>
          </p:cNvPr>
          <p:cNvSpPr/>
          <p:nvPr/>
        </p:nvSpPr>
        <p:spPr>
          <a:xfrm>
            <a:off x="395288" y="1412874"/>
            <a:ext cx="7705104" cy="26641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860EF-78AE-9B4C-85EA-86FD303D650C}"/>
              </a:ext>
            </a:extLst>
          </p:cNvPr>
          <p:cNvSpPr/>
          <p:nvPr/>
        </p:nvSpPr>
        <p:spPr>
          <a:xfrm>
            <a:off x="374328" y="4214092"/>
            <a:ext cx="7705104" cy="25992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88FCA8-5273-4B40-8624-7627EF360095}"/>
              </a:ext>
            </a:extLst>
          </p:cNvPr>
          <p:cNvSpPr txBox="1"/>
          <p:nvPr/>
        </p:nvSpPr>
        <p:spPr>
          <a:xfrm>
            <a:off x="7164288" y="1549789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RDFa</a:t>
            </a:r>
            <a:endParaRPr lang="en-US" b="1" dirty="0"/>
          </a:p>
          <a:p>
            <a:r>
              <a:rPr lang="en-US" b="1" dirty="0"/>
              <a:t>Lite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4C4470-1151-0E42-BCD8-1059C6D1430C}"/>
              </a:ext>
            </a:extLst>
          </p:cNvPr>
          <p:cNvSpPr txBox="1"/>
          <p:nvPr/>
        </p:nvSpPr>
        <p:spPr>
          <a:xfrm>
            <a:off x="7164287" y="435100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Micro-</a:t>
            </a:r>
          </a:p>
          <a:p>
            <a:r>
              <a:rPr lang="en-US" b="1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50082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71" y="260350"/>
            <a:ext cx="8569201" cy="784225"/>
          </a:xfrm>
        </p:spPr>
        <p:txBody>
          <a:bodyPr/>
          <a:lstStyle/>
          <a:p>
            <a:r>
              <a:rPr lang="en-US" dirty="0"/>
              <a:t>Microdata vs RDFa lite serialization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RDFa Lite serialization looks almost isomorphic to the Microdata version</a:t>
            </a:r>
          </a:p>
          <a:p>
            <a:r>
              <a:rPr lang="en-US" sz="3200" dirty="0"/>
              <a:t>Changes:</a:t>
            </a:r>
          </a:p>
          <a:p>
            <a:pPr lvl="1"/>
            <a:r>
              <a:rPr lang="en-US" sz="2800" dirty="0" err="1"/>
              <a:t>itemprop</a:t>
            </a:r>
            <a:r>
              <a:rPr lang="en-US" sz="2800" dirty="0"/>
              <a:t> -&gt; property</a:t>
            </a:r>
          </a:p>
          <a:p>
            <a:pPr lvl="1"/>
            <a:r>
              <a:rPr lang="en-US" sz="2800" dirty="0" err="1"/>
              <a:t>itemscope</a:t>
            </a:r>
            <a:r>
              <a:rPr lang="en-US" sz="2800" dirty="0"/>
              <a:t> is dropped </a:t>
            </a:r>
          </a:p>
          <a:p>
            <a:pPr lvl="1"/>
            <a:r>
              <a:rPr lang="en-US" sz="2800" dirty="0" err="1"/>
              <a:t>itemtype</a:t>
            </a:r>
            <a:r>
              <a:rPr lang="en-US" sz="2800" dirty="0"/>
              <a:t>-&gt; </a:t>
            </a:r>
            <a:r>
              <a:rPr lang="en-US" sz="2800" dirty="0" err="1"/>
              <a:t>typeof</a:t>
            </a:r>
            <a:endParaRPr lang="en-US" sz="2800" dirty="0"/>
          </a:p>
          <a:p>
            <a:pPr lvl="1"/>
            <a:r>
              <a:rPr lang="en-US" sz="2800" dirty="0"/>
              <a:t>vocab="http://schema.org/" added to the body or some other enclosing </a:t>
            </a:r>
            <a:r>
              <a:rPr lang="en-US" sz="2800" dirty="0" err="1"/>
              <a:t>taga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873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RDFa Lite example: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641208" cy="5328493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Resource </a:t>
            </a:r>
            <a:r>
              <a:rPr lang="en-US" sz="3200" dirty="0"/>
              <a:t>attribute gives object value (URL) for sub-</a:t>
            </a:r>
            <a:r>
              <a:rPr lang="en-US" sz="3200" dirty="0" err="1"/>
              <a:t>ject</a:t>
            </a:r>
            <a:r>
              <a:rPr lang="en-US" sz="3200" dirty="0"/>
              <a:t> and </a:t>
            </a:r>
            <a:r>
              <a:rPr lang="en-US" sz="3200" i="1" dirty="0"/>
              <a:t>prefix</a:t>
            </a:r>
            <a:r>
              <a:rPr lang="en-US" sz="3200" dirty="0"/>
              <a:t> attribute eases mixing vocabularies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lnSpc>
                <a:spcPct val="114000"/>
              </a:lnSpc>
              <a:buNone/>
            </a:pPr>
            <a:r>
              <a:rPr lang="en-US" dirty="0"/>
              <a:t>&lt;p </a:t>
            </a:r>
            <a:r>
              <a:rPr lang="en-US" b="1" dirty="0"/>
              <a:t>vocab="</a:t>
            </a:r>
            <a:r>
              <a:rPr lang="en-US" b="1" dirty="0">
                <a:hlinkClick r:id="rId2"/>
              </a:rPr>
              <a:t>http://schema.org/</a:t>
            </a:r>
            <a:r>
              <a:rPr lang="en-US" b="1" dirty="0"/>
              <a:t>" </a:t>
            </a:r>
            <a:br>
              <a:rPr lang="en-US" b="1" dirty="0"/>
            </a:br>
            <a:r>
              <a:rPr lang="en-US" b="1" dirty="0"/>
              <a:t>     </a:t>
            </a:r>
            <a:r>
              <a:rPr lang="en-US" b="1" dirty="0" err="1"/>
              <a:t>typeof</a:t>
            </a:r>
            <a:r>
              <a:rPr lang="en-US" b="1" dirty="0"/>
              <a:t>="Person"</a:t>
            </a:r>
            <a:br>
              <a:rPr lang="en-US" b="1" dirty="0"/>
            </a:br>
            <a:r>
              <a:rPr lang="en-US" b="1" dirty="0"/>
              <a:t>     resource="</a:t>
            </a:r>
            <a:r>
              <a:rPr lang="en-US" dirty="0"/>
              <a:t>#</a:t>
            </a:r>
            <a:r>
              <a:rPr lang="en-US" dirty="0" err="1"/>
              <a:t>manu</a:t>
            </a:r>
            <a:r>
              <a:rPr lang="en-US" b="1" dirty="0"/>
              <a:t>"</a:t>
            </a:r>
            <a:br>
              <a:rPr lang="en-US" b="1" dirty="0"/>
            </a:br>
            <a:r>
              <a:rPr lang="en-US" b="1" dirty="0"/>
              <a:t>     prefix="</a:t>
            </a:r>
            <a:r>
              <a:rPr lang="en-US" b="1" dirty="0" err="1"/>
              <a:t>ov:http</a:t>
            </a:r>
            <a:r>
              <a:rPr lang="en-US" b="1" dirty="0"/>
              <a:t>://</a:t>
            </a:r>
            <a:r>
              <a:rPr lang="en-US" b="1" dirty="0" err="1"/>
              <a:t>open.vocab.org</a:t>
            </a:r>
            <a:r>
              <a:rPr lang="en-US" b="1" dirty="0"/>
              <a:t>/terms/" </a:t>
            </a:r>
            <a:r>
              <a:rPr lang="en-US" dirty="0"/>
              <a:t>&gt;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/>
              <a:t>  My favorite animal is the </a:t>
            </a:r>
            <a:br>
              <a:rPr lang="en-US" dirty="0"/>
            </a:br>
            <a:r>
              <a:rPr lang="en-US" dirty="0"/>
              <a:t>    &lt;span </a:t>
            </a:r>
            <a:r>
              <a:rPr lang="en-US" b="1" dirty="0"/>
              <a:t>property="</a:t>
            </a:r>
            <a:r>
              <a:rPr lang="en-US" b="1" dirty="0" err="1"/>
              <a:t>ov:preferredAnimal</a:t>
            </a:r>
            <a:r>
              <a:rPr lang="en-US" b="1" dirty="0"/>
              <a:t>"</a:t>
            </a:r>
            <a:r>
              <a:rPr lang="en-US" dirty="0"/>
              <a:t>&gt;Liger&lt;/span&gt;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/>
              <a:t>&lt;/p&gt;</a:t>
            </a:r>
          </a:p>
        </p:txBody>
      </p:sp>
    </p:spTree>
    <p:extLst>
      <p:ext uri="{BB962C8B-B14F-4D97-AF65-F5344CB8AC3E}">
        <p14:creationId xmlns:p14="http://schemas.microsoft.com/office/powerpoint/2010/main" val="317713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One advantage of Microdata markup was it was simpler than RDFa</a:t>
            </a:r>
          </a:p>
          <a:p>
            <a:pPr>
              <a:defRPr/>
            </a:pPr>
            <a:r>
              <a:rPr lang="en-US" sz="3200" dirty="0"/>
              <a:t>RDFa Lite offers the same simplicity</a:t>
            </a:r>
          </a:p>
          <a:p>
            <a:pPr>
              <a:defRPr/>
            </a:pPr>
            <a:r>
              <a:rPr lang="en-US" sz="3200" dirty="0"/>
              <a:t>But with two advantages:</a:t>
            </a:r>
          </a:p>
          <a:p>
            <a:pPr marL="576263" lvl="1" indent="-236538">
              <a:defRPr/>
            </a:pPr>
            <a:r>
              <a:rPr lang="en-US" sz="3000" dirty="0"/>
              <a:t>You can add statements from multiple RDF vocabularies</a:t>
            </a:r>
          </a:p>
          <a:p>
            <a:pPr marL="576263" lvl="1" indent="-236538">
              <a:defRPr/>
            </a:pPr>
            <a:r>
              <a:rPr lang="en-US" sz="3000" dirty="0"/>
              <a:t>You can take advantage of more complex RDFa markup features if and when needed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Conclusions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4404</TotalTime>
  <Words>440</Words>
  <Application>Microsoft Macintosh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Capsules</vt:lpstr>
      <vt:lpstr>RDFa Lite</vt:lpstr>
      <vt:lpstr>What is RDFa Lite?</vt:lpstr>
      <vt:lpstr>RDFa Lite example</vt:lpstr>
      <vt:lpstr>RDFa Lite vs. Microdata</vt:lpstr>
      <vt:lpstr>Microdata vs RDFa lite serialization</vt:lpstr>
      <vt:lpstr>RDFa Lite example: resource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165</cp:revision>
  <cp:lastPrinted>2018-11-26T01:54:57Z</cp:lastPrinted>
  <dcterms:created xsi:type="dcterms:W3CDTF">2004-05-04T16:01:26Z</dcterms:created>
  <dcterms:modified xsi:type="dcterms:W3CDTF">2018-11-26T01:55:57Z</dcterms:modified>
</cp:coreProperties>
</file>