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802" r:id="rId1"/>
  </p:sldMasterIdLst>
  <p:notesMasterIdLst>
    <p:notesMasterId r:id="rId53"/>
  </p:notesMasterIdLst>
  <p:handoutMasterIdLst>
    <p:handoutMasterId r:id="rId54"/>
  </p:handoutMasterIdLst>
  <p:sldIdLst>
    <p:sldId id="808" r:id="rId2"/>
    <p:sldId id="828" r:id="rId3"/>
    <p:sldId id="816" r:id="rId4"/>
    <p:sldId id="829" r:id="rId5"/>
    <p:sldId id="830" r:id="rId6"/>
    <p:sldId id="832" r:id="rId7"/>
    <p:sldId id="817" r:id="rId8"/>
    <p:sldId id="833" r:id="rId9"/>
    <p:sldId id="818" r:id="rId10"/>
    <p:sldId id="819" r:id="rId11"/>
    <p:sldId id="820" r:id="rId12"/>
    <p:sldId id="821" r:id="rId13"/>
    <p:sldId id="825" r:id="rId14"/>
    <p:sldId id="878" r:id="rId15"/>
    <p:sldId id="826" r:id="rId16"/>
    <p:sldId id="827" r:id="rId17"/>
    <p:sldId id="834" r:id="rId18"/>
    <p:sldId id="877" r:id="rId19"/>
    <p:sldId id="875" r:id="rId20"/>
    <p:sldId id="876" r:id="rId21"/>
    <p:sldId id="836" r:id="rId22"/>
    <p:sldId id="837" r:id="rId23"/>
    <p:sldId id="838" r:id="rId24"/>
    <p:sldId id="839" r:id="rId25"/>
    <p:sldId id="840" r:id="rId26"/>
    <p:sldId id="841" r:id="rId27"/>
    <p:sldId id="842" r:id="rId28"/>
    <p:sldId id="843" r:id="rId29"/>
    <p:sldId id="844" r:id="rId30"/>
    <p:sldId id="845" r:id="rId31"/>
    <p:sldId id="846" r:id="rId32"/>
    <p:sldId id="847" r:id="rId33"/>
    <p:sldId id="848" r:id="rId34"/>
    <p:sldId id="849" r:id="rId35"/>
    <p:sldId id="850" r:id="rId36"/>
    <p:sldId id="851" r:id="rId37"/>
    <p:sldId id="852" r:id="rId38"/>
    <p:sldId id="860" r:id="rId39"/>
    <p:sldId id="861" r:id="rId40"/>
    <p:sldId id="862" r:id="rId41"/>
    <p:sldId id="863" r:id="rId42"/>
    <p:sldId id="864" r:id="rId43"/>
    <p:sldId id="865" r:id="rId44"/>
    <p:sldId id="866" r:id="rId45"/>
    <p:sldId id="867" r:id="rId46"/>
    <p:sldId id="868" r:id="rId47"/>
    <p:sldId id="869" r:id="rId48"/>
    <p:sldId id="870" r:id="rId49"/>
    <p:sldId id="871" r:id="rId50"/>
    <p:sldId id="872" r:id="rId51"/>
    <p:sldId id="873" r:id="rId52"/>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gray" frameSlides="1"/>
  <p:clrMru>
    <a:srgbClr val="BE0000"/>
    <a:srgbClr val="9F0000"/>
    <a:srgbClr val="FED267"/>
    <a:srgbClr val="0000FF"/>
    <a:srgbClr val="266F8F"/>
    <a:srgbClr val="7AA3BF"/>
    <a:srgbClr val="759CB7"/>
    <a:srgbClr val="4D3360"/>
    <a:srgbClr val="FFC700"/>
    <a:srgbClr val="CFFFD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1" autoAdjust="0"/>
    <p:restoredTop sz="83980" autoAdjust="0"/>
  </p:normalViewPr>
  <p:slideViewPr>
    <p:cSldViewPr>
      <p:cViewPr varScale="1">
        <p:scale>
          <a:sx n="180" d="100"/>
          <a:sy n="180" d="100"/>
        </p:scale>
        <p:origin x="-1776" y="-96"/>
      </p:cViewPr>
      <p:guideLst>
        <p:guide orient="horz" pos="2160"/>
        <p:guide pos="2880"/>
      </p:guideLst>
    </p:cSldViewPr>
  </p:slideViewPr>
  <p:outlineViewPr>
    <p:cViewPr>
      <p:scale>
        <a:sx n="33" d="100"/>
        <a:sy n="33" d="100"/>
      </p:scale>
      <p:origin x="0" y="21992"/>
    </p:cViewPr>
  </p:outlineViewPr>
  <p:notesTextViewPr>
    <p:cViewPr>
      <p:scale>
        <a:sx n="140" d="100"/>
        <a:sy n="140" d="100"/>
      </p:scale>
      <p:origin x="0" y="0"/>
    </p:cViewPr>
  </p:notesTextViewPr>
  <p:sorterViewPr>
    <p:cViewPr>
      <p:scale>
        <a:sx n="300" d="100"/>
        <a:sy n="300" d="100"/>
      </p:scale>
      <p:origin x="0" y="0"/>
    </p:cViewPr>
  </p:sorterViewPr>
  <p:notesViewPr>
    <p:cSldViewPr>
      <p:cViewPr varScale="1">
        <p:scale>
          <a:sx n="123" d="100"/>
          <a:sy n="123" d="100"/>
        </p:scale>
        <p:origin x="-1264" y="-9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eaLnBrk="0" hangingPunct="0">
              <a:defRPr sz="1200"/>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eaLnBrk="0" hangingPunct="0">
              <a:defRPr sz="1200"/>
            </a:lvl1pPr>
          </a:lstStyle>
          <a:p>
            <a:pPr>
              <a:defRPr/>
            </a:pPr>
            <a:fld id="{24A163B6-EC23-BE42-8DE9-50E6B023EC36}" type="datetimeFigureOut">
              <a:rPr lang="en-US"/>
              <a:pPr>
                <a:defRPr/>
              </a:pPr>
              <a:t>9/1/16</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eaLnBrk="0" hangingPunct="0">
              <a:defRPr sz="1200"/>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eaLnBrk="0" hangingPunct="0">
              <a:defRPr sz="1200"/>
            </a:lvl1pPr>
          </a:lstStyle>
          <a:p>
            <a:pPr>
              <a:defRPr/>
            </a:pPr>
            <a:fld id="{6E6C43D4-0623-274F-B840-5474CF379B38}" type="slidenum">
              <a:rPr lang="en-US"/>
              <a:pPr>
                <a:defRPr/>
              </a:pPr>
              <a:t>‹#›</a:t>
            </a:fld>
            <a:endParaRPr lang="en-US"/>
          </a:p>
        </p:txBody>
      </p:sp>
    </p:spTree>
    <p:extLst>
      <p:ext uri="{BB962C8B-B14F-4D97-AF65-F5344CB8AC3E}">
        <p14:creationId xmlns:p14="http://schemas.microsoft.com/office/powerpoint/2010/main" val="21926759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9624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22531" name="Rectangle 3"/>
          <p:cNvSpPr>
            <a:spLocks noGrp="1" noChangeArrowheads="1"/>
          </p:cNvSpPr>
          <p:nvPr>
            <p:ph type="dt" idx="1"/>
          </p:nvPr>
        </p:nvSpPr>
        <p:spPr bwMode="auto">
          <a:xfrm>
            <a:off x="5181600" y="0"/>
            <a:ext cx="39624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2253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6515100"/>
            <a:ext cx="39624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22535" name="Rectangle 7"/>
          <p:cNvSpPr>
            <a:spLocks noGrp="1" noChangeArrowheads="1"/>
          </p:cNvSpPr>
          <p:nvPr>
            <p:ph type="sldNum" sz="quarter" idx="5"/>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C6AE3A8F-CA44-D645-9393-7BB744A31B88}" type="slidenum">
              <a:rPr lang="en-US"/>
              <a:pPr>
                <a:defRPr/>
              </a:pPr>
              <a:t>‹#›</a:t>
            </a:fld>
            <a:endParaRPr lang="en-US"/>
          </a:p>
        </p:txBody>
      </p:sp>
    </p:spTree>
    <p:extLst>
      <p:ext uri="{BB962C8B-B14F-4D97-AF65-F5344CB8AC3E}">
        <p14:creationId xmlns:p14="http://schemas.microsoft.com/office/powerpoint/2010/main" val="341465982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AE3A8F-CA44-D645-9393-7BB744A31B88}" type="slidenum">
              <a:rPr lang="en-US" smtClean="0"/>
              <a:pPr>
                <a:defRPr/>
              </a:pPr>
              <a:t>1</a:t>
            </a:fld>
            <a:endParaRPr lang="en-US"/>
          </a:p>
        </p:txBody>
      </p:sp>
    </p:spTree>
    <p:extLst>
      <p:ext uri="{BB962C8B-B14F-4D97-AF65-F5344CB8AC3E}">
        <p14:creationId xmlns:p14="http://schemas.microsoft.com/office/powerpoint/2010/main" val="1288063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a:spLocks noGrp="1" noRot="1" noChangeAspect="1" noChangeArrowheads="1" noTextEdit="1"/>
          </p:cNvSpPr>
          <p:nvPr>
            <p:ph type="sldImg"/>
          </p:nvPr>
        </p:nvSpPr>
        <p:spPr>
          <a:xfrm>
            <a:off x="2857500" y="522288"/>
            <a:ext cx="3429000" cy="2571750"/>
          </a:xfrm>
          <a:solidFill>
            <a:srgbClr val="FFFFFF"/>
          </a:solidFill>
          <a:ln>
            <a:solidFill>
              <a:srgbClr val="000000"/>
            </a:solidFill>
            <a:miter lim="800000"/>
            <a:headEnd/>
            <a:tailEnd/>
          </a:ln>
        </p:spPr>
      </p:sp>
      <p:sp>
        <p:nvSpPr>
          <p:cNvPr id="49155"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2857500" y="514350"/>
            <a:ext cx="3429000" cy="2571750"/>
          </a:xfrm>
          <a:solidFill>
            <a:srgbClr val="FFFFFF"/>
          </a:solidFill>
          <a:ln>
            <a:solidFill>
              <a:srgbClr val="000000"/>
            </a:solidFill>
            <a:miter lim="800000"/>
            <a:headEnd/>
            <a:tailEnd/>
          </a:ln>
        </p:spPr>
      </p:sp>
      <p:sp>
        <p:nvSpPr>
          <p:cNvPr id="53251" name="Rectangle 3"/>
          <p:cNvSpPr>
            <a:spLocks noGrp="1" noChangeArrowheads="1"/>
          </p:cNvSpPr>
          <p:nvPr>
            <p:ph type="body" idx="1"/>
          </p:nvPr>
        </p:nvSpPr>
        <p:spPr>
          <a:xfrm>
            <a:off x="914400" y="3257550"/>
            <a:ext cx="7315200" cy="3086100"/>
          </a:xfrm>
          <a:solidFill>
            <a:srgbClr val="FFFFFF"/>
          </a:solidFill>
          <a:ln>
            <a:solidFill>
              <a:srgbClr val="000000"/>
            </a:solidFill>
            <a:miter lim="800000"/>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2857500" y="514350"/>
            <a:ext cx="3429000" cy="2571750"/>
          </a:xfrm>
          <a:solidFill>
            <a:srgbClr val="FFFFFF"/>
          </a:solidFill>
          <a:ln>
            <a:solidFill>
              <a:srgbClr val="000000"/>
            </a:solidFill>
            <a:miter lim="800000"/>
            <a:headEnd/>
            <a:tailEnd/>
          </a:ln>
        </p:spPr>
      </p:sp>
      <p:sp>
        <p:nvSpPr>
          <p:cNvPr id="55299" name="Rectangle 3"/>
          <p:cNvSpPr>
            <a:spLocks noGrp="1" noChangeArrowheads="1"/>
          </p:cNvSpPr>
          <p:nvPr>
            <p:ph type="body" idx="1"/>
          </p:nvPr>
        </p:nvSpPr>
        <p:spPr>
          <a:xfrm>
            <a:off x="914400" y="3257550"/>
            <a:ext cx="7315200" cy="3086100"/>
          </a:xfrm>
          <a:solidFill>
            <a:srgbClr val="FFFFFF"/>
          </a:solidFill>
          <a:ln>
            <a:solidFill>
              <a:srgbClr val="000000"/>
            </a:solidFill>
            <a:miter lim="800000"/>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a:spLocks noGrp="1" noRot="1" noChangeAspect="1" noChangeArrowheads="1" noTextEdit="1"/>
          </p:cNvSpPr>
          <p:nvPr>
            <p:ph type="sldImg"/>
          </p:nvPr>
        </p:nvSpPr>
        <p:spPr>
          <a:xfrm>
            <a:off x="2857500" y="522288"/>
            <a:ext cx="3429000" cy="2571750"/>
          </a:xfrm>
          <a:solidFill>
            <a:srgbClr val="FFFFFF"/>
          </a:solidFill>
          <a:ln>
            <a:solidFill>
              <a:srgbClr val="000000"/>
            </a:solidFill>
            <a:miter lim="800000"/>
            <a:headEnd/>
            <a:tailEnd/>
          </a:ln>
        </p:spPr>
      </p:sp>
      <p:sp>
        <p:nvSpPr>
          <p:cNvPr id="57347"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a:spLocks noGrp="1" noRot="1" noChangeAspect="1" noChangeArrowheads="1" noTextEdit="1"/>
          </p:cNvSpPr>
          <p:nvPr>
            <p:ph type="sldImg"/>
          </p:nvPr>
        </p:nvSpPr>
        <p:spPr>
          <a:xfrm>
            <a:off x="2857500" y="522288"/>
            <a:ext cx="3429000" cy="2571750"/>
          </a:xfrm>
          <a:solidFill>
            <a:srgbClr val="FFFFFF"/>
          </a:solidFill>
          <a:ln>
            <a:solidFill>
              <a:srgbClr val="000000"/>
            </a:solidFill>
            <a:miter lim="800000"/>
            <a:headEnd/>
            <a:tailEnd/>
          </a:ln>
        </p:spPr>
      </p:sp>
      <p:sp>
        <p:nvSpPr>
          <p:cNvPr id="59395"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a:spLocks noGrp="1" noRot="1" noChangeAspect="1" noChangeArrowheads="1" noTextEdit="1"/>
          </p:cNvSpPr>
          <p:nvPr>
            <p:ph type="sldImg"/>
          </p:nvPr>
        </p:nvSpPr>
        <p:spPr>
          <a:xfrm>
            <a:off x="2857500" y="522288"/>
            <a:ext cx="3429000" cy="2571750"/>
          </a:xfrm>
          <a:solidFill>
            <a:srgbClr val="FFFFFF"/>
          </a:solidFill>
          <a:ln>
            <a:solidFill>
              <a:srgbClr val="000000"/>
            </a:solidFill>
            <a:miter lim="800000"/>
            <a:headEnd/>
            <a:tailEnd/>
          </a:ln>
        </p:spPr>
      </p:sp>
      <p:sp>
        <p:nvSpPr>
          <p:cNvPr id="61443"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Text Box 1"/>
          <p:cNvSpPr>
            <a:spLocks noGrp="1" noRot="1" noChangeAspect="1" noChangeArrowheads="1" noTextEdit="1"/>
          </p:cNvSpPr>
          <p:nvPr>
            <p:ph type="sldImg"/>
          </p:nvPr>
        </p:nvSpPr>
        <p:spPr>
          <a:xfrm>
            <a:off x="2857500" y="522288"/>
            <a:ext cx="3429000" cy="2571750"/>
          </a:xfrm>
          <a:solidFill>
            <a:srgbClr val="FFFFFF"/>
          </a:solidFill>
          <a:ln>
            <a:solidFill>
              <a:srgbClr val="000000"/>
            </a:solidFill>
            <a:miter lim="800000"/>
            <a:headEnd/>
            <a:tailEnd/>
          </a:ln>
        </p:spPr>
      </p:sp>
      <p:sp>
        <p:nvSpPr>
          <p:cNvPr id="63491"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1"/>
          <p:cNvSpPr>
            <a:spLocks noGrp="1" noRot="1" noChangeAspect="1" noChangeArrowheads="1" noTextEdit="1"/>
          </p:cNvSpPr>
          <p:nvPr>
            <p:ph type="sldImg"/>
          </p:nvPr>
        </p:nvSpPr>
        <p:spPr>
          <a:xfrm>
            <a:off x="2857500" y="522288"/>
            <a:ext cx="3429000" cy="2571750"/>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Text Box 1"/>
          <p:cNvSpPr>
            <a:spLocks noGrp="1" noRot="1" noChangeAspect="1" noChangeArrowheads="1" noTextEdit="1"/>
          </p:cNvSpPr>
          <p:nvPr>
            <p:ph type="sldImg"/>
          </p:nvPr>
        </p:nvSpPr>
        <p:spPr>
          <a:xfrm>
            <a:off x="2857500" y="522288"/>
            <a:ext cx="3429000" cy="2571750"/>
          </a:xfrm>
          <a:solidFill>
            <a:srgbClr val="FFFFFF"/>
          </a:solidFill>
          <a:ln>
            <a:solidFill>
              <a:srgbClr val="000000"/>
            </a:solidFill>
            <a:miter lim="800000"/>
            <a:headEnd/>
            <a:tailEnd/>
          </a:ln>
        </p:spPr>
      </p:sp>
      <p:sp>
        <p:nvSpPr>
          <p:cNvPr id="67587"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
          <p:cNvSpPr>
            <a:spLocks noGrp="1" noRot="1" noChangeAspect="1" noChangeArrowheads="1" noTextEdit="1"/>
          </p:cNvSpPr>
          <p:nvPr>
            <p:ph type="sldImg"/>
          </p:nvPr>
        </p:nvSpPr>
        <p:spPr>
          <a:xfrm>
            <a:off x="2857500" y="522288"/>
            <a:ext cx="3429000" cy="2571750"/>
          </a:xfrm>
          <a:solidFill>
            <a:srgbClr val="FFFFFF"/>
          </a:solidFill>
          <a:ln>
            <a:solidFill>
              <a:srgbClr val="000000"/>
            </a:solidFill>
            <a:miter lim="800000"/>
            <a:headEnd/>
            <a:tailEnd/>
          </a:ln>
        </p:spPr>
      </p:sp>
      <p:sp>
        <p:nvSpPr>
          <p:cNvPr id="69635"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a:spLocks noGrp="1" noRot="1" noChangeAspect="1" noChangeArrowheads="1" noTextEdit="1"/>
          </p:cNvSpPr>
          <p:nvPr>
            <p:ph type="sldImg"/>
          </p:nvPr>
        </p:nvSpPr>
        <p:spPr>
          <a:xfrm>
            <a:off x="2857500" y="522288"/>
            <a:ext cx="3429000" cy="2571750"/>
          </a:xfrm>
          <a:solidFill>
            <a:srgbClr val="FFFFFF"/>
          </a:solidFill>
          <a:ln>
            <a:solidFill>
              <a:srgbClr val="000000"/>
            </a:solidFill>
            <a:miter lim="800000"/>
            <a:headEnd/>
            <a:tailEnd/>
          </a:ln>
        </p:spPr>
      </p:sp>
      <p:sp>
        <p:nvSpPr>
          <p:cNvPr id="49155"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a:spLocks noGrp="1" noRot="1" noChangeAspect="1" noChangeArrowheads="1" noTextEdit="1"/>
          </p:cNvSpPr>
          <p:nvPr>
            <p:ph type="sldImg"/>
          </p:nvPr>
        </p:nvSpPr>
        <p:spPr>
          <a:xfrm>
            <a:off x="2857500" y="522288"/>
            <a:ext cx="3429000" cy="2571750"/>
          </a:xfrm>
          <a:solidFill>
            <a:srgbClr val="FFFFFF"/>
          </a:solidFill>
          <a:ln>
            <a:solidFill>
              <a:srgbClr val="000000"/>
            </a:solidFill>
            <a:miter lim="800000"/>
            <a:headEnd/>
            <a:tailEnd/>
          </a:ln>
        </p:spPr>
      </p:sp>
      <p:sp>
        <p:nvSpPr>
          <p:cNvPr id="72707"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1"/>
          <p:cNvSpPr>
            <a:spLocks noGrp="1" noRot="1" noChangeAspect="1" noChangeArrowheads="1" noTextEdit="1"/>
          </p:cNvSpPr>
          <p:nvPr>
            <p:ph type="sldImg"/>
          </p:nvPr>
        </p:nvSpPr>
        <p:spPr>
          <a:xfrm>
            <a:off x="2857500" y="522288"/>
            <a:ext cx="3429000" cy="2571750"/>
          </a:xfrm>
          <a:solidFill>
            <a:srgbClr val="FFFFFF"/>
          </a:solidFill>
          <a:ln>
            <a:solidFill>
              <a:srgbClr val="000000"/>
            </a:solidFill>
            <a:miter lim="800000"/>
            <a:headEnd/>
            <a:tailEnd/>
          </a:ln>
        </p:spPr>
      </p:sp>
      <p:sp>
        <p:nvSpPr>
          <p:cNvPr id="74755"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Text Box 1"/>
          <p:cNvSpPr>
            <a:spLocks noGrp="1" noRot="1" noChangeAspect="1" noChangeArrowheads="1" noTextEdit="1"/>
          </p:cNvSpPr>
          <p:nvPr>
            <p:ph type="sldImg"/>
          </p:nvPr>
        </p:nvSpPr>
        <p:spPr>
          <a:xfrm>
            <a:off x="2857500" y="522288"/>
            <a:ext cx="3429000" cy="2571750"/>
          </a:xfrm>
          <a:solidFill>
            <a:srgbClr val="FFFFFF"/>
          </a:solidFill>
          <a:ln>
            <a:solidFill>
              <a:srgbClr val="000000"/>
            </a:solidFill>
            <a:miter lim="800000"/>
            <a:headEnd/>
            <a:tailEnd/>
          </a:ln>
        </p:spPr>
      </p:sp>
      <p:sp>
        <p:nvSpPr>
          <p:cNvPr id="76803"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a:spLocks noGrp="1" noRot="1" noChangeAspect="1" noChangeArrowheads="1" noTextEdit="1"/>
          </p:cNvSpPr>
          <p:nvPr>
            <p:ph type="sldImg"/>
          </p:nvPr>
        </p:nvSpPr>
        <p:spPr>
          <a:xfrm>
            <a:off x="2857500" y="522288"/>
            <a:ext cx="3429000" cy="2571750"/>
          </a:xfrm>
          <a:solidFill>
            <a:srgbClr val="FFFFFF"/>
          </a:solidFill>
          <a:ln>
            <a:solidFill>
              <a:srgbClr val="000000"/>
            </a:solidFill>
            <a:miter lim="800000"/>
            <a:headEnd/>
            <a:tailEnd/>
          </a:ln>
        </p:spPr>
      </p:sp>
      <p:sp>
        <p:nvSpPr>
          <p:cNvPr id="78851"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Text Box 1"/>
          <p:cNvSpPr>
            <a:spLocks noGrp="1" noRot="1" noChangeAspect="1" noChangeArrowheads="1" noTextEdit="1"/>
          </p:cNvSpPr>
          <p:nvPr>
            <p:ph type="sldImg"/>
          </p:nvPr>
        </p:nvSpPr>
        <p:spPr>
          <a:xfrm>
            <a:off x="2857500" y="522288"/>
            <a:ext cx="3429000" cy="2571750"/>
          </a:xfrm>
          <a:solidFill>
            <a:srgbClr val="FFFFFF"/>
          </a:solidFill>
          <a:ln>
            <a:solidFill>
              <a:srgbClr val="000000"/>
            </a:solidFill>
            <a:miter lim="800000"/>
            <a:headEnd/>
            <a:tailEnd/>
          </a:ln>
        </p:spPr>
      </p:sp>
      <p:sp>
        <p:nvSpPr>
          <p:cNvPr id="80899"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Text Box 1"/>
          <p:cNvSpPr>
            <a:spLocks noGrp="1" noRot="1" noChangeAspect="1" noChangeArrowheads="1" noTextEdit="1"/>
          </p:cNvSpPr>
          <p:nvPr>
            <p:ph type="sldImg"/>
          </p:nvPr>
        </p:nvSpPr>
        <p:spPr>
          <a:xfrm>
            <a:off x="2857500" y="522288"/>
            <a:ext cx="3429000" cy="2571750"/>
          </a:xfrm>
          <a:solidFill>
            <a:srgbClr val="FFFFFF"/>
          </a:solidFill>
          <a:ln>
            <a:solidFill>
              <a:srgbClr val="000000"/>
            </a:solidFill>
            <a:miter lim="800000"/>
            <a:headEnd/>
            <a:tailEnd/>
          </a:ln>
        </p:spPr>
      </p:sp>
      <p:sp>
        <p:nvSpPr>
          <p:cNvPr id="82947"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1"/>
          <p:cNvSpPr>
            <a:spLocks noGrp="1" noRot="1" noChangeAspect="1" noChangeArrowheads="1" noTextEdit="1"/>
          </p:cNvSpPr>
          <p:nvPr>
            <p:ph type="sldImg"/>
          </p:nvPr>
        </p:nvSpPr>
        <p:spPr>
          <a:xfrm>
            <a:off x="2857500" y="522288"/>
            <a:ext cx="3429000" cy="2571750"/>
          </a:xfrm>
          <a:solidFill>
            <a:srgbClr val="FFFFFF"/>
          </a:solidFill>
          <a:ln>
            <a:solidFill>
              <a:srgbClr val="000000"/>
            </a:solidFill>
            <a:miter lim="800000"/>
            <a:headEnd/>
            <a:tailEnd/>
          </a:ln>
        </p:spPr>
      </p:sp>
      <p:sp>
        <p:nvSpPr>
          <p:cNvPr id="84995"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Text Box 1"/>
          <p:cNvSpPr>
            <a:spLocks noGrp="1" noRot="1" noChangeAspect="1" noChangeArrowheads="1" noTextEdit="1"/>
          </p:cNvSpPr>
          <p:nvPr>
            <p:ph type="sldImg"/>
          </p:nvPr>
        </p:nvSpPr>
        <p:spPr>
          <a:xfrm>
            <a:off x="2857500" y="522288"/>
            <a:ext cx="3429000" cy="2571750"/>
          </a:xfrm>
          <a:solidFill>
            <a:srgbClr val="FFFFFF"/>
          </a:solidFill>
          <a:ln>
            <a:solidFill>
              <a:srgbClr val="000000"/>
            </a:solidFill>
            <a:miter lim="800000"/>
            <a:headEnd/>
            <a:tailEnd/>
          </a:ln>
        </p:spPr>
      </p:sp>
      <p:sp>
        <p:nvSpPr>
          <p:cNvPr id="101379"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Text Box 1"/>
          <p:cNvSpPr>
            <a:spLocks noGrp="1" noRot="1" noChangeAspect="1" noChangeArrowheads="1" noTextEdit="1"/>
          </p:cNvSpPr>
          <p:nvPr>
            <p:ph type="sldImg"/>
          </p:nvPr>
        </p:nvSpPr>
        <p:spPr>
          <a:xfrm>
            <a:off x="2857500" y="522288"/>
            <a:ext cx="3429000" cy="2571750"/>
          </a:xfrm>
          <a:solidFill>
            <a:srgbClr val="FFFFFF"/>
          </a:solidFill>
          <a:ln>
            <a:solidFill>
              <a:srgbClr val="000000"/>
            </a:solidFill>
            <a:miter lim="800000"/>
            <a:headEnd/>
            <a:tailEnd/>
          </a:ln>
        </p:spPr>
      </p:sp>
      <p:sp>
        <p:nvSpPr>
          <p:cNvPr id="110595"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1"/>
          <p:cNvSpPr>
            <a:spLocks noGrp="1" noRot="1" noChangeAspect="1" noChangeArrowheads="1" noTextEdit="1"/>
          </p:cNvSpPr>
          <p:nvPr>
            <p:ph type="sldImg"/>
          </p:nvPr>
        </p:nvSpPr>
        <p:spPr>
          <a:xfrm>
            <a:off x="2857500" y="522288"/>
            <a:ext cx="3429000" cy="2571750"/>
          </a:xfrm>
          <a:solidFill>
            <a:srgbClr val="FFFFFF"/>
          </a:solidFill>
          <a:ln>
            <a:solidFill>
              <a:srgbClr val="000000"/>
            </a:solidFill>
            <a:miter lim="800000"/>
            <a:headEnd/>
            <a:tailEnd/>
          </a:ln>
        </p:spPr>
      </p:sp>
      <p:sp>
        <p:nvSpPr>
          <p:cNvPr id="112643"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p:cNvSpPr>
            <a:spLocks noGrp="1" noRot="1" noChangeAspect="1" noChangeArrowheads="1"/>
          </p:cNvSpPr>
          <p:nvPr>
            <p:ph type="sldImg"/>
          </p:nvPr>
        </p:nvSpPr>
        <p:spPr>
          <a:xfrm>
            <a:off x="2857500" y="522288"/>
            <a:ext cx="3429000" cy="2571750"/>
          </a:xfrm>
          <a:solidFill>
            <a:srgbClr val="FFFFFF"/>
          </a:solidFill>
          <a:ln>
            <a:solidFill>
              <a:srgbClr val="000000"/>
            </a:solidFill>
            <a:miter lim="800000"/>
            <a:headEnd/>
            <a:tailEnd/>
          </a:ln>
        </p:spPr>
      </p:sp>
      <p:sp>
        <p:nvSpPr>
          <p:cNvPr id="27651"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Text Box 1"/>
          <p:cNvSpPr>
            <a:spLocks noGrp="1" noRot="1" noChangeAspect="1" noChangeArrowheads="1" noTextEdit="1"/>
          </p:cNvSpPr>
          <p:nvPr>
            <p:ph type="sldImg"/>
          </p:nvPr>
        </p:nvSpPr>
        <p:spPr>
          <a:xfrm>
            <a:off x="2857500" y="522288"/>
            <a:ext cx="3429000" cy="2571750"/>
          </a:xfrm>
          <a:solidFill>
            <a:srgbClr val="FFFFFF"/>
          </a:solidFill>
          <a:ln>
            <a:solidFill>
              <a:srgbClr val="000000"/>
            </a:solidFill>
            <a:miter lim="800000"/>
            <a:headEnd/>
            <a:tailEnd/>
          </a:ln>
        </p:spPr>
      </p:sp>
      <p:sp>
        <p:nvSpPr>
          <p:cNvPr id="114691"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Text Box 1"/>
          <p:cNvSpPr>
            <a:spLocks noGrp="1" noRot="1" noChangeAspect="1" noChangeArrowheads="1" noTextEdit="1"/>
          </p:cNvSpPr>
          <p:nvPr>
            <p:ph type="sldImg"/>
          </p:nvPr>
        </p:nvSpPr>
        <p:spPr>
          <a:xfrm>
            <a:off x="2857500" y="522288"/>
            <a:ext cx="3429000" cy="2571750"/>
          </a:xfrm>
          <a:solidFill>
            <a:srgbClr val="FFFFFF"/>
          </a:solidFill>
          <a:ln>
            <a:solidFill>
              <a:srgbClr val="000000"/>
            </a:solidFill>
            <a:miter lim="800000"/>
            <a:headEnd/>
            <a:tailEnd/>
          </a:ln>
        </p:spPr>
      </p:sp>
      <p:sp>
        <p:nvSpPr>
          <p:cNvPr id="116739"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Text Box 1"/>
          <p:cNvSpPr>
            <a:spLocks noGrp="1" noRot="1" noChangeAspect="1" noChangeArrowheads="1" noTextEdit="1"/>
          </p:cNvSpPr>
          <p:nvPr>
            <p:ph type="sldImg"/>
          </p:nvPr>
        </p:nvSpPr>
        <p:spPr>
          <a:xfrm>
            <a:off x="2857500" y="522288"/>
            <a:ext cx="3429000" cy="2571750"/>
          </a:xfrm>
          <a:solidFill>
            <a:srgbClr val="FFFFFF"/>
          </a:solidFill>
          <a:ln>
            <a:solidFill>
              <a:srgbClr val="000000"/>
            </a:solidFill>
            <a:miter lim="800000"/>
            <a:headEnd/>
            <a:tailEnd/>
          </a:ln>
        </p:spPr>
      </p:sp>
      <p:sp>
        <p:nvSpPr>
          <p:cNvPr id="118787"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a:spLocks noGrp="1" noRot="1" noChangeAspect="1" noChangeArrowheads="1" noTextEdit="1"/>
          </p:cNvSpPr>
          <p:nvPr>
            <p:ph type="sldImg"/>
          </p:nvPr>
        </p:nvSpPr>
        <p:spPr>
          <a:xfrm>
            <a:off x="2857500" y="522288"/>
            <a:ext cx="3429000" cy="2571750"/>
          </a:xfrm>
          <a:solidFill>
            <a:srgbClr val="FFFFFF"/>
          </a:solidFill>
          <a:ln>
            <a:solidFill>
              <a:srgbClr val="000000"/>
            </a:solidFill>
            <a:miter lim="800000"/>
            <a:headEnd/>
            <a:tailEnd/>
          </a:ln>
        </p:spPr>
      </p:sp>
      <p:sp>
        <p:nvSpPr>
          <p:cNvPr id="29699" name="Text Box 2"/>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429496729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imes New Roman" charset="0"/>
                <a:ea typeface="MS Gothic" charset="0"/>
                <a:cs typeface="MS Gothic" charset="0"/>
              </a:defRPr>
            </a:lvl1pPr>
            <a:lvl2pPr marL="37931725" indent="-37474525">
              <a:defRPr sz="2400">
                <a:solidFill>
                  <a:schemeClr val="bg1"/>
                </a:solidFill>
                <a:latin typeface="Times New Roman" charset="0"/>
                <a:ea typeface="MS Gothic" charset="0"/>
                <a:cs typeface="MS Gothic" charset="0"/>
              </a:defRPr>
            </a:lvl2pPr>
            <a:lvl3pPr>
              <a:defRPr sz="2400">
                <a:solidFill>
                  <a:schemeClr val="bg1"/>
                </a:solidFill>
                <a:latin typeface="Times New Roman" charset="0"/>
                <a:ea typeface="MS Gothic" charset="0"/>
                <a:cs typeface="MS Gothic" charset="0"/>
              </a:defRPr>
            </a:lvl3pPr>
            <a:lvl4pPr>
              <a:defRPr sz="2400">
                <a:solidFill>
                  <a:schemeClr val="bg1"/>
                </a:solidFill>
                <a:latin typeface="Times New Roman" charset="0"/>
                <a:ea typeface="MS Gothic" charset="0"/>
                <a:cs typeface="MS Gothic" charset="0"/>
              </a:defRPr>
            </a:lvl4pPr>
            <a:lvl5pPr>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defRPr sz="2400">
                <a:solidFill>
                  <a:schemeClr val="bg1"/>
                </a:solidFill>
                <a:latin typeface="Times New Roman" charset="0"/>
                <a:ea typeface="MS Gothic" charset="0"/>
                <a:cs typeface="MS Gothic" charset="0"/>
              </a:defRPr>
            </a:lvl9pPr>
          </a:lstStyle>
          <a:p>
            <a:fld id="{CF486F2F-679A-3E4E-A1C2-2267B8CA3383}" type="slidenum">
              <a:rPr lang="en-US"/>
              <a:pPr/>
              <a:t>10</a:t>
            </a:fld>
            <a:endParaRPr lang="en-US"/>
          </a:p>
        </p:txBody>
      </p:sp>
      <p:sp>
        <p:nvSpPr>
          <p:cNvPr id="31747" name="Rectangle 2"/>
          <p:cNvSpPr>
            <a:spLocks noGrp="1" noRot="1" noChangeAspect="1" noChangeArrowheads="1" noTextEdit="1"/>
          </p:cNvSpPr>
          <p:nvPr>
            <p:ph type="sldImg"/>
          </p:nvPr>
        </p:nvSpPr>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429496729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imes New Roman" charset="0"/>
                <a:ea typeface="MS Gothic" charset="0"/>
                <a:cs typeface="MS Gothic" charset="0"/>
              </a:defRPr>
            </a:lvl1pPr>
            <a:lvl2pPr marL="37931725" indent="-37474525">
              <a:defRPr sz="2400">
                <a:solidFill>
                  <a:schemeClr val="bg1"/>
                </a:solidFill>
                <a:latin typeface="Times New Roman" charset="0"/>
                <a:ea typeface="MS Gothic" charset="0"/>
                <a:cs typeface="MS Gothic" charset="0"/>
              </a:defRPr>
            </a:lvl2pPr>
            <a:lvl3pPr>
              <a:defRPr sz="2400">
                <a:solidFill>
                  <a:schemeClr val="bg1"/>
                </a:solidFill>
                <a:latin typeface="Times New Roman" charset="0"/>
                <a:ea typeface="MS Gothic" charset="0"/>
                <a:cs typeface="MS Gothic" charset="0"/>
              </a:defRPr>
            </a:lvl3pPr>
            <a:lvl4pPr>
              <a:defRPr sz="2400">
                <a:solidFill>
                  <a:schemeClr val="bg1"/>
                </a:solidFill>
                <a:latin typeface="Times New Roman" charset="0"/>
                <a:ea typeface="MS Gothic" charset="0"/>
                <a:cs typeface="MS Gothic" charset="0"/>
              </a:defRPr>
            </a:lvl4pPr>
            <a:lvl5pPr>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defRPr sz="2400">
                <a:solidFill>
                  <a:schemeClr val="bg1"/>
                </a:solidFill>
                <a:latin typeface="Times New Roman" charset="0"/>
                <a:ea typeface="MS Gothic" charset="0"/>
                <a:cs typeface="MS Gothic" charset="0"/>
              </a:defRPr>
            </a:lvl9pPr>
          </a:lstStyle>
          <a:p>
            <a:fld id="{A43D8401-D19D-2046-89AF-4E66BD20255D}" type="slidenum">
              <a:rPr lang="en-US"/>
              <a:pPr/>
              <a:t>11</a:t>
            </a:fld>
            <a:endParaRPr lang="en-US"/>
          </a:p>
        </p:txBody>
      </p:sp>
      <p:sp>
        <p:nvSpPr>
          <p:cNvPr id="33795" name="Rectangle 2"/>
          <p:cNvSpPr>
            <a:spLocks noGrp="1" noRot="1" noChangeAspect="1" noChangeArrowheads="1" noTextEdit="1"/>
          </p:cNvSpPr>
          <p:nvPr>
            <p:ph type="sldImg"/>
          </p:nvPr>
        </p:nvSpPr>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429496729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imes New Roman" charset="0"/>
                <a:ea typeface="MS Gothic" charset="0"/>
                <a:cs typeface="MS Gothic" charset="0"/>
              </a:defRPr>
            </a:lvl1pPr>
            <a:lvl2pPr marL="37931725" indent="-37474525">
              <a:defRPr sz="2400">
                <a:solidFill>
                  <a:schemeClr val="bg1"/>
                </a:solidFill>
                <a:latin typeface="Times New Roman" charset="0"/>
                <a:ea typeface="MS Gothic" charset="0"/>
                <a:cs typeface="MS Gothic" charset="0"/>
              </a:defRPr>
            </a:lvl2pPr>
            <a:lvl3pPr>
              <a:defRPr sz="2400">
                <a:solidFill>
                  <a:schemeClr val="bg1"/>
                </a:solidFill>
                <a:latin typeface="Times New Roman" charset="0"/>
                <a:ea typeface="MS Gothic" charset="0"/>
                <a:cs typeface="MS Gothic" charset="0"/>
              </a:defRPr>
            </a:lvl3pPr>
            <a:lvl4pPr>
              <a:defRPr sz="2400">
                <a:solidFill>
                  <a:schemeClr val="bg1"/>
                </a:solidFill>
                <a:latin typeface="Times New Roman" charset="0"/>
                <a:ea typeface="MS Gothic" charset="0"/>
                <a:cs typeface="MS Gothic" charset="0"/>
              </a:defRPr>
            </a:lvl4pPr>
            <a:lvl5pPr>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defRPr sz="2400">
                <a:solidFill>
                  <a:schemeClr val="bg1"/>
                </a:solidFill>
                <a:latin typeface="Times New Roman" charset="0"/>
                <a:ea typeface="MS Gothic" charset="0"/>
                <a:cs typeface="MS Gothic" charset="0"/>
              </a:defRPr>
            </a:lvl9pPr>
          </a:lstStyle>
          <a:p>
            <a:fld id="{47B864FD-5728-CD4F-8FA0-1AE362CA42AE}" type="slidenum">
              <a:rPr lang="en-US"/>
              <a:pPr/>
              <a:t>12</a:t>
            </a:fld>
            <a:endParaRPr lang="en-US"/>
          </a:p>
        </p:txBody>
      </p:sp>
      <p:sp>
        <p:nvSpPr>
          <p:cNvPr id="35843" name="Rectangle 2"/>
          <p:cNvSpPr>
            <a:spLocks noGrp="1" noRot="1" noChangeAspect="1" noChangeArrowheads="1" noTextEdit="1"/>
          </p:cNvSpPr>
          <p:nvPr>
            <p:ph type="sldImg"/>
          </p:nvPr>
        </p:nvSpPr>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429496729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imes New Roman" charset="0"/>
                <a:ea typeface="MS Gothic" charset="0"/>
                <a:cs typeface="MS Gothic" charset="0"/>
              </a:defRPr>
            </a:lvl1pPr>
            <a:lvl2pPr marL="37931725" indent="-37474525">
              <a:defRPr sz="2400">
                <a:solidFill>
                  <a:schemeClr val="bg1"/>
                </a:solidFill>
                <a:latin typeface="Times New Roman" charset="0"/>
                <a:ea typeface="MS Gothic" charset="0"/>
                <a:cs typeface="MS Gothic" charset="0"/>
              </a:defRPr>
            </a:lvl2pPr>
            <a:lvl3pPr>
              <a:defRPr sz="2400">
                <a:solidFill>
                  <a:schemeClr val="bg1"/>
                </a:solidFill>
                <a:latin typeface="Times New Roman" charset="0"/>
                <a:ea typeface="MS Gothic" charset="0"/>
                <a:cs typeface="MS Gothic" charset="0"/>
              </a:defRPr>
            </a:lvl3pPr>
            <a:lvl4pPr>
              <a:defRPr sz="2400">
                <a:solidFill>
                  <a:schemeClr val="bg1"/>
                </a:solidFill>
                <a:latin typeface="Times New Roman" charset="0"/>
                <a:ea typeface="MS Gothic" charset="0"/>
                <a:cs typeface="MS Gothic" charset="0"/>
              </a:defRPr>
            </a:lvl4pPr>
            <a:lvl5pPr>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defRPr sz="2400">
                <a:solidFill>
                  <a:schemeClr val="bg1"/>
                </a:solidFill>
                <a:latin typeface="Times New Roman" charset="0"/>
                <a:ea typeface="MS Gothic" charset="0"/>
                <a:cs typeface="MS Gothic" charset="0"/>
              </a:defRPr>
            </a:lvl9pPr>
          </a:lstStyle>
          <a:p>
            <a:fld id="{5D986BEB-2B19-5445-8527-1158508F7C04}" type="slidenum">
              <a:rPr lang="en-US"/>
              <a:pPr/>
              <a:t>13</a:t>
            </a:fld>
            <a:endParaRPr lang="en-US"/>
          </a:p>
        </p:txBody>
      </p:sp>
      <p:sp>
        <p:nvSpPr>
          <p:cNvPr id="44035" name="Rectangle 2"/>
          <p:cNvSpPr>
            <a:spLocks noGrp="1" noRot="1" noChangeAspect="1" noChangeArrowheads="1" noTextEdit="1"/>
          </p:cNvSpPr>
          <p:nvPr>
            <p:ph type="sldImg"/>
          </p:nvPr>
        </p:nvSpPr>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429496729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imes New Roman" charset="0"/>
                <a:ea typeface="MS Gothic" charset="0"/>
                <a:cs typeface="MS Gothic" charset="0"/>
              </a:defRPr>
            </a:lvl1pPr>
            <a:lvl2pPr marL="37931725" indent="-37474525">
              <a:defRPr sz="2400">
                <a:solidFill>
                  <a:schemeClr val="bg1"/>
                </a:solidFill>
                <a:latin typeface="Times New Roman" charset="0"/>
                <a:ea typeface="MS Gothic" charset="0"/>
                <a:cs typeface="MS Gothic" charset="0"/>
              </a:defRPr>
            </a:lvl2pPr>
            <a:lvl3pPr>
              <a:defRPr sz="2400">
                <a:solidFill>
                  <a:schemeClr val="bg1"/>
                </a:solidFill>
                <a:latin typeface="Times New Roman" charset="0"/>
                <a:ea typeface="MS Gothic" charset="0"/>
                <a:cs typeface="MS Gothic" charset="0"/>
              </a:defRPr>
            </a:lvl3pPr>
            <a:lvl4pPr>
              <a:defRPr sz="2400">
                <a:solidFill>
                  <a:schemeClr val="bg1"/>
                </a:solidFill>
                <a:latin typeface="Times New Roman" charset="0"/>
                <a:ea typeface="MS Gothic" charset="0"/>
                <a:cs typeface="MS Gothic" charset="0"/>
              </a:defRPr>
            </a:lvl4pPr>
            <a:lvl5pPr>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defRPr sz="2400">
                <a:solidFill>
                  <a:schemeClr val="bg1"/>
                </a:solidFill>
                <a:latin typeface="Times New Roman" charset="0"/>
                <a:ea typeface="MS Gothic" charset="0"/>
                <a:cs typeface="MS Gothic" charset="0"/>
              </a:defRPr>
            </a:lvl9pPr>
          </a:lstStyle>
          <a:p>
            <a:fld id="{3C6838A7-51C8-1348-9D9C-C1EB2D3447FC}" type="slidenum">
              <a:rPr lang="en-US"/>
              <a:pPr/>
              <a:t>15</a:t>
            </a:fld>
            <a:endParaRPr lang="en-US"/>
          </a:p>
        </p:txBody>
      </p:sp>
      <p:sp>
        <p:nvSpPr>
          <p:cNvPr id="46083" name="Rectangle 2"/>
          <p:cNvSpPr>
            <a:spLocks noGrp="1" noRot="1" noChangeAspect="1" noChangeArrowheads="1" noTextEdit="1"/>
          </p:cNvSpPr>
          <p:nvPr>
            <p:ph type="sldImg"/>
          </p:nvPr>
        </p:nvSpPr>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56880" y="475488"/>
            <a:ext cx="8047757"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2" y="457200"/>
            <a:ext cx="8034857"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Subtitle 2"/>
          <p:cNvSpPr>
            <a:spLocks noGrp="1"/>
          </p:cNvSpPr>
          <p:nvPr>
            <p:ph type="subTitle" idx="1"/>
          </p:nvPr>
        </p:nvSpPr>
        <p:spPr>
          <a:xfrm>
            <a:off x="914400" y="3429000"/>
            <a:ext cx="7342188" cy="1752600"/>
          </a:xfrm>
          <a:prstGeom prst="rect">
            <a:avLst/>
          </a:prstGeo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573741" y="6111451"/>
            <a:ext cx="2133600" cy="259317"/>
          </a:xfrm>
          <a:prstGeom prst="rect">
            <a:avLst/>
          </a:prstGeom>
        </p:spPr>
        <p:txBody>
          <a:bodyPr anchor="ctr" anchorCtr="0"/>
          <a:lstStyle>
            <a:lvl1pPr algn="l">
              <a:defRPr sz="1600">
                <a:solidFill>
                  <a:schemeClr val="bg2"/>
                </a:solidFill>
                <a:latin typeface="Calisto MT"/>
                <a:cs typeface="Calisto MT"/>
              </a:defRPr>
            </a:lvl1pPr>
          </a:lstStyle>
          <a:p>
            <a:endParaRPr lang="en-US" dirty="0"/>
          </a:p>
        </p:txBody>
      </p:sp>
      <p:sp>
        <p:nvSpPr>
          <p:cNvPr id="5" name="Footer Placeholder 4"/>
          <p:cNvSpPr>
            <a:spLocks noGrp="1"/>
          </p:cNvSpPr>
          <p:nvPr>
            <p:ph type="ftr" sz="quarter" idx="11"/>
          </p:nvPr>
        </p:nvSpPr>
        <p:spPr>
          <a:xfrm>
            <a:off x="5638800" y="6111451"/>
            <a:ext cx="2895600" cy="257810"/>
          </a:xfrm>
          <a:prstGeom prst="rect">
            <a:avLst/>
          </a:prstGeom>
        </p:spPr>
        <p:txBody>
          <a:bodyPr anchor="ctr" anchorCtr="0"/>
          <a:lstStyle>
            <a:lvl1pPr algn="r">
              <a:defRPr sz="1600">
                <a:solidFill>
                  <a:schemeClr val="bg2"/>
                </a:solidFill>
                <a:latin typeface="Calisto MT"/>
                <a:cs typeface="Calisto MT"/>
              </a:defRPr>
            </a:lvl1pPr>
          </a:lstStyle>
          <a:p>
            <a:endParaRPr lang="en-US"/>
          </a:p>
        </p:txBody>
      </p:sp>
      <p:sp>
        <p:nvSpPr>
          <p:cNvPr id="6" name="Slide Number Placeholder 5"/>
          <p:cNvSpPr>
            <a:spLocks noGrp="1"/>
          </p:cNvSpPr>
          <p:nvPr>
            <p:ph type="sldNum" sz="quarter" idx="12"/>
          </p:nvPr>
        </p:nvSpPr>
        <p:spPr>
          <a:xfrm>
            <a:off x="4114800" y="6111452"/>
            <a:ext cx="762000" cy="262121"/>
          </a:xfrm>
          <a:prstGeom prst="rect">
            <a:avLst/>
          </a:prstGeom>
        </p:spPr>
        <p:txBody>
          <a:bodyPr anchor="ctr" anchorCtr="0"/>
          <a:lstStyle>
            <a:lvl1pPr algn="ctr">
              <a:defRPr lang="en-US" sz="1600" kern="1200" smtClean="0">
                <a:solidFill>
                  <a:schemeClr val="bg2"/>
                </a:solidFill>
                <a:latin typeface="Calisto MT"/>
                <a:ea typeface="ＭＳ Ｐゴシック" charset="0"/>
                <a:cs typeface="Calisto MT"/>
              </a:defRPr>
            </a:lvl1pPr>
          </a:lstStyle>
          <a:p>
            <a:fld id="{D3D4B754-21B2-1D4E-BFE8-16B2D8C7FF03}" type="slidenum">
              <a:rPr lang="uk-UA" smtClean="0"/>
              <a:pPr/>
              <a:t>‹#›</a:t>
            </a:fld>
            <a:endParaRPr lang="uk-UA" dirty="0"/>
          </a:p>
        </p:txBody>
      </p:sp>
      <p:sp>
        <p:nvSpPr>
          <p:cNvPr id="12" name="Title 1"/>
          <p:cNvSpPr>
            <a:spLocks noGrp="1"/>
          </p:cNvSpPr>
          <p:nvPr>
            <p:ph type="ctrTitle"/>
          </p:nvPr>
        </p:nvSpPr>
        <p:spPr>
          <a:xfrm>
            <a:off x="560460" y="463162"/>
            <a:ext cx="7979902" cy="2577551"/>
          </a:xfrm>
        </p:spPr>
        <p:txBody>
          <a:bodyPr anchor="ctr" anchorCtr="0">
            <a:noAutofit/>
          </a:bodyPr>
          <a:lstStyle>
            <a:lvl1pPr>
              <a:defRPr sz="5400" kern="1200">
                <a:solidFill>
                  <a:schemeClr val="tx1">
                    <a:lumMod val="75000"/>
                    <a:lumOff val="25000"/>
                  </a:schemeClr>
                </a:solidFill>
                <a:latin typeface="+mj-lt"/>
                <a:ea typeface="+mj-ea"/>
                <a:cs typeface="+mj-cs"/>
              </a:defRPr>
            </a:lvl1pPr>
          </a:lstStyle>
          <a:p>
            <a:r>
              <a:rPr lang="en-US" dirty="0" smtClean="0"/>
              <a:t>Click to edit Master title style</a:t>
            </a:r>
            <a:endParaRPr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a:prstGeom prst="rect">
            <a:avLst/>
          </a:prstGeo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a:prstGeom prst="rect">
            <a:avLst/>
          </a:prstGeo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43840" y="6371591"/>
            <a:ext cx="2133600" cy="259317"/>
          </a:xfrm>
          <a:prstGeom prst="rect">
            <a:avLst/>
          </a:prstGeom>
        </p:spPr>
        <p:txBody>
          <a:bodyPr/>
          <a:lstStyle/>
          <a:p>
            <a:endParaRPr lang="en-US"/>
          </a:p>
        </p:txBody>
      </p:sp>
      <p:sp>
        <p:nvSpPr>
          <p:cNvPr id="6" name="Footer Placeholder 5"/>
          <p:cNvSpPr>
            <a:spLocks noGrp="1"/>
          </p:cNvSpPr>
          <p:nvPr>
            <p:ph type="ftr" sz="quarter" idx="11"/>
          </p:nvPr>
        </p:nvSpPr>
        <p:spPr>
          <a:xfrm>
            <a:off x="5958840" y="6371591"/>
            <a:ext cx="2895600" cy="257810"/>
          </a:xfrm>
          <a:prstGeom prst="rect">
            <a:avLst/>
          </a:prstGeom>
        </p:spPr>
        <p:txBody>
          <a:bodyPr/>
          <a:lstStyle/>
          <a:p>
            <a:endParaRPr lang="en-US"/>
          </a:p>
        </p:txBody>
      </p:sp>
      <p:sp>
        <p:nvSpPr>
          <p:cNvPr id="7" name="Slide Number Placeholder 6"/>
          <p:cNvSpPr>
            <a:spLocks noGrp="1"/>
          </p:cNvSpPr>
          <p:nvPr>
            <p:ph type="sldNum" sz="quarter" idx="12"/>
          </p:nvPr>
        </p:nvSpPr>
        <p:spPr>
          <a:xfrm>
            <a:off x="4191000" y="6356350"/>
            <a:ext cx="762000" cy="271463"/>
          </a:xfrm>
          <a:prstGeom prst="rect">
            <a:avLst/>
          </a:prstGeom>
        </p:spPr>
        <p:txBody>
          <a:bodyPr/>
          <a:lstStyle/>
          <a:p>
            <a:fld id="{C47E5233-09E6-CD4E-ACF9-C77F8234DCA1}"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a:prstGeom prst="rect">
            <a:avLst/>
          </a:prstGeo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a:prstGeom prst="rect">
            <a:avLst/>
          </a:prstGeo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a:prstGeom prst="rect">
            <a:avLst/>
          </a:prstGeo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a:xfrm>
            <a:off x="243840" y="6371591"/>
            <a:ext cx="2133600" cy="259317"/>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5958840" y="6371591"/>
            <a:ext cx="2895600" cy="25781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191000" y="6356350"/>
            <a:ext cx="762000" cy="271463"/>
          </a:xfrm>
          <a:prstGeom prst="rect">
            <a:avLst/>
          </a:prstGeom>
        </p:spPr>
        <p:txBody>
          <a:bodyPr/>
          <a:lstStyle/>
          <a:p>
            <a:pPr>
              <a:defRPr/>
            </a:pPr>
            <a:fld id="{8221928F-D22C-4B46-A314-D7B1291AE6D9}"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a:prstGeom prst="rect">
            <a:avLst/>
          </a:prstGeo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a:prstGeom prst="rect">
            <a:avLst/>
          </a:prstGeo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a:xfrm>
            <a:off x="243840" y="6371591"/>
            <a:ext cx="2133600" cy="259317"/>
          </a:xfrm>
          <a:prstGeom prst="rect">
            <a:avLst/>
          </a:prstGeom>
        </p:spPr>
        <p:txBody>
          <a:bodyPr/>
          <a:lstStyle/>
          <a:p>
            <a:endParaRPr lang="en-US"/>
          </a:p>
        </p:txBody>
      </p:sp>
      <p:sp>
        <p:nvSpPr>
          <p:cNvPr id="6" name="Footer Placeholder 5"/>
          <p:cNvSpPr>
            <a:spLocks noGrp="1"/>
          </p:cNvSpPr>
          <p:nvPr>
            <p:ph type="ftr" sz="quarter" idx="11"/>
          </p:nvPr>
        </p:nvSpPr>
        <p:spPr>
          <a:xfrm>
            <a:off x="5958840" y="6371591"/>
            <a:ext cx="2895600" cy="257810"/>
          </a:xfrm>
          <a:prstGeom prst="rect">
            <a:avLst/>
          </a:prstGeom>
        </p:spPr>
        <p:txBody>
          <a:bodyPr/>
          <a:lstStyle/>
          <a:p>
            <a:endParaRPr lang="en-US"/>
          </a:p>
        </p:txBody>
      </p:sp>
      <p:sp>
        <p:nvSpPr>
          <p:cNvPr id="7" name="Slide Number Placeholder 6"/>
          <p:cNvSpPr>
            <a:spLocks noGrp="1"/>
          </p:cNvSpPr>
          <p:nvPr>
            <p:ph type="sldNum" sz="quarter" idx="12"/>
          </p:nvPr>
        </p:nvSpPr>
        <p:spPr>
          <a:xfrm>
            <a:off x="4191000" y="6356350"/>
            <a:ext cx="762000" cy="271463"/>
          </a:xfrm>
          <a:prstGeom prst="rect">
            <a:avLst/>
          </a:prstGeom>
        </p:spPr>
        <p:txBody>
          <a:bodyPr/>
          <a:lstStyle/>
          <a:p>
            <a:fld id="{C47E5233-09E6-CD4E-ACF9-C77F8234DCA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900112" y="2133601"/>
            <a:ext cx="7345363" cy="3931920"/>
          </a:xfrm>
          <a:prstGeom prst="rect">
            <a:avLst/>
          </a:prstGeo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243840" y="6371591"/>
            <a:ext cx="2133600" cy="259317"/>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5958840" y="6371591"/>
            <a:ext cx="2895600" cy="25781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4191000" y="6356350"/>
            <a:ext cx="762000" cy="271463"/>
          </a:xfrm>
          <a:prstGeom prst="rect">
            <a:avLst/>
          </a:prstGeom>
        </p:spPr>
        <p:txBody>
          <a:bodyPr/>
          <a:lstStyle/>
          <a:p>
            <a:pPr>
              <a:defRPr/>
            </a:pPr>
            <a:fld id="{6F877D15-D511-8E4E-AB08-09E6F47C001F}"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a:prstGeom prst="rect">
            <a:avLst/>
          </a:prstGeo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243840" y="6371591"/>
            <a:ext cx="2133600" cy="259317"/>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5958840" y="6371591"/>
            <a:ext cx="2895600" cy="25781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4191000" y="6356350"/>
            <a:ext cx="762000" cy="271463"/>
          </a:xfrm>
          <a:prstGeom prst="rect">
            <a:avLst/>
          </a:prstGeom>
        </p:spPr>
        <p:txBody>
          <a:bodyPr/>
          <a:lstStyle/>
          <a:p>
            <a:pPr>
              <a:defRPr/>
            </a:pPr>
            <a:fld id="{AD8592C2-D426-DD4B-983C-CF425DE061B4}"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592387"/>
            <a:ext cx="7770813" cy="1141413"/>
          </a:xfrm>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252448" y="6349392"/>
            <a:ext cx="2133600" cy="259317"/>
          </a:xfrm>
          <a:prstGeom prst="rect">
            <a:avLst/>
          </a:prstGeom>
        </p:spPr>
        <p:txBody>
          <a:bodyPr anchor="ctr" anchorCtr="0"/>
          <a:lstStyle>
            <a:lvl1pPr algn="l">
              <a:defRPr sz="1600">
                <a:solidFill>
                  <a:schemeClr val="tx1"/>
                </a:solidFill>
                <a:latin typeface="Calisto MT"/>
                <a:cs typeface="Calisto MT"/>
              </a:defRPr>
            </a:lvl1pPr>
          </a:lstStyle>
          <a:p>
            <a:endParaRPr lang="en-US" dirty="0"/>
          </a:p>
        </p:txBody>
      </p:sp>
      <p:sp>
        <p:nvSpPr>
          <p:cNvPr id="5" name="Footer Placeholder 4"/>
          <p:cNvSpPr>
            <a:spLocks noGrp="1"/>
          </p:cNvSpPr>
          <p:nvPr>
            <p:ph type="ftr" sz="quarter" idx="11"/>
          </p:nvPr>
        </p:nvSpPr>
        <p:spPr>
          <a:xfrm>
            <a:off x="5949562" y="6349392"/>
            <a:ext cx="2895600" cy="257810"/>
          </a:xfrm>
          <a:prstGeom prst="rect">
            <a:avLst/>
          </a:prstGeom>
        </p:spPr>
        <p:txBody>
          <a:bodyPr anchor="ctr" anchorCtr="0"/>
          <a:lstStyle>
            <a:lvl1pPr algn="r">
              <a:defRPr sz="1600">
                <a:solidFill>
                  <a:schemeClr val="tx1"/>
                </a:solidFill>
                <a:latin typeface="Calisto MT"/>
                <a:cs typeface="Calisto MT"/>
              </a:defRPr>
            </a:lvl1pPr>
          </a:lstStyle>
          <a:p>
            <a:endParaRPr lang="en-US"/>
          </a:p>
        </p:txBody>
      </p:sp>
      <p:sp>
        <p:nvSpPr>
          <p:cNvPr id="6" name="Slide Number Placeholder 5"/>
          <p:cNvSpPr>
            <a:spLocks noGrp="1"/>
          </p:cNvSpPr>
          <p:nvPr>
            <p:ph type="sldNum" sz="quarter" idx="12"/>
          </p:nvPr>
        </p:nvSpPr>
        <p:spPr>
          <a:xfrm>
            <a:off x="4114800" y="6349393"/>
            <a:ext cx="762000" cy="262121"/>
          </a:xfrm>
          <a:prstGeom prst="rect">
            <a:avLst/>
          </a:prstGeom>
        </p:spPr>
        <p:txBody>
          <a:bodyPr anchor="ctr" anchorCtr="0"/>
          <a:lstStyle>
            <a:lvl1pPr algn="ctr">
              <a:defRPr lang="en-US" sz="1600" kern="1200" smtClean="0">
                <a:solidFill>
                  <a:schemeClr val="tx1"/>
                </a:solidFill>
                <a:latin typeface="Calisto MT"/>
                <a:ea typeface="ＭＳ Ｐゴシック" charset="0"/>
                <a:cs typeface="Calisto MT"/>
              </a:defRPr>
            </a:lvl1pPr>
          </a:lstStyle>
          <a:p>
            <a:fld id="{D3D4B754-21B2-1D4E-BFE8-16B2D8C7FF03}" type="slidenum">
              <a:rPr lang="uk-UA" smtClean="0"/>
              <a:pPr/>
              <a:t>‹#›</a:t>
            </a:fld>
            <a:endParaRPr lang="uk-UA" dirty="0"/>
          </a:p>
        </p:txBody>
      </p:sp>
    </p:spTree>
    <p:extLst>
      <p:ext uri="{BB962C8B-B14F-4D97-AF65-F5344CB8AC3E}">
        <p14:creationId xmlns:p14="http://schemas.microsoft.com/office/powerpoint/2010/main" val="2518897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042275" cy="4343400"/>
          </a:xfrm>
          <a:prstGeom prst="rect">
            <a:avLst/>
          </a:prstGeo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5629275" y="6275388"/>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265113" y="6275388"/>
            <a:ext cx="4840287"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897813" y="6275388"/>
            <a:ext cx="990600" cy="365125"/>
          </a:xfrm>
          <a:prstGeom prst="rect">
            <a:avLst/>
          </a:prstGeom>
        </p:spPr>
        <p:txBody>
          <a:bodyPr/>
          <a:lstStyle>
            <a:lvl1pPr>
              <a:defRPr/>
            </a:lvl1pPr>
          </a:lstStyle>
          <a:p>
            <a:pPr>
              <a:defRPr/>
            </a:pPr>
            <a:fld id="{81BCF1A9-3FA2-B743-B3EF-30940FF18E8C}" type="slidenum">
              <a:rPr lang="en-US"/>
              <a:pPr>
                <a:defRPr/>
              </a:pPr>
              <a:t>‹#›</a:t>
            </a:fld>
            <a:endParaRPr lang="en-US" dirty="0"/>
          </a:p>
        </p:txBody>
      </p:sp>
      <p:sp>
        <p:nvSpPr>
          <p:cNvPr id="8" name="Title Placeholder 1"/>
          <p:cNvSpPr>
            <a:spLocks noGrp="1"/>
          </p:cNvSpPr>
          <p:nvPr>
            <p:ph type="title"/>
          </p:nvPr>
        </p:nvSpPr>
        <p:spPr bwMode="auto">
          <a:xfrm>
            <a:off x="533400" y="177094"/>
            <a:ext cx="8534400" cy="882650"/>
          </a:xfrm>
          <a:prstGeom prst="rect">
            <a:avLst/>
          </a:prstGeom>
          <a:noFill/>
          <a:ln>
            <a:noFill/>
          </a:ln>
          <a:extLst>
            <a:ext uri="{909E8E84-426E-40dd-AFC4-6F175D3DCCD1}">
              <a14:hiddenFill xmlns:a14="http://schemas.microsoft.com/office/drawing/2010/main">
                <a:solidFill>
                  <a:srgbClr val="9F080B"/>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748145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75" y="1600201"/>
            <a:ext cx="384048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a:xfrm>
            <a:off x="5629275" y="6275388"/>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265113" y="6275388"/>
            <a:ext cx="4840287"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897813" y="6275388"/>
            <a:ext cx="990600" cy="365125"/>
          </a:xfrm>
          <a:prstGeom prst="rect">
            <a:avLst/>
          </a:prstGeom>
        </p:spPr>
        <p:txBody>
          <a:bodyPr/>
          <a:lstStyle>
            <a:lvl1pPr>
              <a:defRPr/>
            </a:lvl1pPr>
          </a:lstStyle>
          <a:p>
            <a:pPr>
              <a:defRPr/>
            </a:pPr>
            <a:fld id="{BDDFACAB-751E-D741-AE96-5FC995759FF7}" type="slidenum">
              <a:rPr lang="en-US"/>
              <a:pPr>
                <a:defRPr/>
              </a:pPr>
              <a:t>‹#›</a:t>
            </a:fld>
            <a:endParaRPr lang="en-US" dirty="0"/>
          </a:p>
        </p:txBody>
      </p:sp>
      <p:sp>
        <p:nvSpPr>
          <p:cNvPr id="8" name="Title Placeholder 1"/>
          <p:cNvSpPr>
            <a:spLocks noGrp="1"/>
          </p:cNvSpPr>
          <p:nvPr>
            <p:ph type="title"/>
          </p:nvPr>
        </p:nvSpPr>
        <p:spPr bwMode="auto">
          <a:xfrm>
            <a:off x="533400" y="177094"/>
            <a:ext cx="8534400" cy="882650"/>
          </a:xfrm>
          <a:prstGeom prst="rect">
            <a:avLst/>
          </a:prstGeom>
          <a:noFill/>
          <a:ln>
            <a:noFill/>
          </a:ln>
          <a:extLst>
            <a:ext uri="{909E8E84-426E-40dd-AFC4-6F175D3DCCD1}">
              <a14:hiddenFill xmlns:a14="http://schemas.microsoft.com/office/drawing/2010/main">
                <a:solidFill>
                  <a:srgbClr val="9F080B"/>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044464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9274" y="1453224"/>
            <a:ext cx="3840480" cy="750887"/>
          </a:xfrm>
          <a:prstGeom prst="rect">
            <a:avLst/>
          </a:prstGeo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a:prstGeom prst="rect">
            <a:avLst/>
          </a:prstGeo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a:xfrm>
            <a:off x="5629275" y="6275388"/>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a:xfrm>
            <a:off x="265113" y="6275388"/>
            <a:ext cx="4840287"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7897813" y="6275388"/>
            <a:ext cx="990600" cy="365125"/>
          </a:xfrm>
          <a:prstGeom prst="rect">
            <a:avLst/>
          </a:prstGeom>
        </p:spPr>
        <p:txBody>
          <a:bodyPr/>
          <a:lstStyle>
            <a:lvl1pPr>
              <a:defRPr/>
            </a:lvl1pPr>
          </a:lstStyle>
          <a:p>
            <a:pPr>
              <a:defRPr/>
            </a:pPr>
            <a:fld id="{BD49304A-DBFF-7D41-8BC4-955A113C4993}" type="slidenum">
              <a:rPr lang="en-US"/>
              <a:pPr>
                <a:defRPr/>
              </a:pPr>
              <a:t>‹#›</a:t>
            </a:fld>
            <a:endParaRPr lang="en-US" dirty="0"/>
          </a:p>
        </p:txBody>
      </p:sp>
      <p:sp>
        <p:nvSpPr>
          <p:cNvPr id="13" name="Title Placeholder 1"/>
          <p:cNvSpPr>
            <a:spLocks noGrp="1"/>
          </p:cNvSpPr>
          <p:nvPr>
            <p:ph type="title"/>
          </p:nvPr>
        </p:nvSpPr>
        <p:spPr bwMode="auto">
          <a:xfrm>
            <a:off x="533400" y="177094"/>
            <a:ext cx="8534400" cy="882650"/>
          </a:xfrm>
          <a:prstGeom prst="rect">
            <a:avLst/>
          </a:prstGeom>
          <a:noFill/>
          <a:ln>
            <a:noFill/>
          </a:ln>
          <a:extLst>
            <a:ext uri="{909E8E84-426E-40dd-AFC4-6F175D3DCCD1}">
              <a14:hiddenFill xmlns:a14="http://schemas.microsoft.com/office/drawing/2010/main">
                <a:solidFill>
                  <a:srgbClr val="9F080B"/>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250951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5629275" y="6275388"/>
            <a:ext cx="21336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a:xfrm>
            <a:off x="265113" y="6275388"/>
            <a:ext cx="4840287"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7897813" y="6275388"/>
            <a:ext cx="990600" cy="365125"/>
          </a:xfrm>
          <a:prstGeom prst="rect">
            <a:avLst/>
          </a:prstGeom>
        </p:spPr>
        <p:txBody>
          <a:bodyPr/>
          <a:lstStyle>
            <a:lvl1pPr>
              <a:defRPr/>
            </a:lvl1pPr>
          </a:lstStyle>
          <a:p>
            <a:pPr>
              <a:defRPr/>
            </a:pPr>
            <a:fld id="{30D0D4D3-C2AA-7545-82C0-C6CDA05A278D}" type="slidenum">
              <a:rPr lang="en-US"/>
              <a:pPr>
                <a:defRPr/>
              </a:pPr>
              <a:t>‹#›</a:t>
            </a:fld>
            <a:endParaRPr lang="en-US" dirty="0"/>
          </a:p>
        </p:txBody>
      </p:sp>
      <p:sp>
        <p:nvSpPr>
          <p:cNvPr id="6" name="Title Placeholder 1"/>
          <p:cNvSpPr>
            <a:spLocks noGrp="1"/>
          </p:cNvSpPr>
          <p:nvPr>
            <p:ph type="title"/>
          </p:nvPr>
        </p:nvSpPr>
        <p:spPr bwMode="auto">
          <a:xfrm>
            <a:off x="533400" y="177094"/>
            <a:ext cx="8534400" cy="882650"/>
          </a:xfrm>
          <a:prstGeom prst="rect">
            <a:avLst/>
          </a:prstGeom>
          <a:noFill/>
          <a:ln>
            <a:noFill/>
          </a:ln>
          <a:extLst>
            <a:ext uri="{909E8E84-426E-40dd-AFC4-6F175D3DCCD1}">
              <a14:hiddenFill xmlns:a14="http://schemas.microsoft.com/office/drawing/2010/main">
                <a:solidFill>
                  <a:srgbClr val="9F080B"/>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129507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81000" y="190112"/>
            <a:ext cx="8382000" cy="1339850"/>
          </a:xfrm>
        </p:spPr>
        <p:txBody>
          <a:bodyPr/>
          <a:lstStyle>
            <a:lvl1pPr>
              <a:defRPr>
                <a:solidFill>
                  <a:schemeClr val="accent1"/>
                </a:solidFill>
                <a:latin typeface="+mj-lt"/>
                <a:cs typeface="Arial Black"/>
              </a:defRPr>
            </a:lvl1pPr>
          </a:lstStyle>
          <a:p>
            <a:r>
              <a:rPr lang="en-US" dirty="0" smtClean="0"/>
              <a:t>Click to edit Master title style</a:t>
            </a:r>
            <a:endParaRPr dirty="0"/>
          </a:p>
        </p:txBody>
      </p:sp>
      <p:sp>
        <p:nvSpPr>
          <p:cNvPr id="3" name="Content Placeholder 2"/>
          <p:cNvSpPr>
            <a:spLocks noGrp="1"/>
          </p:cNvSpPr>
          <p:nvPr>
            <p:ph idx="1"/>
          </p:nvPr>
        </p:nvSpPr>
        <p:spPr>
          <a:xfrm>
            <a:off x="381000" y="1828800"/>
            <a:ext cx="8382001" cy="4343400"/>
          </a:xfrm>
          <a:prstGeom prst="rect">
            <a:avLst/>
          </a:prstGeom>
        </p:spPr>
        <p:txBody>
          <a:bodyPr>
            <a:normAutofit/>
          </a:bodyPr>
          <a:lstStyle>
            <a:lvl1pPr>
              <a:defRPr sz="3200">
                <a:solidFill>
                  <a:srgbClr val="000000"/>
                </a:solidFill>
              </a:defRPr>
            </a:lvl1pPr>
            <a:lvl2pPr>
              <a:defRPr sz="2800">
                <a:solidFill>
                  <a:srgbClr val="000000"/>
                </a:solidFill>
              </a:defRPr>
            </a:lvl2pPr>
            <a:lvl3pPr>
              <a:defRPr sz="2400">
                <a:solidFill>
                  <a:srgbClr val="000000"/>
                </a:solidFill>
              </a:defRPr>
            </a:lvl3pPr>
            <a:lvl4pPr>
              <a:defRPr sz="2000">
                <a:solidFill>
                  <a:srgbClr val="000000"/>
                </a:solidFill>
              </a:defRPr>
            </a:lvl4pPr>
            <a:lvl5pPr>
              <a:defRPr sz="20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6" name="Date Placeholder 3"/>
          <p:cNvSpPr>
            <a:spLocks noGrp="1"/>
          </p:cNvSpPr>
          <p:nvPr>
            <p:ph type="dt" sz="half" idx="10"/>
          </p:nvPr>
        </p:nvSpPr>
        <p:spPr>
          <a:xfrm>
            <a:off x="252448" y="6349392"/>
            <a:ext cx="2133600" cy="259317"/>
          </a:xfrm>
          <a:prstGeom prst="rect">
            <a:avLst/>
          </a:prstGeom>
        </p:spPr>
        <p:txBody>
          <a:bodyPr anchor="ctr" anchorCtr="0"/>
          <a:lstStyle>
            <a:lvl1pPr algn="l">
              <a:defRPr sz="1600">
                <a:solidFill>
                  <a:schemeClr val="bg2"/>
                </a:solidFill>
                <a:latin typeface="Calisto MT"/>
                <a:cs typeface="Calisto MT"/>
              </a:defRPr>
            </a:lvl1pPr>
          </a:lstStyle>
          <a:p>
            <a:endParaRPr lang="en-US" dirty="0"/>
          </a:p>
        </p:txBody>
      </p:sp>
      <p:sp>
        <p:nvSpPr>
          <p:cNvPr id="17" name="Footer Placeholder 4"/>
          <p:cNvSpPr>
            <a:spLocks noGrp="1"/>
          </p:cNvSpPr>
          <p:nvPr>
            <p:ph type="ftr" sz="quarter" idx="11"/>
          </p:nvPr>
        </p:nvSpPr>
        <p:spPr>
          <a:xfrm>
            <a:off x="5949562" y="6349392"/>
            <a:ext cx="2895600" cy="257810"/>
          </a:xfrm>
          <a:prstGeom prst="rect">
            <a:avLst/>
          </a:prstGeom>
        </p:spPr>
        <p:txBody>
          <a:bodyPr anchor="ctr" anchorCtr="0"/>
          <a:lstStyle>
            <a:lvl1pPr algn="r">
              <a:defRPr sz="1600">
                <a:solidFill>
                  <a:schemeClr val="bg2"/>
                </a:solidFill>
                <a:latin typeface="Calisto MT"/>
                <a:cs typeface="Calisto MT"/>
              </a:defRPr>
            </a:lvl1pPr>
          </a:lstStyle>
          <a:p>
            <a:endParaRPr lang="en-US"/>
          </a:p>
        </p:txBody>
      </p:sp>
      <p:sp>
        <p:nvSpPr>
          <p:cNvPr id="18" name="Slide Number Placeholder 5"/>
          <p:cNvSpPr>
            <a:spLocks noGrp="1"/>
          </p:cNvSpPr>
          <p:nvPr>
            <p:ph type="sldNum" sz="quarter" idx="12"/>
          </p:nvPr>
        </p:nvSpPr>
        <p:spPr>
          <a:xfrm>
            <a:off x="4114800" y="6349393"/>
            <a:ext cx="762000" cy="262121"/>
          </a:xfrm>
          <a:prstGeom prst="rect">
            <a:avLst/>
          </a:prstGeom>
        </p:spPr>
        <p:txBody>
          <a:bodyPr anchor="ctr" anchorCtr="0"/>
          <a:lstStyle>
            <a:lvl1pPr algn="ctr">
              <a:defRPr lang="en-US" sz="1600" kern="1200" smtClean="0">
                <a:solidFill>
                  <a:schemeClr val="bg2"/>
                </a:solidFill>
                <a:latin typeface="Calisto MT"/>
                <a:ea typeface="ＭＳ Ｐゴシック" charset="0"/>
                <a:cs typeface="Calisto MT"/>
              </a:defRPr>
            </a:lvl1pPr>
          </a:lstStyle>
          <a:p>
            <a:fld id="{D3D4B754-21B2-1D4E-BFE8-16B2D8C7FF03}" type="slidenum">
              <a:rPr lang="uk-UA" smtClean="0"/>
              <a:pPr/>
              <a:t>‹#›</a:t>
            </a:fld>
            <a:endParaRPr lang="uk-U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49275" y="1600200"/>
            <a:ext cx="8042275" cy="4343400"/>
          </a:xfrm>
          <a:prstGeom prst="rect">
            <a:avLst/>
          </a:prstGeo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Title Placeholder 1"/>
          <p:cNvSpPr>
            <a:spLocks noGrp="1"/>
          </p:cNvSpPr>
          <p:nvPr>
            <p:ph type="title"/>
          </p:nvPr>
        </p:nvSpPr>
        <p:spPr bwMode="auto">
          <a:xfrm>
            <a:off x="76201" y="260350"/>
            <a:ext cx="8991600" cy="882650"/>
          </a:xfrm>
          <a:prstGeom prst="rect">
            <a:avLst/>
          </a:prstGeom>
          <a:noFill/>
          <a:ln>
            <a:noFill/>
          </a:ln>
          <a:extLst>
            <a:ext uri="{909E8E84-426E-40dd-AFC4-6F175D3DCCD1}">
              <a14:hiddenFill xmlns:a14="http://schemas.microsoft.com/office/drawing/2010/main">
                <a:solidFill>
                  <a:srgbClr val="9F080B"/>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lvl="0"/>
            <a:r>
              <a:rPr lang="en-US" dirty="0"/>
              <a:t>Click to edit Master title </a:t>
            </a:r>
            <a:r>
              <a:rPr lang="en-US" dirty="0" smtClean="0"/>
              <a:t>style</a:t>
            </a:r>
            <a:endParaRPr lang="en-US" dirty="0"/>
          </a:p>
        </p:txBody>
      </p:sp>
      <p:sp>
        <p:nvSpPr>
          <p:cNvPr id="4" name="Date Placeholder 3"/>
          <p:cNvSpPr>
            <a:spLocks noGrp="1"/>
          </p:cNvSpPr>
          <p:nvPr>
            <p:ph type="dt" sz="half" idx="10"/>
          </p:nvPr>
        </p:nvSpPr>
        <p:spPr>
          <a:xfrm>
            <a:off x="5629275" y="6275388"/>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265113" y="6275388"/>
            <a:ext cx="4840287"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897813" y="6275388"/>
            <a:ext cx="990600" cy="365125"/>
          </a:xfrm>
          <a:prstGeom prst="rect">
            <a:avLst/>
          </a:prstGeom>
        </p:spPr>
        <p:txBody>
          <a:bodyPr/>
          <a:lstStyle>
            <a:lvl1pPr>
              <a:defRPr/>
            </a:lvl1pPr>
          </a:lstStyle>
          <a:p>
            <a:pPr>
              <a:defRPr/>
            </a:pPr>
            <a:fld id="{6F877D15-D511-8E4E-AB08-09E6F47C001F}" type="slidenum">
              <a:rPr lang="en-US"/>
              <a:pPr>
                <a:defRPr/>
              </a:pPr>
              <a:t>‹#›</a:t>
            </a:fld>
            <a:endParaRPr lang="en-US" dirty="0"/>
          </a:p>
        </p:txBody>
      </p:sp>
    </p:spTree>
    <p:extLst>
      <p:ext uri="{BB962C8B-B14F-4D97-AF65-F5344CB8AC3E}">
        <p14:creationId xmlns:p14="http://schemas.microsoft.com/office/powerpoint/2010/main" val="687635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a:prstGeom prst="rect">
            <a:avLst/>
          </a:prstGeo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4" name="Picture Placeholder 13"/>
          <p:cNvSpPr>
            <a:spLocks noGrp="1"/>
          </p:cNvSpPr>
          <p:nvPr>
            <p:ph type="pic" sz="quarter" idx="12"/>
          </p:nvPr>
        </p:nvSpPr>
        <p:spPr>
          <a:xfrm>
            <a:off x="636493" y="533400"/>
            <a:ext cx="7836408" cy="2828925"/>
          </a:xfrm>
          <a:prstGeom prst="rect">
            <a:avLst/>
          </a:prstGeom>
        </p:spPr>
        <p:txBody>
          <a:bodyPr>
            <a:normAutofit/>
          </a:bodyPr>
          <a:lstStyle>
            <a:lvl1pPr>
              <a:buNone/>
              <a:defRPr sz="2000"/>
            </a:lvl1pPr>
          </a:lstStyle>
          <a:p>
            <a:r>
              <a:rPr lang="en-US" smtClean="0"/>
              <a:t>Drag picture to placeholder or click icon to add</a:t>
            </a:r>
            <a:endParaRPr/>
          </a:p>
        </p:txBody>
      </p:sp>
      <p:sp>
        <p:nvSpPr>
          <p:cNvPr id="13" name="Date Placeholder 3"/>
          <p:cNvSpPr>
            <a:spLocks noGrp="1"/>
          </p:cNvSpPr>
          <p:nvPr>
            <p:ph type="dt" sz="half" idx="10"/>
          </p:nvPr>
        </p:nvSpPr>
        <p:spPr>
          <a:xfrm>
            <a:off x="252448" y="6349392"/>
            <a:ext cx="2133600" cy="259317"/>
          </a:xfrm>
          <a:prstGeom prst="rect">
            <a:avLst/>
          </a:prstGeom>
        </p:spPr>
        <p:txBody>
          <a:bodyPr anchor="ctr" anchorCtr="0"/>
          <a:lstStyle>
            <a:lvl1pPr algn="l">
              <a:defRPr sz="1600">
                <a:solidFill>
                  <a:schemeClr val="bg2"/>
                </a:solidFill>
                <a:latin typeface="Calisto MT"/>
                <a:cs typeface="Calisto MT"/>
              </a:defRPr>
            </a:lvl1pPr>
          </a:lstStyle>
          <a:p>
            <a:endParaRPr lang="en-US" dirty="0"/>
          </a:p>
        </p:txBody>
      </p:sp>
      <p:sp>
        <p:nvSpPr>
          <p:cNvPr id="15" name="Footer Placeholder 4"/>
          <p:cNvSpPr>
            <a:spLocks noGrp="1"/>
          </p:cNvSpPr>
          <p:nvPr>
            <p:ph type="ftr" sz="quarter" idx="11"/>
          </p:nvPr>
        </p:nvSpPr>
        <p:spPr>
          <a:xfrm>
            <a:off x="5949562" y="6349392"/>
            <a:ext cx="2895600" cy="257810"/>
          </a:xfrm>
          <a:prstGeom prst="rect">
            <a:avLst/>
          </a:prstGeom>
        </p:spPr>
        <p:txBody>
          <a:bodyPr anchor="ctr" anchorCtr="0"/>
          <a:lstStyle>
            <a:lvl1pPr algn="r">
              <a:defRPr sz="1600">
                <a:solidFill>
                  <a:schemeClr val="bg2"/>
                </a:solidFill>
                <a:latin typeface="Calisto MT"/>
                <a:cs typeface="Calisto MT"/>
              </a:defRPr>
            </a:lvl1pPr>
          </a:lstStyle>
          <a:p>
            <a:endParaRPr lang="en-US"/>
          </a:p>
        </p:txBody>
      </p:sp>
      <p:sp>
        <p:nvSpPr>
          <p:cNvPr id="16" name="Slide Number Placeholder 5"/>
          <p:cNvSpPr>
            <a:spLocks noGrp="1"/>
          </p:cNvSpPr>
          <p:nvPr>
            <p:ph type="sldNum" sz="quarter" idx="13"/>
          </p:nvPr>
        </p:nvSpPr>
        <p:spPr>
          <a:xfrm>
            <a:off x="4114800" y="6349393"/>
            <a:ext cx="762000" cy="262121"/>
          </a:xfrm>
          <a:prstGeom prst="rect">
            <a:avLst/>
          </a:prstGeom>
        </p:spPr>
        <p:txBody>
          <a:bodyPr anchor="ctr" anchorCtr="0"/>
          <a:lstStyle>
            <a:lvl1pPr algn="ctr">
              <a:defRPr lang="en-US" sz="1600" kern="1200" smtClean="0">
                <a:solidFill>
                  <a:schemeClr val="bg2"/>
                </a:solidFill>
                <a:latin typeface="Calisto MT"/>
                <a:ea typeface="ＭＳ Ｐゴシック" charset="0"/>
                <a:cs typeface="Calisto MT"/>
              </a:defRPr>
            </a:lvl1pPr>
          </a:lstStyle>
          <a:p>
            <a:fld id="{D3D4B754-21B2-1D4E-BFE8-16B2D8C7FF03}" type="slidenum">
              <a:rPr lang="uk-UA" smtClean="0"/>
              <a:pPr/>
              <a:t>‹#›</a:t>
            </a:fld>
            <a:endParaRPr lang="uk-U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a:prstGeom prst="rect">
            <a:avLst/>
          </a:prstGeo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43840" y="6371591"/>
            <a:ext cx="2133600" cy="259317"/>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5958840" y="6371591"/>
            <a:ext cx="2895600" cy="25781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4191000" y="6356350"/>
            <a:ext cx="762000" cy="271463"/>
          </a:xfrm>
          <a:prstGeom prst="rect">
            <a:avLst/>
          </a:prstGeom>
        </p:spPr>
        <p:txBody>
          <a:bodyPr/>
          <a:lstStyle/>
          <a:p>
            <a:fld id="{57AF16DE-A0D5-4438-950F-5B1E159C2C2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a:prstGeom prst="rect">
            <a:avLst/>
          </a:prstGeo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a:prstGeom prst="rect">
            <a:avLst/>
          </a:prstGeo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243840" y="6371591"/>
            <a:ext cx="2133600" cy="259317"/>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5958840" y="6371591"/>
            <a:ext cx="2895600" cy="25781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191000" y="6356350"/>
            <a:ext cx="762000" cy="271463"/>
          </a:xfrm>
          <a:prstGeom prst="rect">
            <a:avLst/>
          </a:prstGeom>
        </p:spPr>
        <p:txBody>
          <a:bodyPr/>
          <a:lstStyle/>
          <a:p>
            <a:pPr>
              <a:defRPr/>
            </a:pPr>
            <a:fld id="{BDDFACAB-751E-D741-AE96-5FC995759FF7}"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hasCustomPrompt="1"/>
          </p:nvPr>
        </p:nvSpPr>
        <p:spPr/>
        <p:txBody>
          <a:bodyPr/>
          <a:lstStyle>
            <a:lvl1pPr>
              <a:defRPr/>
            </a:lvl1pPr>
          </a:lstStyle>
          <a:p>
            <a:r>
              <a:rPr lang="en-US" dirty="0" smtClean="0"/>
              <a:t>Click to edit Master title style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dirty="0"/>
          </a:p>
        </p:txBody>
      </p:sp>
      <p:sp>
        <p:nvSpPr>
          <p:cNvPr id="3" name="Text Placeholder 2"/>
          <p:cNvSpPr>
            <a:spLocks noGrp="1"/>
          </p:cNvSpPr>
          <p:nvPr>
            <p:ph type="body" idx="1"/>
          </p:nvPr>
        </p:nvSpPr>
        <p:spPr>
          <a:xfrm>
            <a:off x="515514" y="1708990"/>
            <a:ext cx="3817461" cy="832503"/>
          </a:xfrm>
          <a:prstGeom prst="rect">
            <a:avLst/>
          </a:prstGeom>
        </p:spPr>
        <p:txBody>
          <a:bodyPr anchor="ctr" anchorCtr="0">
            <a:noAutofit/>
          </a:bodyPr>
          <a:lstStyle>
            <a:lvl1pPr marL="0" indent="0" algn="ctr">
              <a:spcBef>
                <a:spcPts val="30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15514" y="2590801"/>
            <a:ext cx="3817461" cy="3484562"/>
          </a:xfrm>
          <a:prstGeom prst="rect">
            <a:avLst/>
          </a:prstGeo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828752" y="1708990"/>
            <a:ext cx="3817461" cy="832503"/>
          </a:xfrm>
          <a:prstGeom prst="rect">
            <a:avLst/>
          </a:prstGeom>
        </p:spPr>
        <p:txBody>
          <a:bodyPr anchor="ctr" anchorCtr="0">
            <a:noAutofit/>
          </a:bodyPr>
          <a:lstStyle>
            <a:lvl1pPr marL="0" indent="0" algn="ctr">
              <a:spcBef>
                <a:spcPts val="30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752" y="2590801"/>
            <a:ext cx="3817461" cy="3484562"/>
          </a:xfrm>
          <a:prstGeom prst="rect">
            <a:avLst/>
          </a:prstGeo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8" name="Date Placeholder 3"/>
          <p:cNvSpPr>
            <a:spLocks noGrp="1"/>
          </p:cNvSpPr>
          <p:nvPr>
            <p:ph type="dt" sz="half" idx="10"/>
          </p:nvPr>
        </p:nvSpPr>
        <p:spPr>
          <a:xfrm>
            <a:off x="252448" y="6319582"/>
            <a:ext cx="2133600" cy="259317"/>
          </a:xfrm>
          <a:prstGeom prst="rect">
            <a:avLst/>
          </a:prstGeom>
        </p:spPr>
        <p:txBody>
          <a:bodyPr anchor="ctr" anchorCtr="0"/>
          <a:lstStyle>
            <a:lvl1pPr algn="l">
              <a:defRPr sz="1600">
                <a:solidFill>
                  <a:schemeClr val="bg2"/>
                </a:solidFill>
                <a:latin typeface="Calisto MT"/>
                <a:cs typeface="Calisto MT"/>
              </a:defRPr>
            </a:lvl1pPr>
          </a:lstStyle>
          <a:p>
            <a:endParaRPr lang="en-US" dirty="0"/>
          </a:p>
        </p:txBody>
      </p:sp>
      <p:sp>
        <p:nvSpPr>
          <p:cNvPr id="19" name="Footer Placeholder 4"/>
          <p:cNvSpPr>
            <a:spLocks noGrp="1"/>
          </p:cNvSpPr>
          <p:nvPr>
            <p:ph type="ftr" sz="quarter" idx="11"/>
          </p:nvPr>
        </p:nvSpPr>
        <p:spPr>
          <a:xfrm>
            <a:off x="5949562" y="6319582"/>
            <a:ext cx="2895600" cy="257810"/>
          </a:xfrm>
          <a:prstGeom prst="rect">
            <a:avLst/>
          </a:prstGeom>
        </p:spPr>
        <p:txBody>
          <a:bodyPr anchor="ctr" anchorCtr="0"/>
          <a:lstStyle>
            <a:lvl1pPr algn="r">
              <a:defRPr sz="1600">
                <a:solidFill>
                  <a:schemeClr val="bg2"/>
                </a:solidFill>
                <a:latin typeface="Calisto MT"/>
                <a:cs typeface="Calisto MT"/>
              </a:defRPr>
            </a:lvl1pPr>
          </a:lstStyle>
          <a:p>
            <a:endParaRPr lang="en-US"/>
          </a:p>
        </p:txBody>
      </p:sp>
      <p:sp>
        <p:nvSpPr>
          <p:cNvPr id="20" name="Slide Number Placeholder 5"/>
          <p:cNvSpPr>
            <a:spLocks noGrp="1"/>
          </p:cNvSpPr>
          <p:nvPr>
            <p:ph type="sldNum" sz="quarter" idx="12"/>
          </p:nvPr>
        </p:nvSpPr>
        <p:spPr>
          <a:xfrm>
            <a:off x="4191000" y="6324600"/>
            <a:ext cx="762000" cy="262121"/>
          </a:xfrm>
          <a:prstGeom prst="rect">
            <a:avLst/>
          </a:prstGeom>
        </p:spPr>
        <p:txBody>
          <a:bodyPr anchor="ctr" anchorCtr="0"/>
          <a:lstStyle>
            <a:lvl1pPr algn="ctr">
              <a:defRPr lang="en-US" sz="1600" kern="1200" smtClean="0">
                <a:solidFill>
                  <a:schemeClr val="bg2"/>
                </a:solidFill>
                <a:latin typeface="Calisto MT"/>
                <a:ea typeface="ＭＳ Ｐゴシック" charset="0"/>
                <a:cs typeface="Calisto MT"/>
              </a:defRPr>
            </a:lvl1pPr>
          </a:lstStyle>
          <a:p>
            <a:fld id="{D3D4B754-21B2-1D4E-BFE8-16B2D8C7FF03}" type="slidenum">
              <a:rPr lang="uk-UA" smtClean="0"/>
              <a:pPr/>
              <a:t>‹#›</a:t>
            </a:fld>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18" name="Date Placeholder 3"/>
          <p:cNvSpPr>
            <a:spLocks noGrp="1"/>
          </p:cNvSpPr>
          <p:nvPr>
            <p:ph type="dt" sz="half" idx="10"/>
          </p:nvPr>
        </p:nvSpPr>
        <p:spPr>
          <a:xfrm>
            <a:off x="252448" y="6318638"/>
            <a:ext cx="2133600" cy="259317"/>
          </a:xfrm>
          <a:prstGeom prst="rect">
            <a:avLst/>
          </a:prstGeom>
        </p:spPr>
        <p:txBody>
          <a:bodyPr anchor="ctr" anchorCtr="0"/>
          <a:lstStyle>
            <a:lvl1pPr algn="l">
              <a:defRPr sz="1600">
                <a:solidFill>
                  <a:schemeClr val="bg2"/>
                </a:solidFill>
                <a:latin typeface="Calisto MT"/>
                <a:cs typeface="Calisto MT"/>
              </a:defRPr>
            </a:lvl1pPr>
          </a:lstStyle>
          <a:p>
            <a:endParaRPr lang="en-US" dirty="0"/>
          </a:p>
        </p:txBody>
      </p:sp>
      <p:sp>
        <p:nvSpPr>
          <p:cNvPr id="19" name="Footer Placeholder 4"/>
          <p:cNvSpPr>
            <a:spLocks noGrp="1"/>
          </p:cNvSpPr>
          <p:nvPr>
            <p:ph type="ftr" sz="quarter" idx="11"/>
          </p:nvPr>
        </p:nvSpPr>
        <p:spPr>
          <a:xfrm>
            <a:off x="5949562" y="6318638"/>
            <a:ext cx="2895600" cy="257810"/>
          </a:xfrm>
          <a:prstGeom prst="rect">
            <a:avLst/>
          </a:prstGeom>
        </p:spPr>
        <p:txBody>
          <a:bodyPr anchor="ctr" anchorCtr="0"/>
          <a:lstStyle>
            <a:lvl1pPr algn="r">
              <a:defRPr sz="1600">
                <a:solidFill>
                  <a:schemeClr val="bg2"/>
                </a:solidFill>
                <a:latin typeface="Calisto MT"/>
                <a:cs typeface="Calisto MT"/>
              </a:defRPr>
            </a:lvl1pPr>
          </a:lstStyle>
          <a:p>
            <a:endParaRPr lang="en-US"/>
          </a:p>
        </p:txBody>
      </p:sp>
      <p:sp>
        <p:nvSpPr>
          <p:cNvPr id="20" name="Slide Number Placeholder 5"/>
          <p:cNvSpPr>
            <a:spLocks noGrp="1"/>
          </p:cNvSpPr>
          <p:nvPr>
            <p:ph type="sldNum" sz="quarter" idx="12"/>
          </p:nvPr>
        </p:nvSpPr>
        <p:spPr>
          <a:xfrm>
            <a:off x="4114800" y="6318639"/>
            <a:ext cx="762000" cy="262121"/>
          </a:xfrm>
          <a:prstGeom prst="rect">
            <a:avLst/>
          </a:prstGeom>
        </p:spPr>
        <p:txBody>
          <a:bodyPr anchor="ctr" anchorCtr="0"/>
          <a:lstStyle>
            <a:lvl1pPr algn="ctr">
              <a:defRPr lang="en-US" sz="1600" kern="1200" smtClean="0">
                <a:solidFill>
                  <a:schemeClr val="bg2"/>
                </a:solidFill>
                <a:latin typeface="Calisto MT"/>
                <a:ea typeface="ＭＳ Ｐゴシック" charset="0"/>
                <a:cs typeface="Calisto MT"/>
              </a:defRPr>
            </a:lvl1pPr>
          </a:lstStyle>
          <a:p>
            <a:fld id="{D3D4B754-21B2-1D4E-BFE8-16B2D8C7FF03}" type="slidenum">
              <a:rPr lang="uk-UA" smtClean="0"/>
              <a:pPr/>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a:xfrm>
            <a:off x="243840" y="6371591"/>
            <a:ext cx="2133600" cy="259317"/>
          </a:xfrm>
          <a:prstGeom prst="rect">
            <a:avLst/>
          </a:prstGeom>
        </p:spPr>
        <p:txBody>
          <a:bodyPr/>
          <a:lstStyle/>
          <a:p>
            <a:pPr>
              <a:defRPr/>
            </a:pPr>
            <a:endParaRPr lang="en-US"/>
          </a:p>
        </p:txBody>
      </p:sp>
      <p:sp>
        <p:nvSpPr>
          <p:cNvPr id="3" name="Footer Placeholder 2"/>
          <p:cNvSpPr>
            <a:spLocks noGrp="1"/>
          </p:cNvSpPr>
          <p:nvPr>
            <p:ph type="ftr" sz="quarter" idx="11"/>
          </p:nvPr>
        </p:nvSpPr>
        <p:spPr>
          <a:xfrm>
            <a:off x="5958840" y="6371591"/>
            <a:ext cx="2895600" cy="257810"/>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4191000" y="6356350"/>
            <a:ext cx="762000" cy="271463"/>
          </a:xfrm>
          <a:prstGeom prst="rect">
            <a:avLst/>
          </a:prstGeom>
        </p:spPr>
        <p:txBody>
          <a:bodyPr/>
          <a:lstStyle/>
          <a:p>
            <a:pPr>
              <a:defRPr/>
            </a:pPr>
            <a:fld id="{526F8455-5C53-3E43-A3FE-1D88A2EE76F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a:prstGeom prst="rect">
            <a:avLst/>
          </a:prstGeo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a:prstGeom prst="rect">
            <a:avLst/>
          </a:prstGeo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a:xfrm>
            <a:off x="243840" y="6371591"/>
            <a:ext cx="2133600" cy="259317"/>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5958840" y="6371591"/>
            <a:ext cx="2895600" cy="25781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191000" y="6356350"/>
            <a:ext cx="762000" cy="271463"/>
          </a:xfrm>
          <a:prstGeom prst="rect">
            <a:avLst/>
          </a:prstGeom>
        </p:spPr>
        <p:txBody>
          <a:body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44158"/>
            <a:ext cx="8534400" cy="6309042"/>
          </a:xfrm>
          <a:prstGeom prst="rect">
            <a:avLst/>
          </a:prstGeom>
        </p:spPr>
        <p:txBody>
          <a:bodyPr vert="horz" lIns="91440" tIns="45720" rIns="91440" bIns="45720" rtlCol="0" anchor="ctr">
            <a:normAutofit/>
          </a:bodyPr>
          <a:lstStyle/>
          <a:p>
            <a:r>
              <a:rPr lang="en-US" dirty="0" smtClean="0"/>
              <a:t>Click to edit Master title style</a:t>
            </a:r>
            <a:endParaRPr dirty="0"/>
          </a:p>
        </p:txBody>
      </p:sp>
    </p:spTree>
  </p:cSld>
  <p:clrMap bg1="lt1" tx1="dk1" bg2="lt2" tx2="dk2" accent1="accent1" accent2="accent2" accent3="accent3" accent4="accent4" accent5="accent5" accent6="accent6" hlink="hlink" folHlink="folHlink"/>
  <p:sldLayoutIdLst>
    <p:sldLayoutId id="2147484803" r:id="rId1"/>
    <p:sldLayoutId id="2147484804" r:id="rId2"/>
    <p:sldLayoutId id="2147484805" r:id="rId3"/>
    <p:sldLayoutId id="2147484806" r:id="rId4"/>
    <p:sldLayoutId id="2147484807" r:id="rId5"/>
    <p:sldLayoutId id="2147484808" r:id="rId6"/>
    <p:sldLayoutId id="2147484809" r:id="rId7"/>
    <p:sldLayoutId id="2147484810" r:id="rId8"/>
    <p:sldLayoutId id="2147484811" r:id="rId9"/>
    <p:sldLayoutId id="2147484812" r:id="rId10"/>
    <p:sldLayoutId id="2147484813" r:id="rId11"/>
    <p:sldLayoutId id="2147484814" r:id="rId12"/>
    <p:sldLayoutId id="2147484815" r:id="rId13"/>
    <p:sldLayoutId id="2147484816" r:id="rId14"/>
    <p:sldLayoutId id="2147484817" r:id="rId15"/>
    <p:sldLayoutId id="2147483650" r:id="rId16"/>
    <p:sldLayoutId id="2147483653" r:id="rId17"/>
    <p:sldLayoutId id="2147483654" r:id="rId18"/>
    <p:sldLayoutId id="2147483655" r:id="rId19"/>
    <p:sldLayoutId id="2147483659" r:id="rId20"/>
  </p:sldLayoutIdLst>
  <p:hf hdr="0" ftr="0" dt="0"/>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1" Type="http://schemas.openxmlformats.org/officeDocument/2006/relationships/image" Target="../media/image13.jpeg"/><Relationship Id="rId12" Type="http://schemas.openxmlformats.org/officeDocument/2006/relationships/image" Target="../media/image14.png"/><Relationship Id="rId13"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clisp.cons.org/" TargetMode="External"/><Relationship Id="rId4" Type="http://schemas.openxmlformats.org/officeDocument/2006/relationships/image" Target="../media/image9.jpeg"/><Relationship Id="rId5" Type="http://schemas.openxmlformats.org/officeDocument/2006/relationships/hyperlink" Target="http://www.apl.jhu.edu/~hall/lisp.html" TargetMode="External"/><Relationship Id="rId6" Type="http://schemas.openxmlformats.org/officeDocument/2006/relationships/image" Target="../media/image10.jpeg"/><Relationship Id="rId7" Type="http://schemas.openxmlformats.org/officeDocument/2006/relationships/hyperlink" Target="http://images.google.com/imgres?imgurl=http://www.acsd.k12.pa.us/ClipArt/Children%20and%20Education%20JPG/images/Robot_01.jpg&amp;imgrefurl=http://www.acsd.k12.pa.us/ClipArt/Children%20and%20Education%20JPG/pages/Robot_01.htm&amp;h=68&amp;w=48&amp;sz=6&amp;tbnid=VYkG1ZiM6NsJ:&amp;tbnh=63&amp;tbnw=45&amp;start=27&amp;prev=/images?q=robot+clip+art&amp;start=20&amp;hl=en&amp;lr=&amp;sa=N" TargetMode="External"/><Relationship Id="rId8" Type="http://schemas.openxmlformats.org/officeDocument/2006/relationships/image" Target="../media/image11.jpeg"/><Relationship Id="rId9" Type="http://schemas.openxmlformats.org/officeDocument/2006/relationships/hyperlink" Target="http://images.google.com/imgres?imgurl=http://i.walmart.com/i/p/00/07/97/67/68/0007976768320_100X100.jpg&amp;imgrefurl=http://hiloweb.com/home.html&amp;h=100&amp;w=100&amp;sz=15&amp;tbnid=hUXjDgDHSEgJ:&amp;tbnh=77&amp;tbnw=77&amp;start=37&amp;prev=/images?q=private+security+camera&amp;start=20&amp;hl=en&amp;lr=&amp;sa=N" TargetMode="External"/><Relationship Id="rId10"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oingboing.net/2011/08/29/two-ai-chatbots-attempt-to-have-a-conversation-with-each-other.html" TargetMode="Externa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9" Type="http://schemas.openxmlformats.org/officeDocument/2006/relationships/hyperlink" Target="http://images.google.com/imgres?imgurl=http://jaimemedina.com/Featured/cities/hawaii/images/oceanview_sunset.jpg&amp;imgrefurl=http://jaimemedina.com/Featured/HI%20HAWAII%201%20ACRE%20OCEAN%20VIEW%209-2-133-001/&amp;h=324&amp;w=432&amp;sz=65&amp;tbnid=spgVIMV2DvkJ:&amp;tbnh=92&amp;tbnw=122&amp;start=3&amp;prev=/images?q=hawaii+palm+trees&amp;hl=en&amp;lr=" TargetMode="External"/><Relationship Id="rId20" Type="http://schemas.openxmlformats.org/officeDocument/2006/relationships/image" Target="../media/image28.jpeg"/><Relationship Id="rId21" Type="http://schemas.openxmlformats.org/officeDocument/2006/relationships/image" Target="../media/image29.png"/><Relationship Id="rId22" Type="http://schemas.openxmlformats.org/officeDocument/2006/relationships/image" Target="../media/image30.png"/><Relationship Id="rId10" Type="http://schemas.openxmlformats.org/officeDocument/2006/relationships/image" Target="../media/image22.png"/><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hyperlink" Target="http://images.google.com/imgres?imgurl=http://www.digitaldutch.com/arles/examples/showcase/purple_slideshow/images/Eiffel%20tower.jpg&amp;imgrefurl=http://www.digitaldutch.com/arles/examples/showcase/purple_slideshow/imagepages/image3.htm&amp;h=300&amp;w=200&amp;sz=13&amp;tbnid=jkw999Hes7cJ:&amp;tbnh=111&amp;tbnw=74&amp;start=5&amp;prev=/images?q=eiffel+tower&amp;hl=en&amp;lr=" TargetMode="External"/><Relationship Id="rId14" Type="http://schemas.openxmlformats.org/officeDocument/2006/relationships/image" Target="../media/image25.jpeg"/><Relationship Id="rId15" Type="http://schemas.openxmlformats.org/officeDocument/2006/relationships/hyperlink" Target="http://images.google.com/imgres?imgurl=http://www.r-house.org/images/victorian_house.jpg&amp;imgrefurl=http://www.r-house.org/&amp;h=434&amp;w=600&amp;sz=43&amp;tbnid=7HiCqrWhz_AJ:&amp;tbnh=96&amp;tbnw=132&amp;start=3&amp;prev=/images?q=house&amp;hl=en&amp;lr=" TargetMode="External"/><Relationship Id="rId16" Type="http://schemas.openxmlformats.org/officeDocument/2006/relationships/image" Target="../media/image26.jpeg"/><Relationship Id="rId17" Type="http://schemas.openxmlformats.org/officeDocument/2006/relationships/hyperlink" Target="http://images.google.com/imgres?imgurl=http://www.acsd.k12.pa.us/ClipArt/Children%20and%20Education%20JPG/images/Robot_01.jpg&amp;imgrefurl=http://www.acsd.k12.pa.us/ClipArt/Children%20and%20Education%20JPG/pages/Robot_01.htm&amp;h=68&amp;w=48&amp;sz=6&amp;tbnid=VYkG1ZiM6NsJ:&amp;tbnh=63&amp;tbnw=45&amp;start=27&amp;prev=/images?q=robot+clip+art&amp;start=20&amp;hl=en&amp;lr=&amp;sa=N" TargetMode="External"/><Relationship Id="rId18" Type="http://schemas.openxmlformats.org/officeDocument/2006/relationships/image" Target="../media/image27.png"/><Relationship Id="rId19" Type="http://schemas.openxmlformats.org/officeDocument/2006/relationships/hyperlink" Target="http://images.google.com/imgres?imgurl=http://i.walmart.com/i/p/00/07/97/67/68/0007976768320_100X100.jpg&amp;imgrefurl=http://hiloweb.com/home.html&amp;h=100&amp;w=100&amp;sz=15&amp;tbnid=hUXjDgDHSEgJ:&amp;tbnh=77&amp;tbnw=77&amp;start=37&amp;prev=/images?q=private+security+camera&amp;start=20&amp;hl=en&amp;lr=&amp;sa=N"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hyperlink" Target="http://www.apl.jhu.edu/~hall/lisp.html" TargetMode="External"/><Relationship Id="rId6" Type="http://schemas.openxmlformats.org/officeDocument/2006/relationships/image" Target="../media/image20.png"/><Relationship Id="rId7" Type="http://schemas.openxmlformats.org/officeDocument/2006/relationships/hyperlink" Target="http://images.google.com/imgres?imgurl=http://www.tkffdn.org/partner/beuys/bimages/umbcvert.gif&amp;imgrefurl=http://www.tkffdn.org/partner/beuys/partners.shtml&amp;h=141&amp;w=160&amp;sz=3&amp;tbnid=EgV83NqHN6EJ:&amp;tbnh=81&amp;tbnw=91&amp;start=6&amp;prev=/images?q=umbc+logo&amp;hl=en&amp;lr=&amp;ie=UTF-8&amp;sa=N" TargetMode="External"/><Relationship Id="rId8"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vimeo.com/46599722" TargetMode="Externa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jpeg"/><Relationship Id="rId8" Type="http://schemas.openxmlformats.org/officeDocument/2006/relationships/image" Target="../media/image40.png"/><Relationship Id="rId9"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t9Fxp3HK6DI" TargetMode="External"/><Relationship Id="rId3" Type="http://schemas.openxmlformats.org/officeDocument/2006/relationships/image" Target="../media/image4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01000" cy="2590800"/>
          </a:xfrm>
        </p:spPr>
        <p:txBody>
          <a:bodyPr anchor="ctr" anchorCtr="1"/>
          <a:lstStyle/>
          <a:p>
            <a:r>
              <a:rPr lang="en-US" dirty="0" smtClean="0">
                <a:latin typeface="Calisto MT"/>
                <a:cs typeface="Calisto MT"/>
              </a:rPr>
              <a:t>Artificial Intelligence</a:t>
            </a:r>
            <a:r>
              <a:rPr lang="en-US" sz="4800" dirty="0" smtClean="0">
                <a:latin typeface="Calisto MT"/>
                <a:cs typeface="Calisto MT"/>
              </a:rPr>
              <a:t/>
            </a:r>
            <a:br>
              <a:rPr lang="en-US" sz="4800" dirty="0" smtClean="0">
                <a:latin typeface="Calisto MT"/>
                <a:cs typeface="Calisto MT"/>
              </a:rPr>
            </a:br>
            <a:r>
              <a:rPr lang="en-US" sz="4000" dirty="0" smtClean="0">
                <a:latin typeface="Calisto MT"/>
                <a:cs typeface="Calisto MT"/>
              </a:rPr>
              <a:t>Class 1: Course Overview</a:t>
            </a:r>
            <a:endParaRPr lang="en-US" sz="4000" dirty="0">
              <a:latin typeface="Calisto MT"/>
              <a:cs typeface="Calisto MT"/>
            </a:endParaRPr>
          </a:p>
        </p:txBody>
      </p:sp>
      <p:sp>
        <p:nvSpPr>
          <p:cNvPr id="5" name="Rectangle 3"/>
          <p:cNvSpPr>
            <a:spLocks noGrp="1" noChangeArrowheads="1"/>
          </p:cNvSpPr>
          <p:nvPr>
            <p:ph type="subTitle" idx="1"/>
          </p:nvPr>
        </p:nvSpPr>
        <p:spPr>
          <a:xfrm>
            <a:off x="533400" y="4572000"/>
            <a:ext cx="5486400" cy="1600200"/>
          </a:xfrm>
        </p:spPr>
        <p:txBody>
          <a:bodyPr anchor="ctr" anchorCtr="1">
            <a:normAutofit/>
          </a:bodyPr>
          <a:lstStyle/>
          <a:p>
            <a:r>
              <a:rPr lang="en-US" sz="2400" dirty="0" err="1" smtClean="0">
                <a:solidFill>
                  <a:schemeClr val="tx1">
                    <a:lumMod val="50000"/>
                    <a:lumOff val="50000"/>
                  </a:schemeClr>
                </a:solidFill>
                <a:latin typeface="Calisto MT"/>
                <a:cs typeface="Calisto MT"/>
              </a:rPr>
              <a:t>Dr</a:t>
            </a:r>
            <a:r>
              <a:rPr lang="en-US" sz="2400" dirty="0" smtClean="0">
                <a:solidFill>
                  <a:schemeClr val="tx1">
                    <a:lumMod val="50000"/>
                    <a:lumOff val="50000"/>
                  </a:schemeClr>
                </a:solidFill>
                <a:latin typeface="Calisto MT"/>
                <a:cs typeface="Calisto MT"/>
              </a:rPr>
              <a:t> Cynthia Matuszek </a:t>
            </a:r>
            <a:r>
              <a:rPr lang="en-US" sz="2400" dirty="0" smtClean="0">
                <a:solidFill>
                  <a:schemeClr val="tx1">
                    <a:lumMod val="50000"/>
                    <a:lumOff val="50000"/>
                  </a:schemeClr>
                </a:solidFill>
                <a:latin typeface="Calisto MT"/>
                <a:cs typeface="Calisto MT"/>
              </a:rPr>
              <a:t>(</a:t>
            </a:r>
            <a:r>
              <a:rPr lang="en-US" sz="2400" dirty="0" err="1" smtClean="0">
                <a:solidFill>
                  <a:schemeClr val="tx1">
                    <a:lumMod val="50000"/>
                    <a:lumOff val="50000"/>
                  </a:schemeClr>
                </a:solidFill>
                <a:latin typeface="Calisto MT"/>
                <a:cs typeface="Calisto MT"/>
              </a:rPr>
              <a:t>Dr</a:t>
            </a:r>
            <a:r>
              <a:rPr lang="en-US" sz="2400" dirty="0" smtClean="0">
                <a:solidFill>
                  <a:schemeClr val="tx1">
                    <a:lumMod val="50000"/>
                    <a:lumOff val="50000"/>
                  </a:schemeClr>
                </a:solidFill>
                <a:latin typeface="Calisto MT"/>
                <a:cs typeface="Calisto MT"/>
              </a:rPr>
              <a:t> M)</a:t>
            </a:r>
            <a:endParaRPr lang="en-US" sz="2400" dirty="0" smtClean="0">
              <a:solidFill>
                <a:schemeClr val="tx1">
                  <a:lumMod val="50000"/>
                  <a:lumOff val="50000"/>
                </a:schemeClr>
              </a:solidFill>
              <a:latin typeface="Calisto MT"/>
              <a:cs typeface="Calisto MT"/>
            </a:endParaRPr>
          </a:p>
          <a:p>
            <a:r>
              <a:rPr lang="en-US" sz="2400" dirty="0" err="1" smtClean="0">
                <a:solidFill>
                  <a:schemeClr val="tx1">
                    <a:lumMod val="50000"/>
                    <a:lumOff val="50000"/>
                  </a:schemeClr>
                </a:solidFill>
                <a:latin typeface="Calisto MT"/>
                <a:cs typeface="Calisto MT"/>
              </a:rPr>
              <a:t>cmat</a:t>
            </a:r>
            <a:r>
              <a:rPr lang="en-US" sz="2400" dirty="0" err="1">
                <a:solidFill>
                  <a:schemeClr val="tx1">
                    <a:lumMod val="50000"/>
                    <a:lumOff val="50000"/>
                  </a:schemeClr>
                </a:solidFill>
                <a:latin typeface="Calisto MT"/>
                <a:cs typeface="Calisto MT"/>
              </a:rPr>
              <a:t>@umbc.edu</a:t>
            </a:r>
            <a:r>
              <a:rPr lang="en-US" sz="2400" dirty="0">
                <a:solidFill>
                  <a:schemeClr val="tx1">
                    <a:lumMod val="50000"/>
                    <a:lumOff val="50000"/>
                  </a:schemeClr>
                </a:solidFill>
                <a:latin typeface="Calisto MT"/>
                <a:cs typeface="Calisto MT"/>
              </a:rPr>
              <a:t> – ITE 331</a:t>
            </a:r>
          </a:p>
        </p:txBody>
      </p:sp>
      <p:sp>
        <p:nvSpPr>
          <p:cNvPr id="7" name="Slide Number Placeholder 6"/>
          <p:cNvSpPr>
            <a:spLocks noGrp="1"/>
          </p:cNvSpPr>
          <p:nvPr>
            <p:ph type="sldNum" sz="quarter" idx="12"/>
          </p:nvPr>
        </p:nvSpPr>
        <p:spPr>
          <a:xfrm>
            <a:off x="557389" y="6087614"/>
            <a:ext cx="8043333" cy="271463"/>
          </a:xfrm>
        </p:spPr>
        <p:txBody>
          <a:bodyPr/>
          <a:lstStyle/>
          <a:p>
            <a:pPr algn="r" eaLnBrk="1" latinLnBrk="0" hangingPunct="1"/>
            <a:r>
              <a:rPr kumimoji="0" lang="en-US" i="1" dirty="0" smtClean="0">
                <a:solidFill>
                  <a:schemeClr val="bg1">
                    <a:lumMod val="65000"/>
                  </a:schemeClr>
                </a:solidFill>
              </a:rPr>
              <a:t>Slides </a:t>
            </a:r>
            <a:r>
              <a:rPr kumimoji="0" lang="en-US" i="1" dirty="0" smtClean="0">
                <a:solidFill>
                  <a:schemeClr val="bg1">
                    <a:lumMod val="65000"/>
                  </a:schemeClr>
                </a:solidFill>
              </a:rPr>
              <a:t>adapted with thanks </a:t>
            </a:r>
            <a:r>
              <a:rPr kumimoji="0" lang="en-US" i="1" dirty="0" smtClean="0">
                <a:solidFill>
                  <a:schemeClr val="bg1">
                    <a:lumMod val="65000"/>
                  </a:schemeClr>
                </a:solidFill>
              </a:rPr>
              <a:t>from: Dr. Marie </a:t>
            </a:r>
            <a:r>
              <a:rPr kumimoji="0" lang="en-US" i="1" dirty="0" err="1" smtClean="0">
                <a:solidFill>
                  <a:schemeClr val="bg1">
                    <a:lumMod val="65000"/>
                  </a:schemeClr>
                </a:solidFill>
              </a:rPr>
              <a:t>desJardin</a:t>
            </a:r>
            <a:endParaRPr kumimoji="0" lang="en-US" i="1" dirty="0">
              <a:solidFill>
                <a:schemeClr val="bg1">
                  <a:lumMod val="65000"/>
                </a:schemeClr>
              </a:solidFill>
            </a:endParaRPr>
          </a:p>
        </p:txBody>
      </p:sp>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0" r="100000">
                        <a14:foregroundMark x1="98191" y1="40750" x2="65532" y2="62750"/>
                        <a14:foregroundMark x1="52660" y1="51250" x2="75106" y2="45250"/>
                      </a14:backgroundRemoval>
                    </a14:imgEffect>
                  </a14:imgLayer>
                </a14:imgProps>
              </a:ext>
            </a:extLst>
          </a:blip>
          <a:srcRect t="18590" b="10256"/>
          <a:stretch/>
        </p:blipFill>
        <p:spPr>
          <a:xfrm>
            <a:off x="0" y="2667000"/>
            <a:ext cx="9311641" cy="2819400"/>
          </a:xfrm>
          <a:prstGeom prst="rect">
            <a:avLst/>
          </a:prstGeom>
        </p:spPr>
      </p:pic>
    </p:spTree>
    <p:extLst>
      <p:ext uri="{BB962C8B-B14F-4D97-AF65-F5344CB8AC3E}">
        <p14:creationId xmlns:p14="http://schemas.microsoft.com/office/powerpoint/2010/main" val="6351345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atin typeface="Calisto MT"/>
                <a:ea typeface="MS Gothic" charset="0"/>
                <a:cs typeface="Calisto MT"/>
              </a:rPr>
              <a:t>Academic Integrity Policy</a:t>
            </a:r>
          </a:p>
        </p:txBody>
      </p:sp>
      <p:sp>
        <p:nvSpPr>
          <p:cNvPr id="30723" name="Rectangle 3"/>
          <p:cNvSpPr>
            <a:spLocks noGrp="1" noChangeArrowheads="1"/>
          </p:cNvSpPr>
          <p:nvPr>
            <p:ph idx="1"/>
          </p:nvPr>
        </p:nvSpPr>
        <p:spPr>
          <a:xfrm>
            <a:off x="685800" y="1752600"/>
            <a:ext cx="7770813" cy="4341813"/>
          </a:xfrm>
        </p:spPr>
        <p:txBody>
          <a:bodyPr>
            <a:normAutofit fontScale="85000" lnSpcReduction="20000"/>
          </a:bodyPr>
          <a:lstStyle/>
          <a:p>
            <a:r>
              <a:rPr lang="en-US" i="1" dirty="0">
                <a:latin typeface="Calisto MT"/>
                <a:ea typeface="MS Gothic" charset="0"/>
                <a:cs typeface="Calisto MT"/>
              </a:rPr>
              <a:t>“By enrolling in this course, each student assumes the responsibilities of an active participant in UMBC’s scholarly community, in which everyone’s academic work and behavior are held to the highest standards of honesty. </a:t>
            </a:r>
            <a:r>
              <a:rPr lang="en-US" b="1" i="1" dirty="0">
                <a:solidFill>
                  <a:srgbClr val="0000FF"/>
                </a:solidFill>
                <a:latin typeface="Calisto MT"/>
                <a:ea typeface="MS Gothic" charset="0"/>
                <a:cs typeface="Calisto MT"/>
              </a:rPr>
              <a:t>Cheating, fabrication, plagiarism, and helping others to commit these acts are all forms of academic dishonesty, and they are wrong.</a:t>
            </a:r>
            <a:r>
              <a:rPr lang="en-US" i="1" dirty="0">
                <a:solidFill>
                  <a:srgbClr val="0000FF"/>
                </a:solidFill>
                <a:latin typeface="Calisto MT"/>
                <a:ea typeface="MS Gothic" charset="0"/>
                <a:cs typeface="Calisto MT"/>
              </a:rPr>
              <a:t> </a:t>
            </a:r>
            <a:r>
              <a:rPr lang="en-US" i="1" dirty="0">
                <a:latin typeface="Calisto MT"/>
                <a:ea typeface="MS Gothic" charset="0"/>
                <a:cs typeface="Calisto MT"/>
              </a:rPr>
              <a:t>Academic misconduct could result in disciplinary action that may include, but is not limited to, suspension or dismissal.”</a:t>
            </a:r>
            <a:br>
              <a:rPr lang="en-US" i="1" dirty="0">
                <a:latin typeface="Calisto MT"/>
                <a:ea typeface="MS Gothic" charset="0"/>
                <a:cs typeface="Calisto MT"/>
              </a:rPr>
            </a:br>
            <a:r>
              <a:rPr lang="en-US" i="1" dirty="0">
                <a:latin typeface="Calisto MT"/>
                <a:ea typeface="MS Gothic" charset="0"/>
                <a:cs typeface="Calisto MT"/>
              </a:rPr>
              <a:t/>
            </a:r>
            <a:br>
              <a:rPr lang="en-US" i="1" dirty="0">
                <a:latin typeface="Calisto MT"/>
                <a:ea typeface="MS Gothic" charset="0"/>
                <a:cs typeface="Calisto MT"/>
              </a:rPr>
            </a:br>
            <a:r>
              <a:rPr lang="en-US" i="1" dirty="0">
                <a:latin typeface="Calisto MT"/>
                <a:ea typeface="MS Gothic" charset="0"/>
                <a:cs typeface="Calisto MT"/>
              </a:rPr>
              <a:t>[Statement adopted by UMBC’s Undergraduate Council and Provost’s Office]</a:t>
            </a:r>
          </a:p>
        </p:txBody>
      </p:sp>
      <p:sp>
        <p:nvSpPr>
          <p:cNvPr id="3" name="Slide Number Placeholder 2"/>
          <p:cNvSpPr>
            <a:spLocks noGrp="1"/>
          </p:cNvSpPr>
          <p:nvPr>
            <p:ph type="sldNum" sz="quarter" idx="12"/>
          </p:nvPr>
        </p:nvSpPr>
        <p:spPr/>
        <p:txBody>
          <a:bodyPr/>
          <a:lstStyle/>
          <a:p>
            <a:fld id="{D3D4B754-21B2-1D4E-BFE8-16B2D8C7FF03}" type="slidenum">
              <a:rPr lang="uk-UA" smtClean="0"/>
              <a:pPr/>
              <a:t>10</a:t>
            </a:fld>
            <a:endParaRPr lang="uk-UA" dirty="0"/>
          </a:p>
        </p:txBody>
      </p:sp>
    </p:spTree>
    <p:extLst>
      <p:ext uri="{BB962C8B-B14F-4D97-AF65-F5344CB8AC3E}">
        <p14:creationId xmlns:p14="http://schemas.microsoft.com/office/powerpoint/2010/main" val="21805793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latin typeface="Calisto MT"/>
                <a:ea typeface="MS Gothic" charset="0"/>
                <a:cs typeface="Calisto MT"/>
              </a:rPr>
              <a:t>Plagiarism</a:t>
            </a:r>
          </a:p>
        </p:txBody>
      </p:sp>
      <p:sp>
        <p:nvSpPr>
          <p:cNvPr id="32771" name="Rectangle 3"/>
          <p:cNvSpPr>
            <a:spLocks noGrp="1" noChangeArrowheads="1"/>
          </p:cNvSpPr>
          <p:nvPr>
            <p:ph idx="1"/>
          </p:nvPr>
        </p:nvSpPr>
        <p:spPr>
          <a:xfrm>
            <a:off x="381001" y="1828800"/>
            <a:ext cx="7696200" cy="4343400"/>
          </a:xfrm>
        </p:spPr>
        <p:txBody>
          <a:bodyPr/>
          <a:lstStyle/>
          <a:p>
            <a:pPr>
              <a:buFont typeface="Arial" charset="0"/>
              <a:buChar char="•"/>
            </a:pPr>
            <a:r>
              <a:rPr lang="en-US" sz="2800" dirty="0" smtClean="0">
                <a:latin typeface="Calisto MT"/>
                <a:ea typeface="MS Gothic" charset="0"/>
                <a:cs typeface="Calisto MT"/>
              </a:rPr>
              <a:t>Representing someone else’s words as your own is plagiarism.</a:t>
            </a:r>
            <a:endParaRPr lang="en-US" sz="2800" dirty="0">
              <a:latin typeface="Calisto MT"/>
              <a:ea typeface="MS Gothic" charset="0"/>
              <a:cs typeface="Calisto MT"/>
            </a:endParaRPr>
          </a:p>
          <a:p>
            <a:pPr lvl="1">
              <a:buFont typeface="Arial" charset="0"/>
              <a:buChar char="•"/>
            </a:pPr>
            <a:r>
              <a:rPr lang="en-US" sz="2400" b="1" dirty="0" smtClean="0">
                <a:latin typeface="Calisto MT"/>
                <a:ea typeface="MS Gothic" charset="0"/>
                <a:cs typeface="Calisto MT"/>
              </a:rPr>
              <a:t>What if the reference is in the bibliography?</a:t>
            </a:r>
            <a:endParaRPr lang="en-US" sz="2400" b="1" dirty="0">
              <a:latin typeface="Calisto MT"/>
              <a:ea typeface="MS Gothic" charset="0"/>
              <a:cs typeface="Calisto MT"/>
            </a:endParaRPr>
          </a:p>
          <a:p>
            <a:pPr lvl="2">
              <a:buFont typeface="Arial" charset="0"/>
              <a:buChar char="•"/>
            </a:pPr>
            <a:r>
              <a:rPr lang="en-US" sz="2000" dirty="0">
                <a:latin typeface="Calisto MT"/>
                <a:ea typeface="MS Gothic" charset="0"/>
                <a:cs typeface="Calisto MT"/>
              </a:rPr>
              <a:t>If you didn’t explicitly quote the text you used, and cite the source where you used the text, it is plagiarism.</a:t>
            </a:r>
          </a:p>
          <a:p>
            <a:pPr lvl="1">
              <a:buFont typeface="Arial" charset="0"/>
              <a:buChar char="•"/>
            </a:pPr>
            <a:r>
              <a:rPr lang="en-US" sz="2400" b="1" dirty="0" smtClean="0">
                <a:latin typeface="Calisto MT"/>
                <a:ea typeface="MS Gothic" charset="0"/>
                <a:cs typeface="Calisto MT"/>
              </a:rPr>
              <a:t>What if </a:t>
            </a:r>
            <a:r>
              <a:rPr lang="en-US" sz="2400" b="1" dirty="0">
                <a:latin typeface="Calisto MT"/>
                <a:ea typeface="MS Gothic" charset="0"/>
                <a:cs typeface="Calisto MT"/>
              </a:rPr>
              <a:t>I only </a:t>
            </a:r>
            <a:r>
              <a:rPr lang="en-US" sz="2400" b="1" dirty="0" smtClean="0">
                <a:latin typeface="Calisto MT"/>
                <a:ea typeface="MS Gothic" charset="0"/>
                <a:cs typeface="Calisto MT"/>
              </a:rPr>
              <a:t>use </a:t>
            </a:r>
            <a:r>
              <a:rPr lang="en-US" sz="2400" b="1" dirty="0">
                <a:latin typeface="Calisto MT"/>
                <a:ea typeface="MS Gothic" charset="0"/>
                <a:cs typeface="Calisto MT"/>
              </a:rPr>
              <a:t>some of the </a:t>
            </a:r>
            <a:r>
              <a:rPr lang="en-US" sz="2400" b="1" dirty="0" smtClean="0">
                <a:latin typeface="Calisto MT"/>
                <a:ea typeface="MS Gothic" charset="0"/>
                <a:cs typeface="Calisto MT"/>
              </a:rPr>
              <a:t>words?</a:t>
            </a:r>
            <a:endParaRPr lang="en-US" sz="2400" b="1" dirty="0">
              <a:latin typeface="Calisto MT"/>
              <a:ea typeface="MS Gothic" charset="0"/>
              <a:cs typeface="Calisto MT"/>
            </a:endParaRPr>
          </a:p>
          <a:p>
            <a:pPr lvl="2">
              <a:buFont typeface="Arial" charset="0"/>
              <a:buChar char="•"/>
            </a:pPr>
            <a:r>
              <a:rPr lang="en-US" sz="2000" dirty="0">
                <a:latin typeface="Calisto MT"/>
                <a:ea typeface="MS Gothic" charset="0"/>
                <a:cs typeface="Calisto MT"/>
              </a:rPr>
              <a:t>Scattering some of your own words and rephrasing isn’t </a:t>
            </a:r>
            <a:r>
              <a:rPr lang="en-US" sz="2000" dirty="0" smtClean="0">
                <a:latin typeface="Calisto MT"/>
                <a:ea typeface="MS Gothic" charset="0"/>
                <a:cs typeface="Calisto MT"/>
              </a:rPr>
              <a:t>enough; if </a:t>
            </a:r>
            <a:r>
              <a:rPr lang="en-US" sz="2000" dirty="0">
                <a:latin typeface="Calisto MT"/>
                <a:ea typeface="MS Gothic" charset="0"/>
                <a:cs typeface="Calisto MT"/>
              </a:rPr>
              <a:t>the ideas are not restated entirely in your own words, it is </a:t>
            </a:r>
            <a:r>
              <a:rPr lang="en-US" sz="2000" dirty="0" smtClean="0">
                <a:latin typeface="Calisto MT"/>
                <a:ea typeface="MS Gothic" charset="0"/>
                <a:cs typeface="Calisto MT"/>
              </a:rPr>
              <a:t>plagiarism.</a:t>
            </a:r>
            <a:endParaRPr lang="en-US" sz="2000" dirty="0">
              <a:latin typeface="Calisto MT"/>
              <a:ea typeface="MS Gothic" charset="0"/>
              <a:cs typeface="Calisto MT"/>
            </a:endParaRPr>
          </a:p>
        </p:txBody>
      </p:sp>
      <p:sp>
        <p:nvSpPr>
          <p:cNvPr id="3" name="Slide Number Placeholder 2"/>
          <p:cNvSpPr>
            <a:spLocks noGrp="1"/>
          </p:cNvSpPr>
          <p:nvPr>
            <p:ph type="sldNum" sz="quarter" idx="12"/>
          </p:nvPr>
        </p:nvSpPr>
        <p:spPr/>
        <p:txBody>
          <a:bodyPr/>
          <a:lstStyle/>
          <a:p>
            <a:fld id="{D3D4B754-21B2-1D4E-BFE8-16B2D8C7FF03}" type="slidenum">
              <a:rPr lang="uk-UA" smtClean="0"/>
              <a:pPr/>
              <a:t>11</a:t>
            </a:fld>
            <a:endParaRPr lang="uk-UA" dirty="0"/>
          </a:p>
        </p:txBody>
      </p:sp>
    </p:spTree>
    <p:extLst>
      <p:ext uri="{BB962C8B-B14F-4D97-AF65-F5344CB8AC3E}">
        <p14:creationId xmlns:p14="http://schemas.microsoft.com/office/powerpoint/2010/main" val="2158398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atin typeface="Calisto MT"/>
                <a:ea typeface="MS Gothic" charset="0"/>
                <a:cs typeface="Calisto MT"/>
              </a:rPr>
              <a:t>Plagiarism</a:t>
            </a:r>
          </a:p>
        </p:txBody>
      </p:sp>
      <p:sp>
        <p:nvSpPr>
          <p:cNvPr id="34819" name="Rectangle 3"/>
          <p:cNvSpPr>
            <a:spLocks noGrp="1" noChangeArrowheads="1"/>
          </p:cNvSpPr>
          <p:nvPr>
            <p:ph idx="1"/>
          </p:nvPr>
        </p:nvSpPr>
        <p:spPr>
          <a:xfrm>
            <a:off x="381000" y="1828800"/>
            <a:ext cx="7924800" cy="4724400"/>
          </a:xfrm>
        </p:spPr>
        <p:txBody>
          <a:bodyPr>
            <a:normAutofit/>
          </a:bodyPr>
          <a:lstStyle/>
          <a:p>
            <a:pPr>
              <a:buFont typeface="Arial" charset="0"/>
              <a:buChar char="•"/>
            </a:pPr>
            <a:r>
              <a:rPr lang="en-US" sz="2800" dirty="0" smtClean="0">
                <a:latin typeface="Calisto MT"/>
                <a:ea typeface="MS Gothic" charset="0"/>
                <a:cs typeface="Calisto MT"/>
              </a:rPr>
              <a:t>More Examples</a:t>
            </a:r>
          </a:p>
          <a:p>
            <a:pPr lvl="1">
              <a:buFont typeface="Arial" charset="0"/>
              <a:buChar char="•"/>
            </a:pPr>
            <a:r>
              <a:rPr lang="en-US" sz="2400" b="1" dirty="0" smtClean="0">
                <a:latin typeface="Calisto MT"/>
                <a:ea typeface="MS Gothic" charset="0"/>
                <a:cs typeface="Calisto MT"/>
              </a:rPr>
              <a:t>The </a:t>
            </a:r>
            <a:r>
              <a:rPr lang="en-US" sz="2400" b="1" dirty="0">
                <a:latin typeface="Calisto MT"/>
                <a:ea typeface="MS Gothic" charset="0"/>
                <a:cs typeface="Calisto MT"/>
              </a:rPr>
              <a:t>introduction and background material are borrowed; all of </a:t>
            </a:r>
            <a:r>
              <a:rPr lang="en-US" sz="2400" b="1" dirty="0" smtClean="0">
                <a:latin typeface="Calisto MT"/>
                <a:ea typeface="MS Gothic" charset="0"/>
                <a:cs typeface="Calisto MT"/>
              </a:rPr>
              <a:t>the research </a:t>
            </a:r>
            <a:r>
              <a:rPr lang="en-US" sz="2400" b="1" dirty="0">
                <a:latin typeface="Calisto MT"/>
                <a:ea typeface="MS Gothic" charset="0"/>
                <a:cs typeface="Calisto MT"/>
              </a:rPr>
              <a:t>is </a:t>
            </a:r>
            <a:r>
              <a:rPr lang="en-US" sz="2400" b="1" dirty="0" smtClean="0">
                <a:latin typeface="Calisto MT"/>
                <a:ea typeface="MS Gothic" charset="0"/>
                <a:cs typeface="Calisto MT"/>
              </a:rPr>
              <a:t>original.</a:t>
            </a:r>
            <a:endParaRPr lang="en-US" sz="2400" b="1" dirty="0">
              <a:latin typeface="Calisto MT"/>
              <a:ea typeface="MS Gothic" charset="0"/>
              <a:cs typeface="Calisto MT"/>
            </a:endParaRPr>
          </a:p>
          <a:p>
            <a:pPr lvl="2">
              <a:buFont typeface="Arial" charset="0"/>
              <a:buChar char="•"/>
            </a:pPr>
            <a:r>
              <a:rPr lang="en-US" sz="2000" dirty="0">
                <a:latin typeface="Calisto MT"/>
                <a:ea typeface="MS Gothic" charset="0"/>
                <a:cs typeface="Calisto MT"/>
              </a:rPr>
              <a:t>If somebody else’s words appear in any document that you </a:t>
            </a:r>
            <a:r>
              <a:rPr lang="en-US" sz="2000" dirty="0" smtClean="0">
                <a:latin typeface="Calisto MT"/>
                <a:ea typeface="MS Gothic" charset="0"/>
                <a:cs typeface="Calisto MT"/>
              </a:rPr>
              <a:t>claim is written </a:t>
            </a:r>
            <a:r>
              <a:rPr lang="en-US" sz="2000" dirty="0">
                <a:latin typeface="Calisto MT"/>
                <a:ea typeface="MS Gothic" charset="0"/>
                <a:cs typeface="Calisto MT"/>
              </a:rPr>
              <a:t>by you, it is plagiarism.</a:t>
            </a:r>
          </a:p>
          <a:p>
            <a:pPr lvl="1">
              <a:buFont typeface="Arial" charset="0"/>
              <a:buChar char="•"/>
            </a:pPr>
            <a:r>
              <a:rPr lang="en-US" sz="2400" b="1" dirty="0" smtClean="0">
                <a:latin typeface="Calisto MT"/>
                <a:ea typeface="MS Gothic" charset="0"/>
                <a:cs typeface="Calisto MT"/>
              </a:rPr>
              <a:t>It was a </a:t>
            </a:r>
            <a:r>
              <a:rPr lang="en-US" sz="2400" b="1" dirty="0">
                <a:latin typeface="Calisto MT"/>
                <a:ea typeface="MS Gothic" charset="0"/>
                <a:cs typeface="Calisto MT"/>
              </a:rPr>
              <a:t>draft </a:t>
            </a:r>
            <a:r>
              <a:rPr lang="en-US" sz="2400" b="1" dirty="0" smtClean="0">
                <a:latin typeface="Calisto MT"/>
                <a:ea typeface="MS Gothic" charset="0"/>
                <a:cs typeface="Calisto MT"/>
              </a:rPr>
              <a:t>or not </a:t>
            </a:r>
            <a:r>
              <a:rPr lang="en-US" sz="2400" b="1" dirty="0">
                <a:latin typeface="Calisto MT"/>
                <a:ea typeface="MS Gothic" charset="0"/>
                <a:cs typeface="Calisto MT"/>
              </a:rPr>
              <a:t>an official </a:t>
            </a:r>
            <a:r>
              <a:rPr lang="en-US" sz="2400" b="1" dirty="0" smtClean="0">
                <a:latin typeface="Calisto MT"/>
                <a:ea typeface="MS Gothic" charset="0"/>
                <a:cs typeface="Calisto MT"/>
              </a:rPr>
              <a:t>assignment</a:t>
            </a:r>
            <a:endParaRPr lang="en-US" sz="2400" b="1" dirty="0">
              <a:latin typeface="Calisto MT"/>
              <a:ea typeface="MS Gothic" charset="0"/>
              <a:cs typeface="Calisto MT"/>
            </a:endParaRPr>
          </a:p>
          <a:p>
            <a:pPr lvl="2">
              <a:buFont typeface="Arial" charset="0"/>
              <a:buChar char="•"/>
            </a:pPr>
            <a:r>
              <a:rPr lang="en-US" sz="2000" dirty="0">
                <a:latin typeface="Calisto MT"/>
                <a:ea typeface="MS Gothic" charset="0"/>
                <a:cs typeface="Calisto MT"/>
              </a:rPr>
              <a:t>If you represented somebody else’s words as your own, even in an informal context, it is plagiarism</a:t>
            </a:r>
            <a:r>
              <a:rPr lang="en-US" sz="2000" dirty="0" smtClean="0">
                <a:latin typeface="Calisto MT"/>
                <a:ea typeface="MS Gothic" charset="0"/>
                <a:cs typeface="Calisto MT"/>
              </a:rPr>
              <a:t>.</a:t>
            </a:r>
          </a:p>
          <a:p>
            <a:pPr lvl="1">
              <a:lnSpc>
                <a:spcPct val="90000"/>
              </a:lnSpc>
              <a:buFont typeface="Arial" charset="0"/>
              <a:buChar char="•"/>
            </a:pPr>
            <a:r>
              <a:rPr lang="en-US" sz="2400" b="1" dirty="0">
                <a:latin typeface="Calisto MT"/>
                <a:ea typeface="MS Gothic" charset="0"/>
                <a:cs typeface="Calisto MT"/>
              </a:rPr>
              <a:t>“But the professor </a:t>
            </a:r>
            <a:r>
              <a:rPr lang="en-US" sz="2400" b="1" i="1" dirty="0">
                <a:latin typeface="Calisto MT"/>
                <a:ea typeface="MS Gothic" charset="0"/>
                <a:cs typeface="Calisto MT"/>
              </a:rPr>
              <a:t>told</a:t>
            </a:r>
            <a:r>
              <a:rPr lang="en-US" sz="2400" b="1" dirty="0">
                <a:latin typeface="Calisto MT"/>
                <a:ea typeface="MS Gothic" charset="0"/>
                <a:cs typeface="Calisto MT"/>
              </a:rPr>
              <a:t> me to use that source!”</a:t>
            </a:r>
          </a:p>
          <a:p>
            <a:pPr lvl="2">
              <a:lnSpc>
                <a:spcPct val="90000"/>
              </a:lnSpc>
              <a:buFont typeface="Arial" charset="0"/>
              <a:buChar char="•"/>
            </a:pPr>
            <a:r>
              <a:rPr lang="en-US" sz="2000" dirty="0">
                <a:latin typeface="Calisto MT"/>
                <a:ea typeface="MS Gothic" charset="0"/>
                <a:cs typeface="Calisto MT"/>
              </a:rPr>
              <a:t>Unless you are explicitly told to copy a quote from a source, you must write your answers </a:t>
            </a:r>
            <a:r>
              <a:rPr lang="en-US" sz="2000" i="1" dirty="0">
                <a:latin typeface="Calisto MT"/>
                <a:ea typeface="MS Gothic" charset="0"/>
                <a:cs typeface="Calisto MT"/>
              </a:rPr>
              <a:t>in your own words</a:t>
            </a:r>
            <a:r>
              <a:rPr lang="en-US" sz="2000" dirty="0">
                <a:latin typeface="Calisto MT"/>
                <a:ea typeface="MS Gothic" charset="0"/>
                <a:cs typeface="Calisto MT"/>
              </a:rPr>
              <a:t> </a:t>
            </a:r>
          </a:p>
        </p:txBody>
      </p:sp>
      <p:sp>
        <p:nvSpPr>
          <p:cNvPr id="3" name="Slide Number Placeholder 2"/>
          <p:cNvSpPr>
            <a:spLocks noGrp="1"/>
          </p:cNvSpPr>
          <p:nvPr>
            <p:ph type="sldNum" sz="quarter" idx="12"/>
          </p:nvPr>
        </p:nvSpPr>
        <p:spPr/>
        <p:txBody>
          <a:bodyPr/>
          <a:lstStyle/>
          <a:p>
            <a:fld id="{D3D4B754-21B2-1D4E-BFE8-16B2D8C7FF03}" type="slidenum">
              <a:rPr lang="uk-UA" smtClean="0"/>
              <a:pPr/>
              <a:t>12</a:t>
            </a:fld>
            <a:endParaRPr lang="uk-UA" dirty="0"/>
          </a:p>
        </p:txBody>
      </p:sp>
    </p:spTree>
    <p:extLst>
      <p:ext uri="{BB962C8B-B14F-4D97-AF65-F5344CB8AC3E}">
        <p14:creationId xmlns:p14="http://schemas.microsoft.com/office/powerpoint/2010/main" val="23155515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atin typeface="Calisto MT"/>
                <a:ea typeface="MS Gothic" charset="0"/>
                <a:cs typeface="Calisto MT"/>
              </a:rPr>
              <a:t>Abetting</a:t>
            </a:r>
          </a:p>
        </p:txBody>
      </p:sp>
      <p:sp>
        <p:nvSpPr>
          <p:cNvPr id="43011" name="Rectangle 3"/>
          <p:cNvSpPr>
            <a:spLocks noGrp="1" noChangeArrowheads="1"/>
          </p:cNvSpPr>
          <p:nvPr>
            <p:ph idx="1"/>
          </p:nvPr>
        </p:nvSpPr>
        <p:spPr>
          <a:xfrm>
            <a:off x="457200" y="1905000"/>
            <a:ext cx="7696200" cy="4160521"/>
          </a:xfrm>
        </p:spPr>
        <p:txBody>
          <a:bodyPr/>
          <a:lstStyle/>
          <a:p>
            <a:pPr>
              <a:buFont typeface="Arial" charset="0"/>
              <a:buChar char="•"/>
            </a:pPr>
            <a:r>
              <a:rPr lang="en-US" sz="2800" dirty="0">
                <a:latin typeface="Calisto MT"/>
                <a:ea typeface="MS Gothic" charset="0"/>
                <a:cs typeface="Calisto MT"/>
              </a:rPr>
              <a:t>Helping another student to cheat, falsify, or plagiarize will generally result in your receiving </a:t>
            </a:r>
            <a:r>
              <a:rPr lang="en-US" sz="2800" b="1" dirty="0">
                <a:solidFill>
                  <a:srgbClr val="9F0000"/>
                </a:solidFill>
                <a:latin typeface="Calisto MT"/>
                <a:ea typeface="MS Gothic" charset="0"/>
                <a:cs typeface="Calisto MT"/>
              </a:rPr>
              <a:t>the same penalty</a:t>
            </a:r>
            <a:endParaRPr lang="en-US" sz="2800" dirty="0">
              <a:solidFill>
                <a:srgbClr val="9F0000"/>
              </a:solidFill>
              <a:latin typeface="Calisto MT"/>
              <a:ea typeface="MS Gothic" charset="0"/>
              <a:cs typeface="Calisto MT"/>
            </a:endParaRPr>
          </a:p>
          <a:p>
            <a:pPr>
              <a:buFont typeface="Arial" charset="0"/>
              <a:buChar char="•"/>
            </a:pPr>
            <a:r>
              <a:rPr lang="en-US" sz="2800" dirty="0">
                <a:latin typeface="Calisto MT"/>
                <a:ea typeface="MS Gothic" charset="0"/>
                <a:cs typeface="Calisto MT"/>
              </a:rPr>
              <a:t>Know what your project partners are doing; if you turn a blind eye to their cheating, you may be hurting </a:t>
            </a:r>
            <a:r>
              <a:rPr lang="en-US" sz="2800" dirty="0" smtClean="0">
                <a:latin typeface="Calisto MT"/>
                <a:ea typeface="MS Gothic" charset="0"/>
                <a:cs typeface="Calisto MT"/>
              </a:rPr>
              <a:t>yourself</a:t>
            </a:r>
          </a:p>
          <a:p>
            <a:pPr>
              <a:buFont typeface="Arial" charset="0"/>
              <a:buChar char="•"/>
            </a:pPr>
            <a:r>
              <a:rPr lang="en-US" sz="2800" dirty="0" smtClean="0">
                <a:latin typeface="Calisto MT"/>
                <a:ea typeface="MS Gothic" charset="0"/>
                <a:cs typeface="Calisto MT"/>
              </a:rPr>
              <a:t>This includes putting someone’s name on something when they didn’t work on it</a:t>
            </a:r>
            <a:endParaRPr lang="en-US" sz="2800" dirty="0">
              <a:latin typeface="Calisto MT"/>
              <a:ea typeface="MS Gothic" charset="0"/>
              <a:cs typeface="Calisto MT"/>
            </a:endParaRPr>
          </a:p>
        </p:txBody>
      </p:sp>
      <p:sp>
        <p:nvSpPr>
          <p:cNvPr id="3" name="Slide Number Placeholder 2"/>
          <p:cNvSpPr>
            <a:spLocks noGrp="1"/>
          </p:cNvSpPr>
          <p:nvPr>
            <p:ph type="sldNum" sz="quarter" idx="12"/>
          </p:nvPr>
        </p:nvSpPr>
        <p:spPr/>
        <p:txBody>
          <a:bodyPr/>
          <a:lstStyle/>
          <a:p>
            <a:fld id="{D3D4B754-21B2-1D4E-BFE8-16B2D8C7FF03}" type="slidenum">
              <a:rPr lang="uk-UA" smtClean="0"/>
              <a:pPr/>
              <a:t>13</a:t>
            </a:fld>
            <a:endParaRPr lang="uk-UA" dirty="0"/>
          </a:p>
        </p:txBody>
      </p:sp>
    </p:spTree>
    <p:extLst>
      <p:ext uri="{BB962C8B-B14F-4D97-AF65-F5344CB8AC3E}">
        <p14:creationId xmlns:p14="http://schemas.microsoft.com/office/powerpoint/2010/main" val="25138532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a:t>
            </a:r>
            <a:endParaRPr lang="en-US" dirty="0"/>
          </a:p>
        </p:txBody>
      </p:sp>
      <p:sp>
        <p:nvSpPr>
          <p:cNvPr id="3" name="Content Placeholder 2"/>
          <p:cNvSpPr>
            <a:spLocks noGrp="1"/>
          </p:cNvSpPr>
          <p:nvPr>
            <p:ph idx="1"/>
          </p:nvPr>
        </p:nvSpPr>
        <p:spPr/>
        <p:txBody>
          <a:bodyPr>
            <a:normAutofit/>
          </a:bodyPr>
          <a:lstStyle/>
          <a:p>
            <a:r>
              <a:rPr lang="en-US" dirty="0" smtClean="0"/>
              <a:t>You </a:t>
            </a:r>
            <a:r>
              <a:rPr lang="en-US" dirty="0"/>
              <a:t>can </a:t>
            </a:r>
            <a:r>
              <a:rPr lang="en-US" b="1" dirty="0">
                <a:solidFill>
                  <a:srgbClr val="9F0000"/>
                </a:solidFill>
              </a:rPr>
              <a:t>always</a:t>
            </a:r>
            <a:r>
              <a:rPr lang="en-US" dirty="0">
                <a:solidFill>
                  <a:srgbClr val="9F0000"/>
                </a:solidFill>
              </a:rPr>
              <a:t> </a:t>
            </a:r>
            <a:r>
              <a:rPr lang="en-US" dirty="0"/>
              <a:t>bring it to </a:t>
            </a:r>
            <a:r>
              <a:rPr lang="en-US" dirty="0" smtClean="0"/>
              <a:t>me</a:t>
            </a:r>
          </a:p>
          <a:p>
            <a:r>
              <a:rPr lang="en-US" dirty="0" smtClean="0"/>
              <a:t>If it’s from you / in </a:t>
            </a:r>
            <a:r>
              <a:rPr lang="en-US" dirty="0"/>
              <a:t>your </a:t>
            </a:r>
            <a:r>
              <a:rPr lang="en-US" dirty="0" smtClean="0"/>
              <a:t>group / </a:t>
            </a:r>
            <a:r>
              <a:rPr lang="en-US" dirty="0" err="1" smtClean="0"/>
              <a:t>etc</a:t>
            </a:r>
            <a:r>
              <a:rPr lang="en-US" dirty="0" smtClean="0"/>
              <a:t>:</a:t>
            </a:r>
          </a:p>
          <a:p>
            <a:pPr lvl="1"/>
            <a:r>
              <a:rPr lang="en-US" dirty="0" smtClean="0"/>
              <a:t>You </a:t>
            </a:r>
            <a:r>
              <a:rPr lang="en-US" b="1" dirty="0" smtClean="0">
                <a:solidFill>
                  <a:srgbClr val="9F0000"/>
                </a:solidFill>
              </a:rPr>
              <a:t>may</a:t>
            </a:r>
            <a:r>
              <a:rPr lang="en-US" dirty="0" smtClean="0">
                <a:solidFill>
                  <a:srgbClr val="9F0000"/>
                </a:solidFill>
              </a:rPr>
              <a:t> </a:t>
            </a:r>
            <a:r>
              <a:rPr lang="en-US" dirty="0" smtClean="0"/>
              <a:t>talk </a:t>
            </a:r>
            <a:r>
              <a:rPr lang="en-US" dirty="0"/>
              <a:t>to them about </a:t>
            </a:r>
            <a:r>
              <a:rPr lang="en-US" dirty="0" smtClean="0"/>
              <a:t>it</a:t>
            </a:r>
          </a:p>
          <a:p>
            <a:pPr lvl="2"/>
            <a:r>
              <a:rPr lang="en-US" dirty="0" smtClean="0"/>
              <a:t>Unless it’s too late (it’s </a:t>
            </a:r>
            <a:r>
              <a:rPr lang="en-US" dirty="0"/>
              <a:t>been turned </a:t>
            </a:r>
            <a:r>
              <a:rPr lang="en-US" dirty="0" smtClean="0"/>
              <a:t>in, the test is over)</a:t>
            </a:r>
          </a:p>
          <a:p>
            <a:pPr lvl="3"/>
            <a:r>
              <a:rPr lang="en-US" dirty="0" smtClean="0"/>
              <a:t>Then you </a:t>
            </a:r>
            <a:r>
              <a:rPr lang="en-US" dirty="0"/>
              <a:t>are </a:t>
            </a:r>
            <a:r>
              <a:rPr lang="en-US" dirty="0" smtClean="0"/>
              <a:t>abetting unless you report</a:t>
            </a:r>
          </a:p>
          <a:p>
            <a:pPr lvl="2"/>
            <a:r>
              <a:rPr lang="en-US" dirty="0" smtClean="0"/>
              <a:t>Some people may get sneakier instead of improving</a:t>
            </a:r>
          </a:p>
          <a:p>
            <a:r>
              <a:rPr lang="en-US" dirty="0" smtClean="0"/>
              <a:t>You </a:t>
            </a:r>
            <a:r>
              <a:rPr lang="en-US" b="1" dirty="0" smtClean="0">
                <a:solidFill>
                  <a:srgbClr val="9F0000"/>
                </a:solidFill>
              </a:rPr>
              <a:t>do not have to</a:t>
            </a:r>
            <a:r>
              <a:rPr lang="en-US" dirty="0" smtClean="0">
                <a:solidFill>
                  <a:srgbClr val="9F0000"/>
                </a:solidFill>
              </a:rPr>
              <a:t> </a:t>
            </a:r>
            <a:r>
              <a:rPr lang="en-US" dirty="0" smtClean="0"/>
              <a:t>talk to anyone but me</a:t>
            </a:r>
          </a:p>
        </p:txBody>
      </p:sp>
      <p:sp>
        <p:nvSpPr>
          <p:cNvPr id="4" name="Slide Number Placeholder 3"/>
          <p:cNvSpPr>
            <a:spLocks noGrp="1"/>
          </p:cNvSpPr>
          <p:nvPr>
            <p:ph type="sldNum" sz="quarter" idx="12"/>
          </p:nvPr>
        </p:nvSpPr>
        <p:spPr/>
        <p:txBody>
          <a:bodyPr/>
          <a:lstStyle/>
          <a:p>
            <a:fld id="{D3D4B754-21B2-1D4E-BFE8-16B2D8C7FF03}" type="slidenum">
              <a:rPr lang="uk-UA" smtClean="0"/>
              <a:pPr/>
              <a:t>14</a:t>
            </a:fld>
            <a:endParaRPr lang="uk-UA" dirty="0"/>
          </a:p>
        </p:txBody>
      </p:sp>
    </p:spTree>
    <p:extLst>
      <p:ext uri="{BB962C8B-B14F-4D97-AF65-F5344CB8AC3E}">
        <p14:creationId xmlns:p14="http://schemas.microsoft.com/office/powerpoint/2010/main" val="2422503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atin typeface="Calisto MT"/>
                <a:ea typeface="MS Gothic" charset="0"/>
                <a:cs typeface="Calisto MT"/>
              </a:rPr>
              <a:t>Penalties</a:t>
            </a:r>
          </a:p>
        </p:txBody>
      </p:sp>
      <p:sp>
        <p:nvSpPr>
          <p:cNvPr id="45059" name="Rectangle 3"/>
          <p:cNvSpPr>
            <a:spLocks noGrp="1" noChangeArrowheads="1"/>
          </p:cNvSpPr>
          <p:nvPr>
            <p:ph idx="1"/>
          </p:nvPr>
        </p:nvSpPr>
        <p:spPr/>
        <p:txBody>
          <a:bodyPr>
            <a:normAutofit fontScale="85000" lnSpcReduction="10000"/>
          </a:bodyPr>
          <a:lstStyle/>
          <a:p>
            <a:pPr>
              <a:buFont typeface="Arial" charset="0"/>
              <a:buChar char="•"/>
            </a:pPr>
            <a:r>
              <a:rPr lang="en-US" dirty="0" smtClean="0">
                <a:latin typeface="Calisto MT"/>
                <a:ea typeface="MS Gothic" charset="0"/>
                <a:cs typeface="Calisto MT"/>
              </a:rPr>
              <a:t>Penalties </a:t>
            </a:r>
            <a:r>
              <a:rPr lang="en-US" dirty="0">
                <a:latin typeface="Calisto MT"/>
                <a:ea typeface="MS Gothic" charset="0"/>
                <a:cs typeface="Calisto MT"/>
              </a:rPr>
              <a:t>depend on the </a:t>
            </a:r>
            <a:r>
              <a:rPr lang="en-US" dirty="0" smtClean="0">
                <a:latin typeface="Calisto MT"/>
                <a:ea typeface="MS Gothic" charset="0"/>
                <a:cs typeface="Calisto MT"/>
              </a:rPr>
              <a:t>offense and whether it recurs</a:t>
            </a:r>
          </a:p>
          <a:p>
            <a:pPr>
              <a:buFont typeface="Arial" charset="0"/>
              <a:buChar char="•"/>
            </a:pPr>
            <a:r>
              <a:rPr lang="en-US" dirty="0" smtClean="0">
                <a:latin typeface="Calisto MT"/>
                <a:ea typeface="MS Gothic" charset="0"/>
                <a:cs typeface="Calisto MT"/>
              </a:rPr>
              <a:t>The </a:t>
            </a:r>
            <a:r>
              <a:rPr lang="en-US" b="1" dirty="0">
                <a:solidFill>
                  <a:srgbClr val="9F0000"/>
                </a:solidFill>
                <a:latin typeface="Calisto MT"/>
                <a:ea typeface="MS Gothic" charset="0"/>
                <a:cs typeface="Calisto MT"/>
              </a:rPr>
              <a:t>minimum</a:t>
            </a:r>
            <a:r>
              <a:rPr lang="en-US" dirty="0">
                <a:solidFill>
                  <a:srgbClr val="9F0000"/>
                </a:solidFill>
                <a:latin typeface="Calisto MT"/>
                <a:ea typeface="MS Gothic" charset="0"/>
                <a:cs typeface="Calisto MT"/>
              </a:rPr>
              <a:t> </a:t>
            </a:r>
            <a:r>
              <a:rPr lang="en-US" dirty="0">
                <a:latin typeface="Calisto MT"/>
                <a:ea typeface="MS Gothic" charset="0"/>
                <a:cs typeface="Calisto MT"/>
              </a:rPr>
              <a:t>penalties are:</a:t>
            </a:r>
          </a:p>
          <a:p>
            <a:pPr lvl="1">
              <a:buFont typeface="Arial" charset="0"/>
              <a:buChar char="•"/>
            </a:pPr>
            <a:r>
              <a:rPr lang="en-US" dirty="0">
                <a:latin typeface="Calisto MT"/>
                <a:ea typeface="MS Gothic" charset="0"/>
                <a:cs typeface="Calisto MT"/>
              </a:rPr>
              <a:t>Receiving a zero on an </a:t>
            </a:r>
            <a:r>
              <a:rPr lang="en-US" dirty="0" smtClean="0">
                <a:latin typeface="Calisto MT"/>
                <a:ea typeface="MS Gothic" charset="0"/>
                <a:cs typeface="Calisto MT"/>
              </a:rPr>
              <a:t>assignment</a:t>
            </a:r>
            <a:endParaRPr lang="en-US" dirty="0">
              <a:latin typeface="Calisto MT"/>
              <a:ea typeface="MS Gothic" charset="0"/>
              <a:cs typeface="Calisto MT"/>
            </a:endParaRPr>
          </a:p>
          <a:p>
            <a:pPr lvl="1">
              <a:buFont typeface="Arial" charset="0"/>
              <a:buChar char="•"/>
            </a:pPr>
            <a:r>
              <a:rPr lang="en-US" dirty="0">
                <a:latin typeface="Calisto MT"/>
                <a:ea typeface="MS Gothic" charset="0"/>
                <a:cs typeface="Calisto MT"/>
              </a:rPr>
              <a:t>Being required to redo the assignment, without credit, in order to pass the class</a:t>
            </a:r>
          </a:p>
          <a:p>
            <a:pPr>
              <a:buFont typeface="Arial" charset="0"/>
              <a:buChar char="•"/>
            </a:pPr>
            <a:r>
              <a:rPr lang="en-US" dirty="0">
                <a:latin typeface="Calisto MT"/>
                <a:ea typeface="MS Gothic" charset="0"/>
                <a:cs typeface="Calisto MT"/>
              </a:rPr>
              <a:t>Additional penalties may include:</a:t>
            </a:r>
          </a:p>
          <a:p>
            <a:pPr lvl="1">
              <a:buFont typeface="Arial" charset="0"/>
              <a:buChar char="•"/>
            </a:pPr>
            <a:r>
              <a:rPr lang="en-US" dirty="0">
                <a:latin typeface="Calisto MT"/>
                <a:ea typeface="MS Gothic" charset="0"/>
                <a:cs typeface="Calisto MT"/>
              </a:rPr>
              <a:t>Receiving a full grade reduction in the </a:t>
            </a:r>
            <a:r>
              <a:rPr lang="en-US" dirty="0" smtClean="0">
                <a:latin typeface="Calisto MT"/>
                <a:ea typeface="MS Gothic" charset="0"/>
                <a:cs typeface="Calisto MT"/>
              </a:rPr>
              <a:t>class</a:t>
            </a:r>
            <a:endParaRPr lang="en-US" dirty="0">
              <a:latin typeface="Calisto MT"/>
              <a:ea typeface="MS Gothic" charset="0"/>
              <a:cs typeface="Calisto MT"/>
            </a:endParaRPr>
          </a:p>
          <a:p>
            <a:pPr lvl="1">
              <a:buFont typeface="Arial" charset="0"/>
              <a:buChar char="•"/>
            </a:pPr>
            <a:r>
              <a:rPr lang="en-US" dirty="0">
                <a:latin typeface="Calisto MT"/>
                <a:ea typeface="MS Gothic" charset="0"/>
                <a:cs typeface="Calisto MT"/>
              </a:rPr>
              <a:t>Failing the class </a:t>
            </a:r>
            <a:r>
              <a:rPr lang="en-US" dirty="0" smtClean="0">
                <a:latin typeface="Calisto MT"/>
                <a:ea typeface="MS Gothic" charset="0"/>
                <a:cs typeface="Calisto MT"/>
              </a:rPr>
              <a:t>without </a:t>
            </a:r>
            <a:r>
              <a:rPr lang="en-US" dirty="0">
                <a:latin typeface="Calisto MT"/>
                <a:ea typeface="MS Gothic" charset="0"/>
                <a:cs typeface="Calisto MT"/>
              </a:rPr>
              <a:t>possibility of dropping </a:t>
            </a:r>
            <a:r>
              <a:rPr lang="en-US" dirty="0" smtClean="0">
                <a:latin typeface="Calisto MT"/>
                <a:ea typeface="MS Gothic" charset="0"/>
                <a:cs typeface="Calisto MT"/>
              </a:rPr>
              <a:t>it</a:t>
            </a:r>
            <a:endParaRPr lang="en-US" dirty="0">
              <a:latin typeface="Calisto MT"/>
              <a:ea typeface="MS Gothic" charset="0"/>
              <a:cs typeface="Calisto MT"/>
            </a:endParaRPr>
          </a:p>
          <a:p>
            <a:pPr lvl="1">
              <a:buFont typeface="Arial" charset="0"/>
              <a:buChar char="•"/>
            </a:pPr>
            <a:r>
              <a:rPr lang="en-US" dirty="0">
                <a:latin typeface="Calisto MT"/>
                <a:ea typeface="MS Gothic" charset="0"/>
                <a:cs typeface="Calisto MT"/>
              </a:rPr>
              <a:t>Suspension or expulsion from the university</a:t>
            </a:r>
          </a:p>
        </p:txBody>
      </p:sp>
      <p:sp>
        <p:nvSpPr>
          <p:cNvPr id="3" name="Slide Number Placeholder 2"/>
          <p:cNvSpPr>
            <a:spLocks noGrp="1"/>
          </p:cNvSpPr>
          <p:nvPr>
            <p:ph type="sldNum" sz="quarter" idx="12"/>
          </p:nvPr>
        </p:nvSpPr>
        <p:spPr/>
        <p:txBody>
          <a:bodyPr/>
          <a:lstStyle/>
          <a:p>
            <a:fld id="{D3D4B754-21B2-1D4E-BFE8-16B2D8C7FF03}" type="slidenum">
              <a:rPr lang="uk-UA" smtClean="0"/>
              <a:pPr/>
              <a:t>15</a:t>
            </a:fld>
            <a:endParaRPr lang="uk-UA" dirty="0"/>
          </a:p>
        </p:txBody>
      </p:sp>
    </p:spTree>
    <p:extLst>
      <p:ext uri="{BB962C8B-B14F-4D97-AF65-F5344CB8AC3E}">
        <p14:creationId xmlns:p14="http://schemas.microsoft.com/office/powerpoint/2010/main" val="21181984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atin typeface="Calisto MT"/>
                <a:ea typeface="MS Gothic" charset="0"/>
                <a:cs typeface="Calisto MT"/>
              </a:rPr>
              <a:t>About Groupwork</a:t>
            </a:r>
          </a:p>
        </p:txBody>
      </p:sp>
      <p:sp>
        <p:nvSpPr>
          <p:cNvPr id="47107" name="Content Placeholder 2"/>
          <p:cNvSpPr>
            <a:spLocks noGrp="1"/>
          </p:cNvSpPr>
          <p:nvPr>
            <p:ph idx="1"/>
          </p:nvPr>
        </p:nvSpPr>
        <p:spPr/>
        <p:txBody>
          <a:bodyPr>
            <a:noAutofit/>
          </a:bodyPr>
          <a:lstStyle/>
          <a:p>
            <a:pPr>
              <a:buFont typeface="Arial" charset="0"/>
              <a:buChar char="•"/>
            </a:pPr>
            <a:r>
              <a:rPr lang="en-US" dirty="0">
                <a:latin typeface="Calisto MT"/>
                <a:ea typeface="MS Gothic" charset="0"/>
                <a:cs typeface="Calisto MT"/>
              </a:rPr>
              <a:t>Study groups are </a:t>
            </a:r>
            <a:r>
              <a:rPr lang="en-US" b="1" dirty="0" smtClean="0">
                <a:solidFill>
                  <a:schemeClr val="accent4"/>
                </a:solidFill>
                <a:latin typeface="Calisto MT"/>
                <a:ea typeface="MS Gothic" charset="0"/>
                <a:cs typeface="Calisto MT"/>
              </a:rPr>
              <a:t>encouraged</a:t>
            </a:r>
            <a:r>
              <a:rPr lang="en-US" dirty="0" smtClean="0">
                <a:solidFill>
                  <a:schemeClr val="tx1"/>
                </a:solidFill>
                <a:latin typeface="Calisto MT"/>
                <a:ea typeface="MS Gothic" charset="0"/>
                <a:cs typeface="Calisto MT"/>
              </a:rPr>
              <a:t>!</a:t>
            </a:r>
          </a:p>
          <a:p>
            <a:pPr lvl="1">
              <a:buFont typeface="Arial" charset="0"/>
              <a:buChar char="•"/>
            </a:pPr>
            <a:r>
              <a:rPr lang="en-US" sz="2000" dirty="0" smtClean="0">
                <a:latin typeface="Calisto MT"/>
                <a:ea typeface="MS Gothic" charset="0"/>
                <a:cs typeface="Calisto MT"/>
              </a:rPr>
              <a:t>Talking </a:t>
            </a:r>
            <a:r>
              <a:rPr lang="en-US" sz="2000" dirty="0">
                <a:latin typeface="Calisto MT"/>
                <a:ea typeface="MS Gothic" charset="0"/>
                <a:cs typeface="Calisto MT"/>
              </a:rPr>
              <a:t>about the homework is </a:t>
            </a:r>
            <a:r>
              <a:rPr lang="en-US" sz="2000" i="1" dirty="0">
                <a:latin typeface="Calisto MT"/>
                <a:ea typeface="MS Gothic" charset="0"/>
                <a:cs typeface="Calisto MT"/>
              </a:rPr>
              <a:t>completely acceptable</a:t>
            </a:r>
          </a:p>
          <a:p>
            <a:pPr lvl="1">
              <a:buFont typeface="Arial" charset="0"/>
              <a:buChar char="•"/>
            </a:pPr>
            <a:r>
              <a:rPr lang="en-US" sz="2000" dirty="0" smtClean="0">
                <a:latin typeface="Calisto MT"/>
                <a:ea typeface="MS Gothic" charset="0"/>
                <a:cs typeface="Calisto MT"/>
              </a:rPr>
              <a:t>Some </a:t>
            </a:r>
            <a:r>
              <a:rPr lang="en-US" sz="2000" dirty="0">
                <a:latin typeface="Calisto MT"/>
                <a:ea typeface="MS Gothic" charset="0"/>
                <a:cs typeface="Calisto MT"/>
              </a:rPr>
              <a:t>homework </a:t>
            </a:r>
            <a:r>
              <a:rPr lang="en-US" sz="2000" dirty="0" smtClean="0">
                <a:latin typeface="Calisto MT"/>
                <a:ea typeface="MS Gothic" charset="0"/>
                <a:cs typeface="Calisto MT"/>
              </a:rPr>
              <a:t>be done by </a:t>
            </a:r>
            <a:r>
              <a:rPr lang="en-US" sz="2000" dirty="0">
                <a:latin typeface="Calisto MT"/>
                <a:ea typeface="MS Gothic" charset="0"/>
                <a:cs typeface="Calisto MT"/>
              </a:rPr>
              <a:t>a group (2-3 students) working together</a:t>
            </a:r>
          </a:p>
          <a:p>
            <a:pPr>
              <a:buFont typeface="Arial" charset="0"/>
              <a:buChar char="•"/>
            </a:pPr>
            <a:r>
              <a:rPr lang="en-US" dirty="0" smtClean="0">
                <a:latin typeface="Calisto MT"/>
                <a:ea typeface="MS Gothic" charset="0"/>
                <a:cs typeface="Calisto MT"/>
              </a:rPr>
              <a:t>Programming work must </a:t>
            </a:r>
            <a:r>
              <a:rPr lang="en-US" dirty="0">
                <a:latin typeface="Calisto MT"/>
                <a:ea typeface="MS Gothic" charset="0"/>
                <a:cs typeface="Calisto MT"/>
              </a:rPr>
              <a:t>be </a:t>
            </a:r>
            <a:r>
              <a:rPr lang="en-US" dirty="0" smtClean="0">
                <a:latin typeface="Calisto MT"/>
                <a:ea typeface="MS Gothic" charset="0"/>
                <a:cs typeface="Calisto MT"/>
              </a:rPr>
              <a:t>submitted </a:t>
            </a:r>
            <a:r>
              <a:rPr lang="en-US" b="1" dirty="0" smtClean="0">
                <a:solidFill>
                  <a:schemeClr val="accent2"/>
                </a:solidFill>
                <a:latin typeface="Calisto MT"/>
                <a:ea typeface="MS Gothic" charset="0"/>
                <a:cs typeface="Calisto MT"/>
              </a:rPr>
              <a:t>individually</a:t>
            </a:r>
            <a:endParaRPr lang="en-US" b="1" dirty="0">
              <a:solidFill>
                <a:schemeClr val="accent2"/>
              </a:solidFill>
              <a:latin typeface="Calisto MT"/>
              <a:ea typeface="MS Gothic" charset="0"/>
              <a:cs typeface="Calisto MT"/>
            </a:endParaRPr>
          </a:p>
          <a:p>
            <a:pPr lvl="1">
              <a:buFont typeface="Arial" charset="0"/>
              <a:buChar char="•"/>
            </a:pPr>
            <a:r>
              <a:rPr lang="en-US" sz="2000" dirty="0">
                <a:latin typeface="Calisto MT"/>
                <a:ea typeface="MS Gothic" charset="0"/>
                <a:cs typeface="Calisto MT"/>
              </a:rPr>
              <a:t>Y</a:t>
            </a:r>
            <a:r>
              <a:rPr lang="en-US" sz="2000" dirty="0" smtClean="0">
                <a:latin typeface="Calisto MT"/>
                <a:ea typeface="MS Gothic" charset="0"/>
                <a:cs typeface="Calisto MT"/>
              </a:rPr>
              <a:t>ou </a:t>
            </a:r>
            <a:r>
              <a:rPr lang="en-US" sz="2000" dirty="0">
                <a:latin typeface="Calisto MT"/>
                <a:ea typeface="MS Gothic" charset="0"/>
                <a:cs typeface="Calisto MT"/>
              </a:rPr>
              <a:t>may help the other members of your group</a:t>
            </a:r>
          </a:p>
          <a:p>
            <a:pPr lvl="1">
              <a:buFont typeface="Arial" charset="0"/>
              <a:buChar char="•"/>
            </a:pPr>
            <a:r>
              <a:rPr lang="en-US" sz="2000" dirty="0">
                <a:latin typeface="Calisto MT"/>
                <a:ea typeface="MS Gothic" charset="0"/>
                <a:cs typeface="Calisto MT"/>
              </a:rPr>
              <a:t>Programming assignments must be written by </a:t>
            </a:r>
            <a:r>
              <a:rPr lang="en-US" sz="2000" dirty="0" smtClean="0">
                <a:latin typeface="Calisto MT"/>
                <a:ea typeface="MS Gothic" charset="0"/>
                <a:cs typeface="Calisto MT"/>
              </a:rPr>
              <a:t>you</a:t>
            </a:r>
          </a:p>
          <a:p>
            <a:pPr lvl="1">
              <a:buFont typeface="Arial" charset="0"/>
              <a:buChar char="•"/>
            </a:pPr>
            <a:r>
              <a:rPr lang="en-US" sz="2000" dirty="0">
                <a:latin typeface="Calisto MT"/>
                <a:ea typeface="MS Gothic" charset="0"/>
                <a:cs typeface="Calisto MT"/>
              </a:rPr>
              <a:t>Y</a:t>
            </a:r>
            <a:r>
              <a:rPr lang="en-US" sz="2000" dirty="0" smtClean="0">
                <a:latin typeface="Calisto MT"/>
                <a:ea typeface="MS Gothic" charset="0"/>
                <a:cs typeface="Calisto MT"/>
              </a:rPr>
              <a:t>our </a:t>
            </a:r>
            <a:r>
              <a:rPr lang="en-US" sz="2000" dirty="0">
                <a:latin typeface="Calisto MT"/>
                <a:ea typeface="MS Gothic" charset="0"/>
                <a:cs typeface="Calisto MT"/>
              </a:rPr>
              <a:t>group members may help you </a:t>
            </a:r>
            <a:r>
              <a:rPr lang="en-US" sz="2000" dirty="0" smtClean="0">
                <a:latin typeface="Calisto MT"/>
                <a:ea typeface="MS Gothic" charset="0"/>
                <a:cs typeface="Calisto MT"/>
              </a:rPr>
              <a:t>debug</a:t>
            </a:r>
            <a:endParaRPr lang="en-US" sz="2000" dirty="0">
              <a:latin typeface="Calisto MT"/>
              <a:ea typeface="MS Gothic" charset="0"/>
              <a:cs typeface="Calisto MT"/>
            </a:endParaRPr>
          </a:p>
          <a:p>
            <a:pPr lvl="1">
              <a:buFont typeface="Arial" charset="0"/>
              <a:buChar char="•"/>
            </a:pPr>
            <a:r>
              <a:rPr lang="en-US" sz="2000" dirty="0">
                <a:latin typeface="Calisto MT"/>
                <a:ea typeface="MS Gothic" charset="0"/>
                <a:cs typeface="Calisto MT"/>
              </a:rPr>
              <a:t>Copying another </a:t>
            </a:r>
            <a:r>
              <a:rPr lang="en-US" sz="2000" dirty="0" smtClean="0">
                <a:latin typeface="Calisto MT"/>
                <a:ea typeface="MS Gothic" charset="0"/>
                <a:cs typeface="Calisto MT"/>
              </a:rPr>
              <a:t>person’s code is </a:t>
            </a:r>
            <a:r>
              <a:rPr lang="en-US" sz="2000" b="1" dirty="0" smtClean="0">
                <a:solidFill>
                  <a:srgbClr val="8B0003"/>
                </a:solidFill>
                <a:latin typeface="Calisto MT"/>
                <a:ea typeface="MS Gothic" charset="0"/>
                <a:cs typeface="Calisto MT"/>
              </a:rPr>
              <a:t>never</a:t>
            </a:r>
            <a:r>
              <a:rPr lang="en-US" sz="2000" dirty="0" smtClean="0">
                <a:solidFill>
                  <a:srgbClr val="8B0003"/>
                </a:solidFill>
                <a:latin typeface="Calisto MT"/>
                <a:ea typeface="MS Gothic" charset="0"/>
                <a:cs typeface="Calisto MT"/>
              </a:rPr>
              <a:t> </a:t>
            </a:r>
            <a:r>
              <a:rPr lang="en-US" sz="2000" dirty="0" smtClean="0">
                <a:latin typeface="Calisto MT"/>
                <a:ea typeface="MS Gothic" charset="0"/>
                <a:cs typeface="Calisto MT"/>
              </a:rPr>
              <a:t>acceptable</a:t>
            </a:r>
            <a:endParaRPr lang="en-US" sz="2000" dirty="0">
              <a:latin typeface="Calisto MT"/>
              <a:ea typeface="MS Gothic" charset="0"/>
              <a:cs typeface="Calisto MT"/>
            </a:endParaRPr>
          </a:p>
        </p:txBody>
      </p:sp>
      <p:sp>
        <p:nvSpPr>
          <p:cNvPr id="3" name="Slide Number Placeholder 2"/>
          <p:cNvSpPr>
            <a:spLocks noGrp="1"/>
          </p:cNvSpPr>
          <p:nvPr>
            <p:ph type="sldNum" sz="quarter" idx="12"/>
          </p:nvPr>
        </p:nvSpPr>
        <p:spPr/>
        <p:txBody>
          <a:bodyPr/>
          <a:lstStyle/>
          <a:p>
            <a:fld id="{D3D4B754-21B2-1D4E-BFE8-16B2D8C7FF03}" type="slidenum">
              <a:rPr lang="uk-UA" smtClean="0"/>
              <a:pPr/>
              <a:t>16</a:t>
            </a:fld>
            <a:endParaRPr lang="uk-UA" dirty="0"/>
          </a:p>
        </p:txBody>
      </p:sp>
    </p:spTree>
    <p:extLst>
      <p:ext uri="{BB962C8B-B14F-4D97-AF65-F5344CB8AC3E}">
        <p14:creationId xmlns:p14="http://schemas.microsoft.com/office/powerpoint/2010/main" val="28555622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Calisto MT"/>
                <a:ea typeface="MS Gothic" charset="0"/>
                <a:cs typeface="Calisto MT"/>
              </a:rPr>
              <a:t>Availability &amp; Communication</a:t>
            </a:r>
            <a:endParaRPr lang="en-US" dirty="0">
              <a:latin typeface="Calisto MT"/>
              <a:ea typeface="MS Gothic" charset="0"/>
              <a:cs typeface="Calisto MT"/>
            </a:endParaRPr>
          </a:p>
        </p:txBody>
      </p:sp>
      <p:sp>
        <p:nvSpPr>
          <p:cNvPr id="48131" name="Rectangle 2"/>
          <p:cNvSpPr>
            <a:spLocks noGrp="1" noChangeArrowheads="1"/>
          </p:cNvSpPr>
          <p:nvPr>
            <p:ph idx="1"/>
          </p:nvPr>
        </p:nvSpPr>
        <p:spPr/>
        <p:txBody>
          <a:bodyPr>
            <a:normAutofit/>
          </a:bodyPr>
          <a:lstStyle/>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latin typeface="Calisto MT"/>
                <a:cs typeface="Calisto MT"/>
              </a:rPr>
              <a:t>Drop </a:t>
            </a:r>
            <a:r>
              <a:rPr lang="en-US" sz="2800" dirty="0">
                <a:latin typeface="Calisto MT"/>
                <a:cs typeface="Calisto MT"/>
              </a:rPr>
              <a:t>in </a:t>
            </a:r>
            <a:r>
              <a:rPr lang="en-US" sz="2800" dirty="0" smtClean="0">
                <a:latin typeface="Calisto MT"/>
                <a:cs typeface="Calisto MT"/>
              </a:rPr>
              <a:t>when </a:t>
            </a:r>
            <a:r>
              <a:rPr lang="en-US" sz="2800" dirty="0">
                <a:latin typeface="Calisto MT"/>
                <a:cs typeface="Calisto MT"/>
              </a:rPr>
              <a:t>my door is </a:t>
            </a:r>
            <a:r>
              <a:rPr lang="en-US" sz="2800" dirty="0" smtClean="0">
                <a:latin typeface="Calisto MT"/>
                <a:cs typeface="Calisto MT"/>
              </a:rPr>
              <a:t>open</a:t>
            </a: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latin typeface="Calisto MT"/>
                <a:cs typeface="Calisto MT"/>
              </a:rPr>
              <a:t>If I’m busy, we’ll make an appointment</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latin typeface="Calisto MT"/>
                <a:cs typeface="Calisto MT"/>
              </a:rPr>
              <a:t>We will try to respond to Piazza posts immediately</a:t>
            </a: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latin typeface="Calisto MT"/>
                <a:cs typeface="Calisto MT"/>
              </a:rPr>
              <a:t>Email: 24-48 hours</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latin typeface="Calisto MT"/>
                <a:cs typeface="Calisto MT"/>
              </a:rPr>
              <a:t>Post </a:t>
            </a:r>
            <a:r>
              <a:rPr lang="en-US" sz="2800" dirty="0">
                <a:latin typeface="Calisto MT"/>
                <a:cs typeface="Calisto MT"/>
              </a:rPr>
              <a:t>general questions </a:t>
            </a:r>
            <a:r>
              <a:rPr lang="en-US" sz="2800" dirty="0" smtClean="0">
                <a:latin typeface="Calisto MT"/>
                <a:cs typeface="Calisto MT"/>
              </a:rPr>
              <a:t>(most questions!) </a:t>
            </a:r>
            <a:r>
              <a:rPr lang="en-US" sz="2800" dirty="0">
                <a:latin typeface="Calisto MT"/>
                <a:cs typeface="Calisto MT"/>
              </a:rPr>
              <a:t>to </a:t>
            </a:r>
            <a:r>
              <a:rPr lang="en-US" sz="2800" dirty="0" smtClean="0">
                <a:latin typeface="Calisto MT"/>
                <a:cs typeface="Calisto MT"/>
              </a:rPr>
              <a:t>Piazza</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latin typeface="Calisto MT"/>
                <a:cs typeface="Calisto MT"/>
              </a:rPr>
              <a:t>Always send email to professor </a:t>
            </a:r>
            <a:r>
              <a:rPr lang="en-US" sz="2800" b="1" dirty="0" smtClean="0">
                <a:solidFill>
                  <a:schemeClr val="accent4"/>
                </a:solidFill>
                <a:latin typeface="Calisto MT"/>
                <a:cs typeface="Calisto MT"/>
              </a:rPr>
              <a:t>and</a:t>
            </a:r>
            <a:r>
              <a:rPr lang="en-US" sz="2800" dirty="0" smtClean="0">
                <a:solidFill>
                  <a:schemeClr val="accent4"/>
                </a:solidFill>
                <a:latin typeface="Calisto MT"/>
                <a:cs typeface="Calisto MT"/>
              </a:rPr>
              <a:t> </a:t>
            </a:r>
            <a:r>
              <a:rPr lang="en-US" sz="2800" dirty="0" smtClean="0">
                <a:latin typeface="Calisto MT"/>
                <a:cs typeface="Calisto MT"/>
              </a:rPr>
              <a:t>TA</a:t>
            </a:r>
            <a:endParaRPr lang="en-US" sz="2800" dirty="0">
              <a:latin typeface="Calisto MT"/>
              <a:cs typeface="Calisto MT"/>
            </a:endParaRPr>
          </a:p>
        </p:txBody>
      </p:sp>
      <p:sp>
        <p:nvSpPr>
          <p:cNvPr id="3" name="Slide Number Placeholder 2"/>
          <p:cNvSpPr>
            <a:spLocks noGrp="1"/>
          </p:cNvSpPr>
          <p:nvPr>
            <p:ph type="sldNum" sz="quarter" idx="12"/>
          </p:nvPr>
        </p:nvSpPr>
        <p:spPr/>
        <p:txBody>
          <a:bodyPr/>
          <a:lstStyle/>
          <a:p>
            <a:fld id="{D3D4B754-21B2-1D4E-BFE8-16B2D8C7FF03}" type="slidenum">
              <a:rPr lang="uk-UA" smtClean="0"/>
              <a:pPr/>
              <a:t>17</a:t>
            </a:fld>
            <a:endParaRPr lang="uk-UA" dirty="0"/>
          </a:p>
        </p:txBody>
      </p:sp>
    </p:spTree>
    <p:extLst>
      <p:ext uri="{BB962C8B-B14F-4D97-AF65-F5344CB8AC3E}">
        <p14:creationId xmlns:p14="http://schemas.microsoft.com/office/powerpoint/2010/main" val="421730962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descr="Screen Shot 2016-09-01 at 9.49.25 AM.png"/>
          <p:cNvPicPr>
            <a:picLocks noChangeAspect="1"/>
          </p:cNvPicPr>
          <p:nvPr/>
        </p:nvPicPr>
        <p:blipFill rotWithShape="1">
          <a:blip r:embed="rId2">
            <a:extLst>
              <a:ext uri="{28A0092B-C50C-407E-A947-70E740481C1C}">
                <a14:useLocalDpi xmlns:a14="http://schemas.microsoft.com/office/drawing/2010/main" val="0"/>
              </a:ext>
            </a:extLst>
          </a:blip>
          <a:srcRect l="27675" t="10150" r="24634" b="52946"/>
          <a:stretch/>
        </p:blipFill>
        <p:spPr>
          <a:xfrm>
            <a:off x="325968" y="2590800"/>
            <a:ext cx="8466088" cy="3685004"/>
          </a:xfrm>
          <a:prstGeom prst="rect">
            <a:avLst/>
          </a:prstGeom>
        </p:spPr>
      </p:pic>
      <p:sp>
        <p:nvSpPr>
          <p:cNvPr id="2" name="Title 1"/>
          <p:cNvSpPr>
            <a:spLocks noGrp="1"/>
          </p:cNvSpPr>
          <p:nvPr>
            <p:ph type="title"/>
          </p:nvPr>
        </p:nvSpPr>
        <p:spPr/>
        <p:txBody>
          <a:bodyPr/>
          <a:lstStyle/>
          <a:p>
            <a:r>
              <a:rPr lang="en-US" dirty="0" smtClean="0">
                <a:latin typeface="Calisto MT"/>
                <a:cs typeface="Calisto MT"/>
              </a:rPr>
              <a:t>Schedule</a:t>
            </a:r>
            <a:endParaRPr lang="en-US" dirty="0">
              <a:latin typeface="Calisto MT"/>
              <a:cs typeface="Calisto MT"/>
            </a:endParaRPr>
          </a:p>
        </p:txBody>
      </p:sp>
      <p:sp>
        <p:nvSpPr>
          <p:cNvPr id="4" name="Slide Number Placeholder 3"/>
          <p:cNvSpPr>
            <a:spLocks noGrp="1"/>
          </p:cNvSpPr>
          <p:nvPr>
            <p:ph type="sldNum" sz="quarter" idx="12"/>
          </p:nvPr>
        </p:nvSpPr>
        <p:spPr>
          <a:xfrm>
            <a:off x="4191000" y="6356350"/>
            <a:ext cx="762000" cy="271463"/>
          </a:xfrm>
          <a:prstGeom prst="rect">
            <a:avLst/>
          </a:prstGeom>
        </p:spPr>
        <p:txBody>
          <a:bodyPr/>
          <a:lstStyle/>
          <a:p>
            <a:fld id="{C47E5233-09E6-CD4E-ACF9-C77F8234DCA1}" type="slidenum">
              <a:rPr lang="en-US" smtClean="0"/>
              <a:pPr/>
              <a:t>18</a:t>
            </a:fld>
            <a:endParaRPr lang="en-US" dirty="0"/>
          </a:p>
        </p:txBody>
      </p:sp>
      <p:sp>
        <p:nvSpPr>
          <p:cNvPr id="7" name="Line Callout 1 6"/>
          <p:cNvSpPr/>
          <p:nvPr/>
        </p:nvSpPr>
        <p:spPr>
          <a:xfrm>
            <a:off x="4599890" y="4038600"/>
            <a:ext cx="990600" cy="762000"/>
          </a:xfrm>
          <a:prstGeom prst="borderCallout1">
            <a:avLst>
              <a:gd name="adj1" fmla="val 104932"/>
              <a:gd name="adj2" fmla="val 26968"/>
              <a:gd name="adj3" fmla="val 151318"/>
              <a:gd name="adj4" fmla="val -21971"/>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chemeClr val="tx1"/>
                </a:solidFill>
              </a:rPr>
              <a:t>Before class</a:t>
            </a:r>
            <a:endParaRPr lang="en-US" sz="1800" dirty="0">
              <a:solidFill>
                <a:schemeClr val="tx1"/>
              </a:solidFill>
            </a:endParaRPr>
          </a:p>
        </p:txBody>
      </p:sp>
      <p:sp>
        <p:nvSpPr>
          <p:cNvPr id="8" name="Line Callout 1 7"/>
          <p:cNvSpPr/>
          <p:nvPr/>
        </p:nvSpPr>
        <p:spPr>
          <a:xfrm>
            <a:off x="5742890" y="4038600"/>
            <a:ext cx="990600" cy="762000"/>
          </a:xfrm>
          <a:prstGeom prst="borderCallout1">
            <a:avLst>
              <a:gd name="adj1" fmla="val 104932"/>
              <a:gd name="adj2" fmla="val 26968"/>
              <a:gd name="adj3" fmla="val 151318"/>
              <a:gd name="adj4" fmla="val -21971"/>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chemeClr val="tx1"/>
                </a:solidFill>
              </a:rPr>
              <a:t>After class</a:t>
            </a:r>
            <a:endParaRPr lang="en-US" sz="1800" dirty="0">
              <a:solidFill>
                <a:schemeClr val="tx1"/>
              </a:solidFill>
            </a:endParaRPr>
          </a:p>
        </p:txBody>
      </p:sp>
      <p:sp>
        <p:nvSpPr>
          <p:cNvPr id="3" name="Content Placeholder 2"/>
          <p:cNvSpPr>
            <a:spLocks noGrp="1"/>
          </p:cNvSpPr>
          <p:nvPr>
            <p:ph idx="1"/>
          </p:nvPr>
        </p:nvSpPr>
        <p:spPr/>
        <p:txBody>
          <a:bodyPr/>
          <a:lstStyle/>
          <a:p>
            <a:r>
              <a:rPr lang="en-US" dirty="0" smtClean="0"/>
              <a:t>You will check this pretty much every class</a:t>
            </a:r>
            <a:endParaRPr lang="en-US" dirty="0"/>
          </a:p>
        </p:txBody>
      </p:sp>
    </p:spTree>
    <p:extLst>
      <p:ext uri="{BB962C8B-B14F-4D97-AF65-F5344CB8AC3E}">
        <p14:creationId xmlns:p14="http://schemas.microsoft.com/office/powerpoint/2010/main" val="16848231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4205" t="13549" r="4729" b="16880"/>
          <a:stretch/>
        </p:blipFill>
        <p:spPr>
          <a:xfrm>
            <a:off x="3543950" y="3752758"/>
            <a:ext cx="4152250" cy="1657442"/>
          </a:xfrm>
          <a:prstGeom prst="rect">
            <a:avLst/>
          </a:prstGeom>
          <a:ln>
            <a:solidFill>
              <a:schemeClr val="bg1">
                <a:lumMod val="50000"/>
              </a:schemeClr>
            </a:solidFill>
          </a:ln>
        </p:spPr>
      </p:pic>
      <p:sp>
        <p:nvSpPr>
          <p:cNvPr id="3" name="Title 2"/>
          <p:cNvSpPr>
            <a:spLocks noGrp="1"/>
          </p:cNvSpPr>
          <p:nvPr>
            <p:ph type="ctrTitle"/>
          </p:nvPr>
        </p:nvSpPr>
        <p:spPr>
          <a:xfrm>
            <a:off x="560460" y="463162"/>
            <a:ext cx="7979902" cy="2577551"/>
          </a:xfrm>
        </p:spPr>
        <p:txBody>
          <a:bodyPr anchor="ctr" anchorCtr="0"/>
          <a:lstStyle/>
          <a:p>
            <a:r>
              <a:rPr lang="en-US" dirty="0" smtClean="0">
                <a:latin typeface="Calisto MT"/>
                <a:cs typeface="Calisto MT"/>
              </a:rPr>
              <a:t>What is AI?</a:t>
            </a:r>
            <a:endParaRPr lang="en-US" dirty="0">
              <a:latin typeface="Calisto MT"/>
              <a:cs typeface="Calisto MT"/>
            </a:endParaRPr>
          </a:p>
        </p:txBody>
      </p:sp>
      <p:pic>
        <p:nvPicPr>
          <p:cNvPr id="9" name="Picture 8"/>
          <p:cNvPicPr>
            <a:picLocks noChangeAspect="1"/>
          </p:cNvPicPr>
          <p:nvPr/>
        </p:nvPicPr>
        <p:blipFill>
          <a:blip r:embed="rId3"/>
          <a:stretch>
            <a:fillRect/>
          </a:stretch>
        </p:blipFill>
        <p:spPr>
          <a:xfrm flipH="1">
            <a:off x="1676400" y="3276600"/>
            <a:ext cx="1311275" cy="2517648"/>
          </a:xfrm>
          <a:prstGeom prst="rect">
            <a:avLst/>
          </a:prstGeom>
        </p:spPr>
      </p:pic>
      <p:sp>
        <p:nvSpPr>
          <p:cNvPr id="13" name="Slide Number Placeholder 12"/>
          <p:cNvSpPr>
            <a:spLocks noGrp="1"/>
          </p:cNvSpPr>
          <p:nvPr>
            <p:ph type="sldNum" sz="quarter" idx="12"/>
          </p:nvPr>
        </p:nvSpPr>
        <p:spPr/>
        <p:txBody>
          <a:bodyPr/>
          <a:lstStyle/>
          <a:p>
            <a:fld id="{D3D4B754-21B2-1D4E-BFE8-16B2D8C7FF03}" type="slidenum">
              <a:rPr lang="uk-UA" smtClean="0"/>
              <a:pPr/>
              <a:t>19</a:t>
            </a:fld>
            <a:endParaRPr lang="uk-UA" dirty="0"/>
          </a:p>
        </p:txBody>
      </p:sp>
    </p:spTree>
    <p:extLst>
      <p:ext uri="{BB962C8B-B14F-4D97-AF65-F5344CB8AC3E}">
        <p14:creationId xmlns:p14="http://schemas.microsoft.com/office/powerpoint/2010/main" val="2991272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Calisto MT"/>
                <a:ea typeface="MS Gothic" charset="0"/>
                <a:cs typeface="Calisto MT"/>
              </a:rPr>
              <a:t>Course </a:t>
            </a:r>
            <a:r>
              <a:rPr lang="en-US" dirty="0" smtClean="0">
                <a:latin typeface="Calisto MT"/>
                <a:ea typeface="MS Gothic" charset="0"/>
                <a:cs typeface="Calisto MT"/>
              </a:rPr>
              <a:t>Staff</a:t>
            </a:r>
            <a:endParaRPr lang="en-US" dirty="0">
              <a:latin typeface="Calisto MT"/>
              <a:ea typeface="MS Gothic" charset="0"/>
              <a:cs typeface="Calisto MT"/>
            </a:endParaRPr>
          </a:p>
        </p:txBody>
      </p:sp>
      <p:sp>
        <p:nvSpPr>
          <p:cNvPr id="48131" name="Rectangle 2"/>
          <p:cNvSpPr>
            <a:spLocks noGrp="1" noChangeArrowheads="1"/>
          </p:cNvSpPr>
          <p:nvPr>
            <p:ph idx="1"/>
          </p:nvPr>
        </p:nvSpPr>
        <p:spPr/>
        <p:txBody>
          <a:bodyPr>
            <a:noAutofit/>
          </a:bodyPr>
          <a:lstStyle/>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smtClean="0">
                <a:latin typeface="Calisto MT"/>
                <a:cs typeface="Calisto MT"/>
              </a:rPr>
              <a:t>Professor: Dr. </a:t>
            </a:r>
            <a:r>
              <a:rPr lang="en-US" sz="3200" dirty="0" smtClean="0">
                <a:latin typeface="Calisto MT"/>
                <a:cs typeface="Calisto MT"/>
              </a:rPr>
              <a:t>M</a:t>
            </a: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a:latin typeface="Century Gothic"/>
                <a:cs typeface="Century Gothic"/>
              </a:rPr>
              <a:t>cmat@umbc.edu</a:t>
            </a:r>
            <a:endParaRPr lang="en-US" sz="2400" dirty="0">
              <a:latin typeface="Century Gothic"/>
              <a:cs typeface="Century Gothic"/>
            </a:endParaRP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latin typeface="Calisto MT"/>
                <a:cs typeface="Calisto MT"/>
              </a:rPr>
              <a:t>ITE 331</a:t>
            </a: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latin typeface="Calisto MT"/>
                <a:cs typeface="Calisto MT"/>
              </a:rPr>
              <a:t>Office </a:t>
            </a:r>
            <a:r>
              <a:rPr lang="en-US" sz="2800" dirty="0">
                <a:latin typeface="Calisto MT"/>
                <a:cs typeface="Calisto MT"/>
              </a:rPr>
              <a:t>hours: </a:t>
            </a:r>
            <a:r>
              <a:rPr lang="en-US" sz="2800" dirty="0" smtClean="0">
                <a:latin typeface="Calisto MT"/>
                <a:cs typeface="Calisto MT"/>
              </a:rPr>
              <a:t>M 9-10, T 3-4, </a:t>
            </a:r>
            <a:r>
              <a:rPr lang="en-US" sz="2800" dirty="0">
                <a:latin typeface="Calisto MT"/>
                <a:cs typeface="Calisto MT"/>
              </a:rPr>
              <a:t>or by </a:t>
            </a:r>
            <a:r>
              <a:rPr lang="en-US" sz="2800" dirty="0" smtClean="0">
                <a:latin typeface="Calisto MT"/>
                <a:cs typeface="Calisto MT"/>
              </a:rPr>
              <a:t>appointment</a:t>
            </a:r>
            <a:endParaRPr lang="en-US" sz="2800" dirty="0">
              <a:latin typeface="Calisto MT"/>
              <a:cs typeface="Calisto MT"/>
            </a:endParaRP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a:latin typeface="Calisto MT"/>
                <a:cs typeface="Calisto MT"/>
              </a:rPr>
              <a:t>TA: </a:t>
            </a:r>
            <a:r>
              <a:rPr lang="en-US" sz="3200" dirty="0" err="1">
                <a:latin typeface="Calisto MT"/>
                <a:cs typeface="Calisto MT"/>
              </a:rPr>
              <a:t>Koninika</a:t>
            </a:r>
            <a:r>
              <a:rPr lang="en-US" sz="3200" dirty="0">
                <a:latin typeface="Calisto MT"/>
                <a:cs typeface="Calisto MT"/>
              </a:rPr>
              <a:t> </a:t>
            </a:r>
            <a:r>
              <a:rPr lang="en-US" sz="3200" dirty="0" err="1" smtClean="0">
                <a:latin typeface="Calisto MT"/>
                <a:cs typeface="Calisto MT"/>
              </a:rPr>
              <a:t>Patil</a:t>
            </a:r>
            <a:endParaRPr lang="en-US" sz="3200" dirty="0">
              <a:latin typeface="Calisto MT"/>
              <a:cs typeface="Calisto MT"/>
            </a:endParaRP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latin typeface="Century Gothic"/>
                <a:cs typeface="Century Gothic"/>
              </a:rPr>
              <a:t>koni1@umbc.edu</a:t>
            </a: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latin typeface="Calisto MT"/>
                <a:cs typeface="Calisto MT"/>
              </a:rPr>
              <a:t>ITE 353H</a:t>
            </a: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latin typeface="Calisto MT"/>
                <a:cs typeface="Calisto MT"/>
              </a:rPr>
              <a:t>Office </a:t>
            </a:r>
            <a:r>
              <a:rPr lang="en-US" sz="2800" dirty="0">
                <a:latin typeface="Calisto MT"/>
                <a:cs typeface="Calisto MT"/>
              </a:rPr>
              <a:t>hours: </a:t>
            </a:r>
            <a:r>
              <a:rPr lang="en-US" sz="2800" dirty="0" err="1" smtClean="0">
                <a:latin typeface="Calisto MT"/>
                <a:cs typeface="Calisto MT"/>
              </a:rPr>
              <a:t>TTh</a:t>
            </a:r>
            <a:r>
              <a:rPr lang="en-US" sz="2800" dirty="0" smtClean="0">
                <a:latin typeface="Calisto MT"/>
                <a:cs typeface="Calisto MT"/>
              </a:rPr>
              <a:t> 12-1, </a:t>
            </a:r>
            <a:r>
              <a:rPr lang="en-US" sz="2800" dirty="0">
                <a:latin typeface="Calisto MT"/>
                <a:cs typeface="Calisto MT"/>
              </a:rPr>
              <a:t>or by </a:t>
            </a:r>
            <a:r>
              <a:rPr lang="en-US" sz="2800" dirty="0" smtClean="0">
                <a:latin typeface="Calisto MT"/>
                <a:cs typeface="Calisto MT"/>
              </a:rPr>
              <a:t>appointment.</a:t>
            </a:r>
            <a:endParaRPr lang="en-US" sz="2800" dirty="0">
              <a:latin typeface="Calisto MT"/>
              <a:cs typeface="Calisto MT"/>
            </a:endParaRPr>
          </a:p>
        </p:txBody>
      </p:sp>
      <p:sp>
        <p:nvSpPr>
          <p:cNvPr id="3" name="Slide Number Placeholder 2"/>
          <p:cNvSpPr>
            <a:spLocks noGrp="1"/>
          </p:cNvSpPr>
          <p:nvPr>
            <p:ph type="sldNum" sz="quarter" idx="12"/>
          </p:nvPr>
        </p:nvSpPr>
        <p:spPr/>
        <p:txBody>
          <a:bodyPr/>
          <a:lstStyle/>
          <a:p>
            <a:fld id="{D3D4B754-21B2-1D4E-BFE8-16B2D8C7FF03}" type="slidenum">
              <a:rPr lang="uk-UA" smtClean="0"/>
              <a:pPr/>
              <a:t>2</a:t>
            </a:fld>
            <a:endParaRPr lang="uk-UA" dirty="0"/>
          </a:p>
        </p:txBody>
      </p:sp>
    </p:spTree>
    <p:extLst>
      <p:ext uri="{BB962C8B-B14F-4D97-AF65-F5344CB8AC3E}">
        <p14:creationId xmlns:p14="http://schemas.microsoft.com/office/powerpoint/2010/main" val="75752371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97568"/>
            <a:ext cx="8153400" cy="4724400"/>
          </a:xfrm>
        </p:spPr>
        <p:txBody>
          <a:bodyPr>
            <a:normAutofit fontScale="92500" lnSpcReduction="10000"/>
          </a:bodyPr>
          <a:lstStyle/>
          <a:p>
            <a:r>
              <a:rPr lang="en-US" dirty="0" smtClean="0">
                <a:latin typeface="Calisto MT"/>
                <a:cs typeface="Calisto MT"/>
              </a:rPr>
              <a:t>Key types</a:t>
            </a:r>
          </a:p>
          <a:p>
            <a:pPr lvl="1"/>
            <a:r>
              <a:rPr lang="en-US" dirty="0" smtClean="0">
                <a:latin typeface="Calisto MT"/>
                <a:cs typeface="Calisto MT"/>
              </a:rPr>
              <a:t>Strong AI: mental/thought capabilities</a:t>
            </a:r>
            <a:br>
              <a:rPr lang="en-US" dirty="0" smtClean="0">
                <a:latin typeface="Calisto MT"/>
                <a:cs typeface="Calisto MT"/>
              </a:rPr>
            </a:br>
            <a:r>
              <a:rPr lang="en-US" dirty="0" smtClean="0">
                <a:latin typeface="Calisto MT"/>
                <a:cs typeface="Calisto MT"/>
              </a:rPr>
              <a:t>equal </a:t>
            </a:r>
            <a:r>
              <a:rPr lang="en-US" dirty="0">
                <a:latin typeface="Calisto MT"/>
                <a:cs typeface="Calisto MT"/>
              </a:rPr>
              <a:t>to </a:t>
            </a:r>
            <a:r>
              <a:rPr lang="en-US" dirty="0" smtClean="0">
                <a:latin typeface="Calisto MT"/>
                <a:cs typeface="Calisto MT"/>
              </a:rPr>
              <a:t>(or better than) human</a:t>
            </a:r>
            <a:endParaRPr lang="en-US" dirty="0">
              <a:latin typeface="Calisto MT"/>
              <a:cs typeface="Calisto MT"/>
            </a:endParaRPr>
          </a:p>
          <a:p>
            <a:pPr lvl="1"/>
            <a:r>
              <a:rPr lang="en-US" dirty="0" smtClean="0">
                <a:latin typeface="Calisto MT"/>
                <a:cs typeface="Calisto MT"/>
              </a:rPr>
              <a:t>Weak (bounded) AI: intelligent actions or </a:t>
            </a:r>
            <a:br>
              <a:rPr lang="en-US" dirty="0" smtClean="0">
                <a:latin typeface="Calisto MT"/>
                <a:cs typeface="Calisto MT"/>
              </a:rPr>
            </a:br>
            <a:r>
              <a:rPr lang="en-US" dirty="0" smtClean="0">
                <a:latin typeface="Calisto MT"/>
                <a:cs typeface="Calisto MT"/>
              </a:rPr>
              <a:t>reasoning in some limited situations</a:t>
            </a:r>
          </a:p>
          <a:p>
            <a:r>
              <a:rPr lang="en-US" dirty="0" smtClean="0">
                <a:latin typeface="Calisto MT"/>
                <a:cs typeface="Calisto MT"/>
              </a:rPr>
              <a:t>These are problematic</a:t>
            </a:r>
          </a:p>
          <a:p>
            <a:pPr lvl="1"/>
            <a:r>
              <a:rPr lang="en-US" dirty="0" smtClean="0">
                <a:latin typeface="Calisto MT"/>
                <a:cs typeface="Calisto MT"/>
              </a:rPr>
              <a:t>How do we measure it?</a:t>
            </a:r>
            <a:endParaRPr lang="en-US" dirty="0">
              <a:latin typeface="Calisto MT"/>
              <a:cs typeface="Calisto MT"/>
            </a:endParaRPr>
          </a:p>
          <a:p>
            <a:pPr lvl="1"/>
            <a:r>
              <a:rPr lang="en-US" dirty="0" smtClean="0">
                <a:latin typeface="Calisto MT"/>
                <a:cs typeface="Calisto MT"/>
              </a:rPr>
              <a:t>What’s an ‘intelligent action’?</a:t>
            </a:r>
            <a:endParaRPr lang="en-US" dirty="0">
              <a:latin typeface="Calisto MT"/>
              <a:cs typeface="Calisto MT"/>
            </a:endParaRPr>
          </a:p>
          <a:p>
            <a:pPr lvl="2"/>
            <a:r>
              <a:rPr lang="en-US" dirty="0">
                <a:latin typeface="Calisto MT"/>
                <a:cs typeface="Calisto MT"/>
              </a:rPr>
              <a:t>In practice</a:t>
            </a:r>
            <a:r>
              <a:rPr lang="en-US" dirty="0" smtClean="0">
                <a:latin typeface="Calisto MT"/>
                <a:cs typeface="Calisto MT"/>
              </a:rPr>
              <a:t>, </a:t>
            </a:r>
            <a:r>
              <a:rPr lang="en-US" dirty="0">
                <a:latin typeface="Calisto MT"/>
                <a:cs typeface="Calisto MT"/>
              </a:rPr>
              <a:t>‘previously human only</a:t>
            </a:r>
            <a:r>
              <a:rPr lang="en-US" dirty="0" smtClean="0">
                <a:latin typeface="Calisto MT"/>
                <a:cs typeface="Calisto MT"/>
              </a:rPr>
              <a:t>’</a:t>
            </a:r>
          </a:p>
          <a:p>
            <a:r>
              <a:rPr lang="en-US" dirty="0" smtClean="0">
                <a:latin typeface="Calisto MT"/>
                <a:cs typeface="Calisto MT"/>
              </a:rPr>
              <a:t>Is there something ineffable missing?</a:t>
            </a:r>
          </a:p>
        </p:txBody>
      </p:sp>
      <p:sp>
        <p:nvSpPr>
          <p:cNvPr id="3" name="Title 2"/>
          <p:cNvSpPr>
            <a:spLocks noGrp="1"/>
          </p:cNvSpPr>
          <p:nvPr>
            <p:ph type="title"/>
          </p:nvPr>
        </p:nvSpPr>
        <p:spPr/>
        <p:txBody>
          <a:bodyPr/>
          <a:lstStyle/>
          <a:p>
            <a:r>
              <a:rPr lang="en-US" dirty="0" smtClean="0">
                <a:latin typeface="Calisto MT"/>
                <a:cs typeface="Calisto MT"/>
              </a:rPr>
              <a:t>Artificial Intelligence</a:t>
            </a:r>
            <a:endParaRPr lang="en-US" dirty="0">
              <a:latin typeface="Calisto MT"/>
              <a:cs typeface="Calisto MT"/>
            </a:endParaRPr>
          </a:p>
        </p:txBody>
      </p:sp>
      <p:pic>
        <p:nvPicPr>
          <p:cNvPr id="4" name="Picture 3"/>
          <p:cNvPicPr>
            <a:picLocks noChangeAspect="1"/>
          </p:cNvPicPr>
          <p:nvPr/>
        </p:nvPicPr>
        <p:blipFill rotWithShape="1">
          <a:blip r:embed="rId2"/>
          <a:srcRect l="4279" t="7209" r="1877" b="35034"/>
          <a:stretch/>
        </p:blipFill>
        <p:spPr>
          <a:xfrm>
            <a:off x="5370030" y="4155303"/>
            <a:ext cx="1397957" cy="645297"/>
          </a:xfrm>
          <a:prstGeom prst="rect">
            <a:avLst/>
          </a:prstGeom>
          <a:effectLst>
            <a:glow rad="25400">
              <a:schemeClr val="bg1">
                <a:alpha val="75000"/>
              </a:schemeClr>
            </a:glow>
          </a:effectLst>
        </p:spPr>
      </p:pic>
      <p:pic>
        <p:nvPicPr>
          <p:cNvPr id="5" name="Picture 4"/>
          <p:cNvPicPr>
            <a:picLocks noChangeAspect="1"/>
          </p:cNvPicPr>
          <p:nvPr/>
        </p:nvPicPr>
        <p:blipFill rotWithShape="1">
          <a:blip r:embed="rId2"/>
          <a:srcRect l="4279" t="7209" r="1877" b="35034"/>
          <a:stretch/>
        </p:blipFill>
        <p:spPr>
          <a:xfrm>
            <a:off x="6817830" y="4038600"/>
            <a:ext cx="1067801" cy="492897"/>
          </a:xfrm>
          <a:prstGeom prst="rect">
            <a:avLst/>
          </a:prstGeom>
        </p:spPr>
      </p:pic>
      <p:pic>
        <p:nvPicPr>
          <p:cNvPr id="6" name="Picture 5"/>
          <p:cNvPicPr>
            <a:picLocks noChangeAspect="1"/>
          </p:cNvPicPr>
          <p:nvPr/>
        </p:nvPicPr>
        <p:blipFill rotWithShape="1">
          <a:blip r:embed="rId2"/>
          <a:srcRect l="4279" t="7209" r="1877" b="35034"/>
          <a:stretch/>
        </p:blipFill>
        <p:spPr>
          <a:xfrm>
            <a:off x="7936477" y="3962400"/>
            <a:ext cx="826523" cy="381523"/>
          </a:xfrm>
          <a:prstGeom prst="rect">
            <a:avLst/>
          </a:prstGeom>
        </p:spPr>
      </p:pic>
      <p:sp>
        <p:nvSpPr>
          <p:cNvPr id="11" name="Slide Number Placeholder 10"/>
          <p:cNvSpPr>
            <a:spLocks noGrp="1"/>
          </p:cNvSpPr>
          <p:nvPr>
            <p:ph type="sldNum" sz="quarter" idx="12"/>
          </p:nvPr>
        </p:nvSpPr>
        <p:spPr/>
        <p:txBody>
          <a:bodyPr/>
          <a:lstStyle/>
          <a:p>
            <a:fld id="{D3D4B754-21B2-1D4E-BFE8-16B2D8C7FF03}" type="slidenum">
              <a:rPr lang="uk-UA" smtClean="0"/>
              <a:pPr/>
              <a:t>20</a:t>
            </a:fld>
            <a:endParaRPr lang="uk-UA" dirty="0"/>
          </a:p>
        </p:txBody>
      </p:sp>
    </p:spTree>
    <p:extLst>
      <p:ext uri="{BB962C8B-B14F-4D97-AF65-F5344CB8AC3E}">
        <p14:creationId xmlns:p14="http://schemas.microsoft.com/office/powerpoint/2010/main" val="285194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atin typeface="Calisto MT"/>
                <a:ea typeface="MS Gothic" charset="0"/>
                <a:cs typeface="Calisto MT"/>
              </a:rPr>
              <a:t>AI: A Vision</a:t>
            </a:r>
          </a:p>
        </p:txBody>
      </p:sp>
      <p:sp>
        <p:nvSpPr>
          <p:cNvPr id="52227" name="Rectangle 3"/>
          <p:cNvSpPr>
            <a:spLocks noGrp="1" noChangeArrowheads="1"/>
          </p:cNvSpPr>
          <p:nvPr>
            <p:ph idx="1"/>
          </p:nvPr>
        </p:nvSpPr>
        <p:spPr/>
        <p:txBody>
          <a:bodyPr>
            <a:normAutofit/>
          </a:bodyPr>
          <a:lstStyle/>
          <a:p>
            <a:pPr>
              <a:lnSpc>
                <a:spcPct val="90000"/>
              </a:lnSpc>
            </a:pPr>
            <a:r>
              <a:rPr lang="en-US" dirty="0">
                <a:latin typeface="Calisto MT"/>
                <a:ea typeface="MS Gothic" charset="0"/>
                <a:cs typeface="Calisto MT"/>
              </a:rPr>
              <a:t>Could an intelligent agent living on your home computer </a:t>
            </a:r>
            <a:r>
              <a:rPr lang="en-US" b="1" dirty="0">
                <a:solidFill>
                  <a:schemeClr val="accent2"/>
                </a:solidFill>
                <a:latin typeface="Calisto MT"/>
                <a:ea typeface="MS Gothic" charset="0"/>
                <a:cs typeface="Calisto MT"/>
              </a:rPr>
              <a:t>manage your email</a:t>
            </a:r>
            <a:r>
              <a:rPr lang="en-US" dirty="0">
                <a:latin typeface="Calisto MT"/>
                <a:ea typeface="MS Gothic" charset="0"/>
                <a:cs typeface="Calisto MT"/>
              </a:rPr>
              <a:t>, coordinate your </a:t>
            </a:r>
            <a:r>
              <a:rPr lang="en-US" b="1" dirty="0">
                <a:solidFill>
                  <a:srgbClr val="3138A5"/>
                </a:solidFill>
                <a:latin typeface="Calisto MT"/>
                <a:ea typeface="MS Gothic" charset="0"/>
                <a:cs typeface="Calisto MT"/>
              </a:rPr>
              <a:t>work and social activities</a:t>
            </a:r>
            <a:r>
              <a:rPr lang="en-US" dirty="0">
                <a:latin typeface="Calisto MT"/>
                <a:ea typeface="MS Gothic" charset="0"/>
                <a:cs typeface="Calisto MT"/>
              </a:rPr>
              <a:t>, help </a:t>
            </a:r>
            <a:r>
              <a:rPr lang="en-US" b="1" dirty="0">
                <a:solidFill>
                  <a:srgbClr val="8B0003"/>
                </a:solidFill>
                <a:latin typeface="Calisto MT"/>
                <a:ea typeface="MS Gothic" charset="0"/>
                <a:cs typeface="Calisto MT"/>
              </a:rPr>
              <a:t>plan your vacations</a:t>
            </a:r>
            <a:r>
              <a:rPr lang="en-US" dirty="0">
                <a:latin typeface="Calisto MT"/>
                <a:ea typeface="MS Gothic" charset="0"/>
                <a:cs typeface="Calisto MT"/>
              </a:rPr>
              <a:t>…… even </a:t>
            </a:r>
            <a:r>
              <a:rPr lang="en-US" b="1" dirty="0">
                <a:solidFill>
                  <a:schemeClr val="accent4"/>
                </a:solidFill>
                <a:latin typeface="Calisto MT"/>
                <a:ea typeface="MS Gothic" charset="0"/>
                <a:cs typeface="Calisto MT"/>
              </a:rPr>
              <a:t>watch your house</a:t>
            </a:r>
            <a:r>
              <a:rPr lang="en-US" dirty="0">
                <a:solidFill>
                  <a:schemeClr val="accent4"/>
                </a:solidFill>
                <a:latin typeface="Calisto MT"/>
                <a:ea typeface="MS Gothic" charset="0"/>
                <a:cs typeface="Calisto MT"/>
              </a:rPr>
              <a:t> </a:t>
            </a:r>
            <a:r>
              <a:rPr lang="en-US" dirty="0">
                <a:latin typeface="Calisto MT"/>
                <a:ea typeface="MS Gothic" charset="0"/>
                <a:cs typeface="Calisto MT"/>
              </a:rPr>
              <a:t>while you take those </a:t>
            </a:r>
            <a:r>
              <a:rPr lang="en-US" dirty="0" smtClean="0">
                <a:latin typeface="Calisto MT"/>
                <a:ea typeface="MS Gothic" charset="0"/>
                <a:cs typeface="Calisto MT"/>
              </a:rPr>
              <a:t>vacations</a:t>
            </a:r>
            <a:r>
              <a:rPr lang="en-US" dirty="0">
                <a:latin typeface="Calisto MT"/>
                <a:ea typeface="MS Gothic" charset="0"/>
                <a:cs typeface="Calisto MT"/>
              </a:rPr>
              <a:t>?</a:t>
            </a:r>
          </a:p>
        </p:txBody>
      </p:sp>
      <p:pic>
        <p:nvPicPr>
          <p:cNvPr id="52228" name="Picture 4" descr="oceanview_sunse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876800"/>
            <a:ext cx="11620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Eiffel%2520tow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800600"/>
            <a:ext cx="7048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victorian_hous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5562600"/>
            <a:ext cx="1257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7" descr="Robot_01">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4448175"/>
            <a:ext cx="57626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8" descr="0007976768320_100X100">
            <a:hlinkClick r:id="rId3"/>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5438775"/>
            <a:ext cx="7334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Line 9"/>
          <p:cNvSpPr>
            <a:spLocks noChangeShapeType="1"/>
          </p:cNvSpPr>
          <p:nvPr/>
        </p:nvSpPr>
        <p:spPr bwMode="auto">
          <a:xfrm>
            <a:off x="5029200" y="5133975"/>
            <a:ext cx="76200" cy="457200"/>
          </a:xfrm>
          <a:prstGeom prst="line">
            <a:avLst/>
          </a:prstGeom>
          <a:noFill/>
          <a:ln w="222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234" name="Line 10"/>
          <p:cNvSpPr>
            <a:spLocks noChangeShapeType="1"/>
          </p:cNvSpPr>
          <p:nvPr/>
        </p:nvSpPr>
        <p:spPr bwMode="auto">
          <a:xfrm flipH="1">
            <a:off x="4038600" y="5819775"/>
            <a:ext cx="762000" cy="152400"/>
          </a:xfrm>
          <a:prstGeom prst="line">
            <a:avLst/>
          </a:prstGeom>
          <a:noFill/>
          <a:ln w="222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52235" name="Picture 11" descr="Email-for-kids.com"/>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609600"/>
            <a:ext cx="1023938"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2" descr="secretar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47936" y="357889"/>
            <a:ext cx="1946275"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3D4B754-21B2-1D4E-BFE8-16B2D8C7FF03}" type="slidenum">
              <a:rPr lang="uk-UA" smtClean="0"/>
              <a:pPr/>
              <a:t>21</a:t>
            </a:fld>
            <a:endParaRPr lang="uk-UA" dirty="0"/>
          </a:p>
        </p:txBody>
      </p:sp>
    </p:spTree>
    <p:extLst>
      <p:ext uri="{BB962C8B-B14F-4D97-AF65-F5344CB8AC3E}">
        <p14:creationId xmlns:p14="http://schemas.microsoft.com/office/powerpoint/2010/main" val="22170919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4"/>
          <p:cNvSpPr>
            <a:spLocks noGrp="1" noChangeArrowheads="1"/>
          </p:cNvSpPr>
          <p:nvPr>
            <p:ph type="title"/>
          </p:nvPr>
        </p:nvSpPr>
        <p:spPr/>
        <p:txBody>
          <a:bodyPr/>
          <a:lstStyle/>
          <a:p>
            <a:r>
              <a:rPr lang="en-US" dirty="0">
                <a:latin typeface="Calisto MT"/>
                <a:ea typeface="MS Gothic" charset="0"/>
                <a:cs typeface="Calisto MT"/>
              </a:rPr>
              <a:t>Main Goals of AI</a:t>
            </a:r>
          </a:p>
        </p:txBody>
      </p:sp>
      <p:sp>
        <p:nvSpPr>
          <p:cNvPr id="101379" name="Rectangle 3"/>
          <p:cNvSpPr>
            <a:spLocks noGrp="1" noChangeArrowheads="1"/>
          </p:cNvSpPr>
          <p:nvPr>
            <p:ph idx="1"/>
          </p:nvPr>
        </p:nvSpPr>
        <p:spPr/>
        <p:txBody>
          <a:bodyPr>
            <a:normAutofit/>
          </a:bodyPr>
          <a:lstStyle/>
          <a:p>
            <a:pPr marL="225425" indent="-225425" defTabSz="914400"/>
            <a:r>
              <a:rPr lang="en-US" b="1" dirty="0">
                <a:solidFill>
                  <a:srgbClr val="3138A5"/>
                </a:solidFill>
                <a:latin typeface="Calisto MT"/>
                <a:ea typeface="MS Gothic" charset="0"/>
                <a:cs typeface="Calisto MT"/>
              </a:rPr>
              <a:t>Represent </a:t>
            </a:r>
            <a:r>
              <a:rPr lang="en-US" dirty="0">
                <a:latin typeface="Calisto MT"/>
                <a:ea typeface="MS Gothic" charset="0"/>
                <a:cs typeface="Calisto MT"/>
              </a:rPr>
              <a:t>and</a:t>
            </a:r>
            <a:r>
              <a:rPr lang="en-US" b="1" dirty="0">
                <a:solidFill>
                  <a:schemeClr val="accent2"/>
                </a:solidFill>
                <a:latin typeface="Calisto MT"/>
                <a:ea typeface="MS Gothic" charset="0"/>
                <a:cs typeface="Calisto MT"/>
              </a:rPr>
              <a:t> </a:t>
            </a:r>
            <a:r>
              <a:rPr lang="en-US" b="1" dirty="0">
                <a:solidFill>
                  <a:srgbClr val="3138A5"/>
                </a:solidFill>
                <a:latin typeface="Calisto MT"/>
                <a:ea typeface="MS Gothic" charset="0"/>
                <a:cs typeface="Calisto MT"/>
              </a:rPr>
              <a:t>store</a:t>
            </a:r>
            <a:r>
              <a:rPr lang="en-US" dirty="0">
                <a:solidFill>
                  <a:srgbClr val="3138A5"/>
                </a:solidFill>
                <a:latin typeface="Calisto MT"/>
                <a:ea typeface="MS Gothic" charset="0"/>
                <a:cs typeface="Calisto MT"/>
              </a:rPr>
              <a:t> </a:t>
            </a:r>
            <a:r>
              <a:rPr lang="en-US" dirty="0">
                <a:latin typeface="Calisto MT"/>
                <a:ea typeface="MS Gothic" charset="0"/>
                <a:cs typeface="Calisto MT"/>
              </a:rPr>
              <a:t>knowledge</a:t>
            </a:r>
          </a:p>
          <a:p>
            <a:pPr marL="225425" indent="-225425" defTabSz="914400"/>
            <a:r>
              <a:rPr lang="en-US" b="1" dirty="0">
                <a:solidFill>
                  <a:srgbClr val="3138A5"/>
                </a:solidFill>
                <a:latin typeface="Calisto MT"/>
                <a:ea typeface="MS Gothic" charset="0"/>
                <a:cs typeface="Calisto MT"/>
              </a:rPr>
              <a:t>Retrieve </a:t>
            </a:r>
            <a:r>
              <a:rPr lang="en-US" dirty="0">
                <a:latin typeface="Calisto MT"/>
                <a:ea typeface="MS Gothic" charset="0"/>
                <a:cs typeface="Calisto MT"/>
              </a:rPr>
              <a:t>and</a:t>
            </a:r>
            <a:r>
              <a:rPr lang="en-US" b="1" dirty="0">
                <a:solidFill>
                  <a:schemeClr val="accent2"/>
                </a:solidFill>
                <a:latin typeface="Calisto MT"/>
                <a:ea typeface="MS Gothic" charset="0"/>
                <a:cs typeface="Calisto MT"/>
              </a:rPr>
              <a:t> </a:t>
            </a:r>
            <a:r>
              <a:rPr lang="en-US" b="1" dirty="0">
                <a:solidFill>
                  <a:srgbClr val="3138A5"/>
                </a:solidFill>
                <a:latin typeface="Calisto MT"/>
                <a:ea typeface="MS Gothic" charset="0"/>
                <a:cs typeface="Calisto MT"/>
              </a:rPr>
              <a:t>reason</a:t>
            </a:r>
            <a:r>
              <a:rPr lang="en-US" dirty="0">
                <a:solidFill>
                  <a:srgbClr val="3138A5"/>
                </a:solidFill>
                <a:latin typeface="Calisto MT"/>
                <a:ea typeface="MS Gothic" charset="0"/>
                <a:cs typeface="Calisto MT"/>
              </a:rPr>
              <a:t> </a:t>
            </a:r>
            <a:r>
              <a:rPr lang="en-US" dirty="0">
                <a:latin typeface="Calisto MT"/>
                <a:ea typeface="MS Gothic" charset="0"/>
                <a:cs typeface="Calisto MT"/>
              </a:rPr>
              <a:t>about knowledge</a:t>
            </a:r>
          </a:p>
          <a:p>
            <a:pPr marL="225425" indent="-225425" defTabSz="914400"/>
            <a:r>
              <a:rPr lang="en-US" b="1" dirty="0">
                <a:solidFill>
                  <a:srgbClr val="3138A5"/>
                </a:solidFill>
                <a:latin typeface="Calisto MT"/>
                <a:ea typeface="MS Gothic" charset="0"/>
                <a:cs typeface="Calisto MT"/>
              </a:rPr>
              <a:t>Behave</a:t>
            </a:r>
            <a:r>
              <a:rPr lang="en-US" dirty="0">
                <a:solidFill>
                  <a:srgbClr val="3138A5"/>
                </a:solidFill>
                <a:latin typeface="Calisto MT"/>
                <a:ea typeface="MS Gothic" charset="0"/>
                <a:cs typeface="Calisto MT"/>
              </a:rPr>
              <a:t> </a:t>
            </a:r>
            <a:r>
              <a:rPr lang="en-US" dirty="0">
                <a:latin typeface="Calisto MT"/>
                <a:ea typeface="MS Gothic" charset="0"/>
                <a:cs typeface="Calisto MT"/>
              </a:rPr>
              <a:t>intelligently in complex environments</a:t>
            </a:r>
          </a:p>
          <a:p>
            <a:pPr marL="225425" indent="-225425" defTabSz="914400"/>
            <a:r>
              <a:rPr lang="en-US" dirty="0">
                <a:latin typeface="Calisto MT"/>
                <a:ea typeface="MS Gothic" charset="0"/>
                <a:cs typeface="Calisto MT"/>
              </a:rPr>
              <a:t>Develop interesting and useful </a:t>
            </a:r>
            <a:r>
              <a:rPr lang="en-US" b="1" dirty="0">
                <a:solidFill>
                  <a:srgbClr val="3138A5"/>
                </a:solidFill>
                <a:latin typeface="Calisto MT"/>
                <a:ea typeface="MS Gothic" charset="0"/>
                <a:cs typeface="Calisto MT"/>
              </a:rPr>
              <a:t>applications</a:t>
            </a:r>
          </a:p>
          <a:p>
            <a:pPr marL="225425" indent="-225425" defTabSz="914400"/>
            <a:r>
              <a:rPr lang="en-US" b="1" dirty="0">
                <a:solidFill>
                  <a:srgbClr val="3138A5"/>
                </a:solidFill>
                <a:latin typeface="Calisto MT"/>
                <a:ea typeface="MS Gothic" charset="0"/>
                <a:cs typeface="Calisto MT"/>
              </a:rPr>
              <a:t>Interact</a:t>
            </a:r>
            <a:r>
              <a:rPr lang="en-US" dirty="0">
                <a:solidFill>
                  <a:srgbClr val="3138A5"/>
                </a:solidFill>
                <a:latin typeface="Calisto MT"/>
                <a:ea typeface="MS Gothic" charset="0"/>
                <a:cs typeface="Calisto MT"/>
              </a:rPr>
              <a:t> </a:t>
            </a:r>
            <a:r>
              <a:rPr lang="en-US" dirty="0">
                <a:latin typeface="Calisto MT"/>
                <a:ea typeface="MS Gothic" charset="0"/>
                <a:cs typeface="Calisto MT"/>
              </a:rPr>
              <a:t>with people, agents, and the environment</a:t>
            </a:r>
          </a:p>
          <a:p>
            <a:pPr marL="225425" indent="-225425" defTabSz="914400"/>
            <a:endParaRPr lang="en-US" dirty="0">
              <a:latin typeface="Calisto MT"/>
              <a:ea typeface="MS Gothic" charset="0"/>
              <a:cs typeface="Calisto MT"/>
            </a:endParaRPr>
          </a:p>
        </p:txBody>
      </p:sp>
      <p:sp>
        <p:nvSpPr>
          <p:cNvPr id="3" name="Slide Number Placeholder 2"/>
          <p:cNvSpPr>
            <a:spLocks noGrp="1"/>
          </p:cNvSpPr>
          <p:nvPr>
            <p:ph type="sldNum" sz="quarter" idx="12"/>
          </p:nvPr>
        </p:nvSpPr>
        <p:spPr/>
        <p:txBody>
          <a:bodyPr/>
          <a:lstStyle/>
          <a:p>
            <a:fld id="{D3D4B754-21B2-1D4E-BFE8-16B2D8C7FF03}" type="slidenum">
              <a:rPr lang="uk-UA" smtClean="0"/>
              <a:pPr/>
              <a:t>22</a:t>
            </a:fld>
            <a:endParaRPr lang="uk-UA" dirty="0"/>
          </a:p>
        </p:txBody>
      </p:sp>
    </p:spTree>
    <p:extLst>
      <p:ext uri="{BB962C8B-B14F-4D97-AF65-F5344CB8AC3E}">
        <p14:creationId xmlns:p14="http://schemas.microsoft.com/office/powerpoint/2010/main" val="176820358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idx="1"/>
          </p:nvPr>
        </p:nvSpPr>
        <p:spPr/>
        <p:txBody>
          <a:bodyPr>
            <a:normAutofit fontScale="85000" lnSpcReduction="10000"/>
          </a:bodyPr>
          <a:lstStyle/>
          <a:p>
            <a:pPr marL="223838" indent="-223838">
              <a:spcBef>
                <a:spcPts val="70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smtClean="0">
                <a:solidFill>
                  <a:srgbClr val="3138A5"/>
                </a:solidFill>
                <a:latin typeface="Calisto MT"/>
                <a:ea typeface="MS Gothic" charset="0"/>
                <a:cs typeface="Calisto MT"/>
              </a:rPr>
              <a:t>Engineering</a:t>
            </a:r>
          </a:p>
          <a:p>
            <a:pPr marL="460376" lvl="1" indent="-223838">
              <a:spcBef>
                <a:spcPts val="70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latin typeface="Calisto MT"/>
                <a:ea typeface="MS Gothic" charset="0"/>
                <a:cs typeface="Calisto MT"/>
              </a:rPr>
              <a:t>To </a:t>
            </a:r>
            <a:r>
              <a:rPr lang="en-US" dirty="0">
                <a:latin typeface="Calisto MT"/>
                <a:ea typeface="MS Gothic" charset="0"/>
                <a:cs typeface="Calisto MT"/>
              </a:rPr>
              <a:t>get machines to do a wider variety of useful </a:t>
            </a:r>
            <a:r>
              <a:rPr lang="en-US" dirty="0" smtClean="0">
                <a:latin typeface="Calisto MT"/>
                <a:ea typeface="MS Gothic" charset="0"/>
                <a:cs typeface="Calisto MT"/>
              </a:rPr>
              <a:t>things</a:t>
            </a:r>
          </a:p>
          <a:p>
            <a:pPr marL="688976" lvl="2" indent="-223838">
              <a:spcBef>
                <a:spcPts val="70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Calisto MT"/>
                <a:ea typeface="MS Gothic" charset="0"/>
                <a:cs typeface="Calisto MT"/>
              </a:rPr>
              <a:t>U</a:t>
            </a:r>
            <a:r>
              <a:rPr lang="en-US" dirty="0" smtClean="0">
                <a:latin typeface="Calisto MT"/>
                <a:ea typeface="MS Gothic" charset="0"/>
                <a:cs typeface="Calisto MT"/>
              </a:rPr>
              <a:t>nderstand </a:t>
            </a:r>
            <a:r>
              <a:rPr lang="en-US" dirty="0">
                <a:latin typeface="Calisto MT"/>
                <a:ea typeface="MS Gothic" charset="0"/>
                <a:cs typeface="Calisto MT"/>
              </a:rPr>
              <a:t>spoken natural language, recognize individual people in visual scenes, find the best travel plan for your vacation, etc.</a:t>
            </a:r>
          </a:p>
          <a:p>
            <a:pPr marL="223838" indent="-223838">
              <a:spcBef>
                <a:spcPts val="70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a:solidFill>
                  <a:srgbClr val="3138A5"/>
                </a:solidFill>
                <a:latin typeface="Calisto MT"/>
                <a:ea typeface="MS Gothic" charset="0"/>
                <a:cs typeface="Calisto MT"/>
              </a:rPr>
              <a:t>Cognitive </a:t>
            </a:r>
            <a:r>
              <a:rPr lang="en-US" b="1" dirty="0" smtClean="0">
                <a:solidFill>
                  <a:srgbClr val="3138A5"/>
                </a:solidFill>
                <a:latin typeface="Calisto MT"/>
                <a:ea typeface="MS Gothic" charset="0"/>
                <a:cs typeface="Calisto MT"/>
              </a:rPr>
              <a:t>Science</a:t>
            </a:r>
          </a:p>
          <a:p>
            <a:pPr marL="460376" lvl="1" indent="-223838">
              <a:spcBef>
                <a:spcPts val="70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latin typeface="Calisto MT"/>
                <a:ea typeface="MS Gothic" charset="0"/>
                <a:cs typeface="Calisto MT"/>
              </a:rPr>
              <a:t>As </a:t>
            </a:r>
            <a:r>
              <a:rPr lang="en-US" dirty="0">
                <a:latin typeface="Calisto MT"/>
                <a:ea typeface="MS Gothic" charset="0"/>
                <a:cs typeface="Calisto MT"/>
              </a:rPr>
              <a:t>a way to understand how natural minds and mental phenomena </a:t>
            </a:r>
            <a:r>
              <a:rPr lang="en-US" dirty="0" smtClean="0">
                <a:latin typeface="Calisto MT"/>
                <a:ea typeface="MS Gothic" charset="0"/>
                <a:cs typeface="Calisto MT"/>
              </a:rPr>
              <a:t>work</a:t>
            </a:r>
          </a:p>
          <a:p>
            <a:pPr marL="688976" lvl="2" indent="-223838">
              <a:spcBef>
                <a:spcPts val="70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latin typeface="Calisto MT"/>
                <a:ea typeface="MS Gothic" charset="0"/>
                <a:cs typeface="Calisto MT"/>
              </a:rPr>
              <a:t>Visual </a:t>
            </a:r>
            <a:r>
              <a:rPr lang="en-US" dirty="0">
                <a:latin typeface="Calisto MT"/>
                <a:ea typeface="MS Gothic" charset="0"/>
                <a:cs typeface="Calisto MT"/>
              </a:rPr>
              <a:t>perception, memory, learning, language, etc.</a:t>
            </a:r>
          </a:p>
          <a:p>
            <a:pPr marL="223838" indent="-223838">
              <a:spcBef>
                <a:spcPts val="70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smtClean="0">
                <a:solidFill>
                  <a:srgbClr val="3138A5"/>
                </a:solidFill>
                <a:latin typeface="Calisto MT"/>
                <a:ea typeface="MS Gothic" charset="0"/>
                <a:cs typeface="Calisto MT"/>
              </a:rPr>
              <a:t>Philosophy</a:t>
            </a:r>
          </a:p>
          <a:p>
            <a:pPr marL="460376" lvl="1" indent="-223838">
              <a:spcBef>
                <a:spcPts val="70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latin typeface="Calisto MT"/>
                <a:ea typeface="MS Gothic" charset="0"/>
                <a:cs typeface="Calisto MT"/>
              </a:rPr>
              <a:t>As </a:t>
            </a:r>
            <a:r>
              <a:rPr lang="en-US" dirty="0">
                <a:latin typeface="Calisto MT"/>
                <a:ea typeface="MS Gothic" charset="0"/>
                <a:cs typeface="Calisto MT"/>
              </a:rPr>
              <a:t>a way to explore some basic and interesting (and important) philosophical </a:t>
            </a:r>
            <a:r>
              <a:rPr lang="en-US" dirty="0" smtClean="0">
                <a:latin typeface="Calisto MT"/>
                <a:ea typeface="MS Gothic" charset="0"/>
                <a:cs typeface="Calisto MT"/>
              </a:rPr>
              <a:t>questions</a:t>
            </a:r>
          </a:p>
        </p:txBody>
      </p:sp>
      <p:sp>
        <p:nvSpPr>
          <p:cNvPr id="3" name="Slide Number Placeholder 2"/>
          <p:cNvSpPr>
            <a:spLocks noGrp="1"/>
          </p:cNvSpPr>
          <p:nvPr>
            <p:ph type="sldNum" sz="quarter" idx="12"/>
          </p:nvPr>
        </p:nvSpPr>
        <p:spPr/>
        <p:txBody>
          <a:bodyPr/>
          <a:lstStyle/>
          <a:p>
            <a:fld id="{D3D4B754-21B2-1D4E-BFE8-16B2D8C7FF03}" type="slidenum">
              <a:rPr lang="uk-UA" smtClean="0"/>
              <a:pPr/>
              <a:t>23</a:t>
            </a:fld>
            <a:endParaRPr lang="uk-UA" dirty="0"/>
          </a:p>
        </p:txBody>
      </p:sp>
      <p:sp>
        <p:nvSpPr>
          <p:cNvPr id="5" name="Title 4"/>
          <p:cNvSpPr>
            <a:spLocks noGrp="1"/>
          </p:cNvSpPr>
          <p:nvPr>
            <p:ph type="title"/>
          </p:nvPr>
        </p:nvSpPr>
        <p:spPr/>
        <p:txBody>
          <a:bodyPr/>
          <a:lstStyle/>
          <a:p>
            <a:r>
              <a:rPr lang="en-US" dirty="0" smtClean="0"/>
              <a:t>Why AI?</a:t>
            </a:r>
            <a:endParaRPr lang="en-US" dirty="0"/>
          </a:p>
        </p:txBody>
      </p:sp>
    </p:spTree>
    <p:extLst>
      <p:ext uri="{BB962C8B-B14F-4D97-AF65-F5344CB8AC3E}">
        <p14:creationId xmlns:p14="http://schemas.microsoft.com/office/powerpoint/2010/main" val="128708490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D4B754-21B2-1D4E-BFE8-16B2D8C7FF03}" type="slidenum">
              <a:rPr lang="uk-UA" smtClean="0"/>
              <a:pPr/>
              <a:t>24</a:t>
            </a:fld>
            <a:endParaRPr lang="uk-UA" dirty="0"/>
          </a:p>
        </p:txBody>
      </p:sp>
      <p:sp>
        <p:nvSpPr>
          <p:cNvPr id="58370" name="Rectangle 1"/>
          <p:cNvSpPr>
            <a:spLocks noGrp="1" noChangeArrowheads="1"/>
          </p:cNvSpPr>
          <p:nvPr>
            <p:ph type="title"/>
          </p:nvPr>
        </p:nvSpPr>
        <p:spPr>
          <a:xfrm>
            <a:off x="304800" y="76200"/>
            <a:ext cx="8534400" cy="114300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a:latin typeface="Calisto MT"/>
                <a:ea typeface="MS Gothic" charset="0"/>
                <a:cs typeface="Calisto MT"/>
              </a:rPr>
              <a:t>Foundations of AI</a:t>
            </a:r>
          </a:p>
        </p:txBody>
      </p:sp>
      <p:sp>
        <p:nvSpPr>
          <p:cNvPr id="58371" name="Oval 2"/>
          <p:cNvSpPr>
            <a:spLocks noChangeArrowheads="1"/>
          </p:cNvSpPr>
          <p:nvPr/>
        </p:nvSpPr>
        <p:spPr bwMode="auto">
          <a:xfrm>
            <a:off x="3810000" y="1143000"/>
            <a:ext cx="1828800" cy="1295400"/>
          </a:xfrm>
          <a:prstGeom prst="ellipse">
            <a:avLst/>
          </a:prstGeom>
          <a:solidFill>
            <a:srgbClr val="00CC99"/>
          </a:soli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000000"/>
                </a:solidFill>
              </a:rPr>
              <a:t>Computer</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000000"/>
                </a:solidFill>
              </a:rPr>
              <a:t>Science &amp;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000000"/>
                </a:solidFill>
              </a:rPr>
              <a:t>Engineering</a:t>
            </a:r>
          </a:p>
        </p:txBody>
      </p:sp>
      <p:sp>
        <p:nvSpPr>
          <p:cNvPr id="58372" name="Oval 3"/>
          <p:cNvSpPr>
            <a:spLocks noChangeArrowheads="1"/>
          </p:cNvSpPr>
          <p:nvPr/>
        </p:nvSpPr>
        <p:spPr bwMode="auto">
          <a:xfrm>
            <a:off x="3657600" y="2743200"/>
            <a:ext cx="2133600" cy="2133600"/>
          </a:xfrm>
          <a:prstGeom prst="ellipse">
            <a:avLst/>
          </a:prstGeom>
          <a:solidFill>
            <a:srgbClr val="FF0000"/>
          </a:soli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600" b="1">
                <a:solidFill>
                  <a:srgbClr val="000000"/>
                </a:solidFill>
              </a:rPr>
              <a:t>AI</a:t>
            </a:r>
          </a:p>
        </p:txBody>
      </p:sp>
      <p:sp>
        <p:nvSpPr>
          <p:cNvPr id="58373" name="Oval 4"/>
          <p:cNvSpPr>
            <a:spLocks noChangeArrowheads="1"/>
          </p:cNvSpPr>
          <p:nvPr/>
        </p:nvSpPr>
        <p:spPr bwMode="auto">
          <a:xfrm>
            <a:off x="1219200" y="1600200"/>
            <a:ext cx="1828800" cy="1295400"/>
          </a:xfrm>
          <a:prstGeom prst="ellipse">
            <a:avLst/>
          </a:prstGeom>
          <a:solidFill>
            <a:srgbClr val="00CC99"/>
          </a:soli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Mathematics</a:t>
            </a:r>
          </a:p>
        </p:txBody>
      </p:sp>
      <p:sp>
        <p:nvSpPr>
          <p:cNvPr id="58374" name="Oval 5"/>
          <p:cNvSpPr>
            <a:spLocks noChangeArrowheads="1"/>
          </p:cNvSpPr>
          <p:nvPr/>
        </p:nvSpPr>
        <p:spPr bwMode="auto">
          <a:xfrm>
            <a:off x="3810000" y="5257800"/>
            <a:ext cx="1828800" cy="1295400"/>
          </a:xfrm>
          <a:prstGeom prst="ellipse">
            <a:avLst/>
          </a:prstGeom>
          <a:solidFill>
            <a:srgbClr val="00CC99"/>
          </a:soli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Cognitive</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Science</a:t>
            </a:r>
          </a:p>
        </p:txBody>
      </p:sp>
      <p:sp>
        <p:nvSpPr>
          <p:cNvPr id="58375" name="Oval 6"/>
          <p:cNvSpPr>
            <a:spLocks noChangeArrowheads="1"/>
          </p:cNvSpPr>
          <p:nvPr/>
        </p:nvSpPr>
        <p:spPr bwMode="auto">
          <a:xfrm>
            <a:off x="6248400" y="1600200"/>
            <a:ext cx="1828800" cy="1295400"/>
          </a:xfrm>
          <a:prstGeom prst="ellipse">
            <a:avLst/>
          </a:prstGeom>
          <a:solidFill>
            <a:srgbClr val="00CC99"/>
          </a:soli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Philosophy</a:t>
            </a:r>
          </a:p>
        </p:txBody>
      </p:sp>
      <p:sp>
        <p:nvSpPr>
          <p:cNvPr id="58376" name="Oval 7"/>
          <p:cNvSpPr>
            <a:spLocks noChangeArrowheads="1"/>
          </p:cNvSpPr>
          <p:nvPr/>
        </p:nvSpPr>
        <p:spPr bwMode="auto">
          <a:xfrm>
            <a:off x="1371600" y="4953000"/>
            <a:ext cx="1828800" cy="1295400"/>
          </a:xfrm>
          <a:prstGeom prst="ellipse">
            <a:avLst/>
          </a:prstGeom>
          <a:solidFill>
            <a:srgbClr val="00CC99"/>
          </a:soli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Psychology</a:t>
            </a:r>
          </a:p>
        </p:txBody>
      </p:sp>
      <p:sp>
        <p:nvSpPr>
          <p:cNvPr id="58377" name="Oval 8"/>
          <p:cNvSpPr>
            <a:spLocks noChangeArrowheads="1"/>
          </p:cNvSpPr>
          <p:nvPr/>
        </p:nvSpPr>
        <p:spPr bwMode="auto">
          <a:xfrm>
            <a:off x="6477000" y="4953000"/>
            <a:ext cx="1828800" cy="1295400"/>
          </a:xfrm>
          <a:prstGeom prst="ellipse">
            <a:avLst/>
          </a:prstGeom>
          <a:solidFill>
            <a:srgbClr val="00CC99"/>
          </a:soli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Linguistics</a:t>
            </a:r>
          </a:p>
        </p:txBody>
      </p:sp>
      <p:sp>
        <p:nvSpPr>
          <p:cNvPr id="58378" name="Oval 9"/>
          <p:cNvSpPr>
            <a:spLocks noChangeArrowheads="1"/>
          </p:cNvSpPr>
          <p:nvPr/>
        </p:nvSpPr>
        <p:spPr bwMode="auto">
          <a:xfrm>
            <a:off x="6934200" y="3200400"/>
            <a:ext cx="1828800" cy="1295400"/>
          </a:xfrm>
          <a:prstGeom prst="ellipse">
            <a:avLst/>
          </a:prstGeom>
          <a:solidFill>
            <a:srgbClr val="00CC99"/>
          </a:soli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000000"/>
                </a:solidFill>
              </a:rPr>
              <a:t>Biology</a:t>
            </a:r>
          </a:p>
        </p:txBody>
      </p:sp>
      <p:sp>
        <p:nvSpPr>
          <p:cNvPr id="58379" name="Oval 10"/>
          <p:cNvSpPr>
            <a:spLocks noChangeArrowheads="1"/>
          </p:cNvSpPr>
          <p:nvPr/>
        </p:nvSpPr>
        <p:spPr bwMode="auto">
          <a:xfrm>
            <a:off x="228600" y="3200400"/>
            <a:ext cx="1828800" cy="1295400"/>
          </a:xfrm>
          <a:prstGeom prst="ellipse">
            <a:avLst/>
          </a:prstGeom>
          <a:solidFill>
            <a:srgbClr val="00CC99"/>
          </a:soli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Economics</a:t>
            </a:r>
          </a:p>
        </p:txBody>
      </p:sp>
    </p:spTree>
    <p:extLst>
      <p:ext uri="{BB962C8B-B14F-4D97-AF65-F5344CB8AC3E}">
        <p14:creationId xmlns:p14="http://schemas.microsoft.com/office/powerpoint/2010/main" val="297106201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ChangeArrowheads="1"/>
          </p:cNvSpPr>
          <p:nvPr>
            <p:ph type="title"/>
          </p:nvPr>
        </p:nvSpPr>
        <p:spPr>
          <a:xfrm>
            <a:off x="685800" y="609600"/>
            <a:ext cx="77724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a:latin typeface="Calisto MT"/>
                <a:ea typeface="MS Gothic" charset="0"/>
                <a:cs typeface="Calisto MT"/>
              </a:rPr>
              <a:t>History</a:t>
            </a:r>
          </a:p>
        </p:txBody>
      </p:sp>
      <p:pic>
        <p:nvPicPr>
          <p:cNvPr id="604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229600"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0420" name="Text Box 5"/>
          <p:cNvSpPr txBox="1">
            <a:spLocks noChangeArrowheads="1"/>
          </p:cNvSpPr>
          <p:nvPr/>
        </p:nvSpPr>
        <p:spPr bwMode="auto">
          <a:xfrm>
            <a:off x="1143000" y="4191000"/>
            <a:ext cx="6705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Times New Roman" charset="0"/>
                <a:ea typeface="MS Gothic" charset="0"/>
                <a:cs typeface="MS Gothic" charset="0"/>
              </a:defRPr>
            </a:lvl1pPr>
            <a:lvl2pPr marL="37931725" indent="-37474525">
              <a:defRPr sz="2400">
                <a:solidFill>
                  <a:schemeClr val="bg1"/>
                </a:solidFill>
                <a:latin typeface="Times New Roman" charset="0"/>
                <a:ea typeface="MS Gothic" charset="0"/>
                <a:cs typeface="MS Gothic" charset="0"/>
              </a:defRPr>
            </a:lvl2pPr>
            <a:lvl3pPr>
              <a:defRPr sz="2400">
                <a:solidFill>
                  <a:schemeClr val="bg1"/>
                </a:solidFill>
                <a:latin typeface="Times New Roman" charset="0"/>
                <a:ea typeface="MS Gothic" charset="0"/>
                <a:cs typeface="MS Gothic" charset="0"/>
              </a:defRPr>
            </a:lvl3pPr>
            <a:lvl4pPr>
              <a:defRPr sz="2400">
                <a:solidFill>
                  <a:schemeClr val="bg1"/>
                </a:solidFill>
                <a:latin typeface="Times New Roman" charset="0"/>
                <a:ea typeface="MS Gothic" charset="0"/>
                <a:cs typeface="MS Gothic" charset="0"/>
              </a:defRPr>
            </a:lvl4pPr>
            <a:lvl5pPr>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defRPr sz="2400">
                <a:solidFill>
                  <a:schemeClr val="bg1"/>
                </a:solidFill>
                <a:latin typeface="Times New Roman" charset="0"/>
                <a:ea typeface="MS Gothic" charset="0"/>
                <a:cs typeface="MS Gothic" charset="0"/>
              </a:defRPr>
            </a:lvl9pPr>
          </a:lstStyle>
          <a:p>
            <a:pPr>
              <a:buFont typeface="Times New Roman" charset="0"/>
              <a:buChar char="•"/>
            </a:pPr>
            <a:r>
              <a:rPr lang="en-US" sz="1800">
                <a:solidFill>
                  <a:schemeClr val="tx1"/>
                </a:solidFill>
              </a:rPr>
              <a:t> 1997: Deep Blue beats Garry Kasparov (world champion)</a:t>
            </a:r>
          </a:p>
          <a:p>
            <a:pPr>
              <a:buFont typeface="Times New Roman" charset="0"/>
              <a:buChar char="•"/>
            </a:pPr>
            <a:r>
              <a:rPr lang="en-US" sz="1800">
                <a:solidFill>
                  <a:schemeClr val="tx1"/>
                </a:solidFill>
              </a:rPr>
              <a:t> 1998: Founding of Google</a:t>
            </a:r>
          </a:p>
          <a:p>
            <a:pPr>
              <a:buFont typeface="Times New Roman" charset="0"/>
              <a:buChar char="•"/>
            </a:pPr>
            <a:r>
              <a:rPr lang="en-US" sz="1800">
                <a:solidFill>
                  <a:schemeClr val="tx1"/>
                </a:solidFill>
              </a:rPr>
              <a:t> 2000: Interactive robot pets</a:t>
            </a:r>
          </a:p>
          <a:p>
            <a:pPr>
              <a:buFont typeface="Times New Roman" charset="0"/>
              <a:buChar char="•"/>
            </a:pPr>
            <a:r>
              <a:rPr lang="en-US" sz="1800">
                <a:solidFill>
                  <a:schemeClr val="tx1"/>
                </a:solidFill>
              </a:rPr>
              <a:t> 2004: First DARPA Grand Challenge robot race</a:t>
            </a:r>
          </a:p>
          <a:p>
            <a:pPr>
              <a:buFont typeface="Times New Roman" charset="0"/>
              <a:buChar char="•"/>
            </a:pPr>
            <a:r>
              <a:rPr lang="en-US" sz="1800">
                <a:solidFill>
                  <a:schemeClr val="tx1"/>
                </a:solidFill>
              </a:rPr>
              <a:t> 2004: Commercial recommender systems (TIVO, amazon.com)</a:t>
            </a:r>
          </a:p>
          <a:p>
            <a:pPr>
              <a:buFont typeface="Times New Roman" charset="0"/>
              <a:buChar char="•"/>
            </a:pPr>
            <a:r>
              <a:rPr lang="en-US" sz="1800">
                <a:solidFill>
                  <a:schemeClr val="tx1"/>
                </a:solidFill>
              </a:rPr>
              <a:t> 2007: Checkers is solved!</a:t>
            </a:r>
          </a:p>
          <a:p>
            <a:pPr>
              <a:buFont typeface="Times New Roman" charset="0"/>
              <a:buChar char="•"/>
            </a:pPr>
            <a:r>
              <a:rPr lang="en-US" sz="1800">
                <a:solidFill>
                  <a:schemeClr val="tx1"/>
                </a:solidFill>
              </a:rPr>
              <a:t> 2011: An AI named Watson beats the top Jeopardy! champions</a:t>
            </a:r>
          </a:p>
          <a:p>
            <a:pPr>
              <a:buFont typeface="Times New Roman" charset="0"/>
              <a:buChar char="•"/>
            </a:pPr>
            <a:r>
              <a:rPr lang="en-US" sz="1800">
                <a:solidFill>
                  <a:schemeClr val="tx1"/>
                </a:solidFill>
              </a:rPr>
              <a:t> 2010: Google self-driving cars reach their 1000</a:t>
            </a:r>
            <a:r>
              <a:rPr lang="en-US" sz="1800" baseline="30000">
                <a:solidFill>
                  <a:schemeClr val="tx1"/>
                </a:solidFill>
              </a:rPr>
              <a:t>th</a:t>
            </a:r>
            <a:r>
              <a:rPr lang="en-US" sz="1800">
                <a:solidFill>
                  <a:schemeClr val="tx1"/>
                </a:solidFill>
              </a:rPr>
              <a:t> mile</a:t>
            </a:r>
          </a:p>
        </p:txBody>
      </p:sp>
      <p:sp>
        <p:nvSpPr>
          <p:cNvPr id="3" name="Slide Number Placeholder 2"/>
          <p:cNvSpPr>
            <a:spLocks noGrp="1"/>
          </p:cNvSpPr>
          <p:nvPr>
            <p:ph type="sldNum" sz="quarter" idx="12"/>
          </p:nvPr>
        </p:nvSpPr>
        <p:spPr/>
        <p:txBody>
          <a:bodyPr/>
          <a:lstStyle/>
          <a:p>
            <a:fld id="{D3D4B754-21B2-1D4E-BFE8-16B2D8C7FF03}" type="slidenum">
              <a:rPr lang="uk-UA" smtClean="0"/>
              <a:pPr/>
              <a:t>25</a:t>
            </a:fld>
            <a:endParaRPr lang="uk-UA" dirty="0"/>
          </a:p>
        </p:txBody>
      </p:sp>
    </p:spTree>
    <p:extLst>
      <p:ext uri="{BB962C8B-B14F-4D97-AF65-F5344CB8AC3E}">
        <p14:creationId xmlns:p14="http://schemas.microsoft.com/office/powerpoint/2010/main" val="418930166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6000" dirty="0">
                <a:latin typeface="Calisto MT"/>
                <a:ea typeface="MS Gothic" charset="0"/>
                <a:cs typeface="Calisto MT"/>
              </a:rPr>
              <a:t>Eliza</a:t>
            </a:r>
          </a:p>
        </p:txBody>
      </p:sp>
      <p:sp>
        <p:nvSpPr>
          <p:cNvPr id="62467" name="Rectangle 2"/>
          <p:cNvSpPr>
            <a:spLocks noGrp="1" noChangeArrowheads="1"/>
          </p:cNvSpPr>
          <p:nvPr>
            <p:ph idx="1"/>
          </p:nvPr>
        </p:nvSpPr>
        <p:spPr/>
        <p:txBody>
          <a:bodyPr>
            <a:normAutofit/>
          </a:bodyPr>
          <a:lstStyle/>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latin typeface="Calisto MT"/>
                <a:ea typeface="MS Gothic" charset="0"/>
                <a:cs typeface="Calisto MT"/>
              </a:rPr>
              <a:t>ELIZA: A program that simulated a psychotherapist </a:t>
            </a:r>
            <a:endParaRPr lang="en-US" sz="2000" dirty="0" smtClean="0">
              <a:latin typeface="Calisto MT"/>
              <a:ea typeface="MS Gothic" charset="0"/>
              <a:cs typeface="Calisto MT"/>
            </a:endParaRP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latin typeface="Calisto MT"/>
                <a:ea typeface="MS Gothic" charset="0"/>
                <a:cs typeface="Calisto MT"/>
              </a:rPr>
              <a:t>S</a:t>
            </a:r>
            <a:r>
              <a:rPr lang="en-US" sz="1600" dirty="0" smtClean="0">
                <a:latin typeface="Calisto MT"/>
                <a:ea typeface="MS Gothic" charset="0"/>
                <a:cs typeface="Calisto MT"/>
              </a:rPr>
              <a:t>uccessfully </a:t>
            </a:r>
            <a:r>
              <a:rPr lang="en-US" sz="1600" dirty="0">
                <a:latin typeface="Calisto MT"/>
                <a:ea typeface="MS Gothic" charset="0"/>
                <a:cs typeface="Calisto MT"/>
              </a:rPr>
              <a:t>passed the Turing </a:t>
            </a:r>
            <a:r>
              <a:rPr lang="en-US" sz="1600" dirty="0" smtClean="0">
                <a:latin typeface="Calisto MT"/>
                <a:ea typeface="MS Gothic" charset="0"/>
                <a:cs typeface="Calisto MT"/>
              </a:rPr>
              <a:t>Test</a:t>
            </a:r>
            <a:r>
              <a:rPr lang="en-US" sz="1600" dirty="0">
                <a:latin typeface="Calisto MT"/>
                <a:ea typeface="MS Gothic" charset="0"/>
                <a:cs typeface="Calisto MT"/>
              </a:rPr>
              <a:t>!</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latin typeface="Calisto MT"/>
                <a:ea typeface="MS Gothic" charset="0"/>
                <a:cs typeface="Calisto MT"/>
              </a:rPr>
              <a:t>Coded at MIT during 1964-1966 by Joel </a:t>
            </a:r>
            <a:r>
              <a:rPr lang="en-US" sz="2000" dirty="0" err="1">
                <a:latin typeface="Calisto MT"/>
                <a:ea typeface="MS Gothic" charset="0"/>
                <a:cs typeface="Calisto MT"/>
              </a:rPr>
              <a:t>Weizenbaum</a:t>
            </a:r>
            <a:r>
              <a:rPr lang="en-US" sz="2000" dirty="0">
                <a:latin typeface="Calisto MT"/>
                <a:ea typeface="MS Gothic" charset="0"/>
                <a:cs typeface="Calisto MT"/>
              </a:rPr>
              <a:t>.</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latin typeface="Calisto MT"/>
                <a:ea typeface="MS Gothic" charset="0"/>
                <a:cs typeface="Calisto MT"/>
              </a:rPr>
              <a:t>First script was DOCTOR. </a:t>
            </a:r>
            <a:endParaRPr lang="en-US" sz="2000" dirty="0" smtClean="0">
              <a:latin typeface="Calisto MT"/>
              <a:ea typeface="MS Gothic" charset="0"/>
              <a:cs typeface="Calisto MT"/>
            </a:endParaRP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smtClean="0">
                <a:latin typeface="Calisto MT"/>
                <a:ea typeface="MS Gothic" charset="0"/>
                <a:cs typeface="Calisto MT"/>
              </a:rPr>
              <a:t>The </a:t>
            </a:r>
            <a:r>
              <a:rPr lang="en-US" sz="1800" dirty="0">
                <a:latin typeface="Calisto MT"/>
                <a:ea typeface="MS Gothic" charset="0"/>
                <a:cs typeface="Calisto MT"/>
              </a:rPr>
              <a:t>script was a simple collection of syntactic patterns </a:t>
            </a: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smtClean="0">
                <a:latin typeface="Calisto MT"/>
                <a:ea typeface="MS Gothic" charset="0"/>
                <a:cs typeface="Calisto MT"/>
              </a:rPr>
              <a:t>Each </a:t>
            </a:r>
            <a:r>
              <a:rPr lang="en-US" sz="1800" dirty="0">
                <a:latin typeface="Calisto MT"/>
                <a:ea typeface="MS Gothic" charset="0"/>
                <a:cs typeface="Calisto MT"/>
              </a:rPr>
              <a:t>pattern had </a:t>
            </a:r>
            <a:r>
              <a:rPr lang="en-US" sz="1800" dirty="0" smtClean="0">
                <a:latin typeface="Calisto MT"/>
                <a:ea typeface="MS Gothic" charset="0"/>
                <a:cs typeface="Calisto MT"/>
              </a:rPr>
              <a:t>a reply </a:t>
            </a:r>
            <a:r>
              <a:rPr lang="en-US" sz="1800" dirty="0">
                <a:latin typeface="Calisto MT"/>
                <a:ea typeface="MS Gothic" charset="0"/>
                <a:cs typeface="Calisto MT"/>
              </a:rPr>
              <a:t>which might include bits of the input </a:t>
            </a:r>
            <a:endParaRPr lang="en-US" sz="1800" dirty="0" smtClean="0">
              <a:latin typeface="Calisto MT"/>
              <a:ea typeface="MS Gothic" charset="0"/>
              <a:cs typeface="Calisto MT"/>
            </a:endParaRP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smtClean="0">
                <a:latin typeface="Calisto MT"/>
                <a:ea typeface="MS Gothic" charset="0"/>
                <a:cs typeface="Calisto MT"/>
              </a:rPr>
              <a:t>Weizenbaum</a:t>
            </a:r>
            <a:r>
              <a:rPr lang="en-US" sz="2000" dirty="0" smtClean="0">
                <a:latin typeface="Calisto MT"/>
                <a:ea typeface="MS Gothic" charset="0"/>
                <a:cs typeface="Calisto MT"/>
              </a:rPr>
              <a:t> </a:t>
            </a:r>
            <a:r>
              <a:rPr lang="en-US" sz="2000" dirty="0">
                <a:latin typeface="Calisto MT"/>
                <a:ea typeface="MS Gothic" charset="0"/>
                <a:cs typeface="Calisto MT"/>
              </a:rPr>
              <a:t>was shocked at reactions: </a:t>
            </a:r>
            <a:endParaRPr lang="en-US" sz="2000" dirty="0" smtClean="0">
              <a:latin typeface="Calisto MT"/>
              <a:ea typeface="MS Gothic" charset="0"/>
              <a:cs typeface="Calisto MT"/>
            </a:endParaRP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smtClean="0">
                <a:latin typeface="Calisto MT"/>
                <a:ea typeface="MS Gothic" charset="0"/>
                <a:cs typeface="Calisto MT"/>
              </a:rPr>
              <a:t>Psychiatrists </a:t>
            </a:r>
            <a:r>
              <a:rPr lang="en-US" sz="1800" dirty="0">
                <a:latin typeface="Calisto MT"/>
                <a:ea typeface="MS Gothic" charset="0"/>
                <a:cs typeface="Calisto MT"/>
              </a:rPr>
              <a:t>thought it had potential. </a:t>
            </a:r>
            <a:endParaRPr lang="en-US" sz="1800" dirty="0" smtClean="0">
              <a:latin typeface="Calisto MT"/>
              <a:ea typeface="MS Gothic" charset="0"/>
              <a:cs typeface="Calisto MT"/>
            </a:endParaRP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smtClean="0">
                <a:latin typeface="Calisto MT"/>
                <a:ea typeface="MS Gothic" charset="0"/>
                <a:cs typeface="Calisto MT"/>
              </a:rPr>
              <a:t>People </a:t>
            </a:r>
            <a:r>
              <a:rPr lang="en-US" sz="1800" dirty="0">
                <a:latin typeface="Calisto MT"/>
                <a:ea typeface="MS Gothic" charset="0"/>
                <a:cs typeface="Calisto MT"/>
              </a:rPr>
              <a:t>unequivocally anthropomorphized. </a:t>
            </a:r>
            <a:endParaRPr lang="en-US" sz="1800" dirty="0" smtClean="0">
              <a:latin typeface="Calisto MT"/>
              <a:ea typeface="MS Gothic" charset="0"/>
              <a:cs typeface="Calisto MT"/>
            </a:endParaRP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latin typeface="Calisto MT"/>
                <a:ea typeface="MS Gothic" charset="0"/>
                <a:cs typeface="Calisto MT"/>
              </a:rPr>
              <a:t>M</a:t>
            </a:r>
            <a:r>
              <a:rPr lang="en-US" sz="1800" dirty="0" smtClean="0">
                <a:latin typeface="Calisto MT"/>
                <a:ea typeface="MS Gothic" charset="0"/>
                <a:cs typeface="Calisto MT"/>
              </a:rPr>
              <a:t>any </a:t>
            </a:r>
            <a:r>
              <a:rPr lang="en-US" sz="1800" dirty="0">
                <a:latin typeface="Calisto MT"/>
                <a:ea typeface="MS Gothic" charset="0"/>
                <a:cs typeface="Calisto MT"/>
              </a:rPr>
              <a:t>thought it solved the NL problem.</a:t>
            </a:r>
          </a:p>
        </p:txBody>
      </p:sp>
      <p:sp>
        <p:nvSpPr>
          <p:cNvPr id="5" name="Slide Number Placeholder 4"/>
          <p:cNvSpPr>
            <a:spLocks noGrp="1"/>
          </p:cNvSpPr>
          <p:nvPr>
            <p:ph type="sldNum" sz="quarter" idx="12"/>
          </p:nvPr>
        </p:nvSpPr>
        <p:spPr/>
        <p:txBody>
          <a:bodyPr/>
          <a:lstStyle/>
          <a:p>
            <a:fld id="{D3D4B754-21B2-1D4E-BFE8-16B2D8C7FF03}" type="slidenum">
              <a:rPr lang="uk-UA" smtClean="0"/>
              <a:pPr/>
              <a:t>26</a:t>
            </a:fld>
            <a:endParaRPr lang="uk-UA" dirty="0"/>
          </a:p>
        </p:txBody>
      </p:sp>
    </p:spTree>
    <p:extLst>
      <p:ext uri="{BB962C8B-B14F-4D97-AF65-F5344CB8AC3E}">
        <p14:creationId xmlns:p14="http://schemas.microsoft.com/office/powerpoint/2010/main" val="4037678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381000" y="381000"/>
            <a:ext cx="8382000" cy="5943600"/>
          </a:xfrm>
          <a:solidFill>
            <a:srgbClr val="DDDDDD"/>
          </a:solidFill>
          <a:effectLst>
            <a:outerShdw blurRad="63500" dist="107933" dir="2700000" algn="ctr" rotWithShape="0">
              <a:srgbClr val="808080"/>
            </a:outerShdw>
          </a:effectLst>
        </p:spPr>
        <p:txBody>
          <a:bodyPr/>
          <a:lstStyle/>
          <a:p>
            <a:pPr marL="223838" indent="-223838">
              <a:lnSpc>
                <a:spcPct val="90000"/>
              </a:lnSpc>
              <a:spcBef>
                <a:spcPts val="45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b="1" dirty="0">
                <a:latin typeface="Calisto MT"/>
                <a:ea typeface="MS Gothic" charset="0"/>
                <a:cs typeface="Calisto MT"/>
              </a:rPr>
              <a:t>I am the psychotherapist.  Please, describe your problems.  Each time you are finished talking, type RET twice.</a:t>
            </a:r>
          </a:p>
          <a:p>
            <a:pPr marL="223838" indent="-223838">
              <a:lnSpc>
                <a:spcPct val="90000"/>
              </a:lnSpc>
              <a:spcBef>
                <a:spcPts val="45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b="1" dirty="0" err="1">
                <a:latin typeface="Calisto MT"/>
                <a:ea typeface="MS Gothic" charset="0"/>
                <a:cs typeface="Calisto MT"/>
              </a:rPr>
              <a:t>i'm</a:t>
            </a:r>
            <a:r>
              <a:rPr lang="en-US" sz="1800" b="1" dirty="0">
                <a:latin typeface="Calisto MT"/>
                <a:ea typeface="MS Gothic" charset="0"/>
                <a:cs typeface="Calisto MT"/>
              </a:rPr>
              <a:t> having a hard time with my students</a:t>
            </a:r>
          </a:p>
          <a:p>
            <a:pPr marL="223838" indent="-223838">
              <a:lnSpc>
                <a:spcPct val="90000"/>
              </a:lnSpc>
              <a:spcBef>
                <a:spcPts val="45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b="1" dirty="0">
                <a:latin typeface="Calisto MT"/>
                <a:ea typeface="MS Gothic" charset="0"/>
                <a:cs typeface="Calisto MT"/>
              </a:rPr>
              <a:t>Why do you say that?</a:t>
            </a:r>
          </a:p>
          <a:p>
            <a:pPr marL="223838" indent="-223838">
              <a:lnSpc>
                <a:spcPct val="90000"/>
              </a:lnSpc>
              <a:spcBef>
                <a:spcPts val="45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b="1" dirty="0">
                <a:latin typeface="Calisto MT"/>
                <a:ea typeface="MS Gothic" charset="0"/>
                <a:cs typeface="Calisto MT"/>
              </a:rPr>
              <a:t>well, they keep asking me for money</a:t>
            </a:r>
          </a:p>
          <a:p>
            <a:pPr marL="223838" indent="-223838">
              <a:lnSpc>
                <a:spcPct val="90000"/>
              </a:lnSpc>
              <a:spcBef>
                <a:spcPts val="45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b="1" dirty="0">
                <a:latin typeface="Calisto MT"/>
                <a:ea typeface="MS Gothic" charset="0"/>
                <a:cs typeface="Calisto MT"/>
              </a:rPr>
              <a:t>Maybe your plans have something to do with this.</a:t>
            </a:r>
          </a:p>
          <a:p>
            <a:pPr marL="223838" indent="-223838">
              <a:lnSpc>
                <a:spcPct val="90000"/>
              </a:lnSpc>
              <a:spcBef>
                <a:spcPts val="45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b="1" dirty="0">
                <a:latin typeface="Calisto MT"/>
                <a:ea typeface="MS Gothic" charset="0"/>
                <a:cs typeface="Calisto MT"/>
              </a:rPr>
              <a:t>what plans?</a:t>
            </a:r>
          </a:p>
          <a:p>
            <a:pPr marL="223838" indent="-223838">
              <a:lnSpc>
                <a:spcPct val="90000"/>
              </a:lnSpc>
              <a:spcBef>
                <a:spcPts val="45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b="1" dirty="0">
                <a:latin typeface="Calisto MT"/>
                <a:ea typeface="MS Gothic" charset="0"/>
                <a:cs typeface="Calisto MT"/>
              </a:rPr>
              <a:t>Is it because of your life that you say what plans?</a:t>
            </a:r>
          </a:p>
          <a:p>
            <a:pPr marL="223838" indent="-223838">
              <a:lnSpc>
                <a:spcPct val="90000"/>
              </a:lnSpc>
              <a:spcBef>
                <a:spcPts val="45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b="1" dirty="0">
                <a:latin typeface="Calisto MT"/>
                <a:ea typeface="MS Gothic" charset="0"/>
                <a:cs typeface="Calisto MT"/>
              </a:rPr>
              <a:t>No, it's because I didn't know what you were talking about</a:t>
            </a:r>
          </a:p>
          <a:p>
            <a:pPr marL="223838" indent="-223838">
              <a:lnSpc>
                <a:spcPct val="90000"/>
              </a:lnSpc>
              <a:spcBef>
                <a:spcPts val="45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b="1" dirty="0">
                <a:latin typeface="Calisto MT"/>
                <a:ea typeface="MS Gothic" charset="0"/>
                <a:cs typeface="Calisto MT"/>
              </a:rPr>
              <a:t>Is it because you didn't know what I was talking about that you came to me?</a:t>
            </a:r>
          </a:p>
          <a:p>
            <a:pPr marL="223838" indent="-223838">
              <a:lnSpc>
                <a:spcPct val="90000"/>
              </a:lnSpc>
              <a:spcBef>
                <a:spcPts val="45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b="1" dirty="0">
                <a:latin typeface="Calisto MT"/>
                <a:ea typeface="MS Gothic" charset="0"/>
                <a:cs typeface="Calisto MT"/>
              </a:rPr>
              <a:t>no, it's because </a:t>
            </a:r>
            <a:r>
              <a:rPr lang="en-US" sz="1800" b="1" dirty="0" err="1">
                <a:latin typeface="Calisto MT"/>
                <a:ea typeface="MS Gothic" charset="0"/>
                <a:cs typeface="Calisto MT"/>
              </a:rPr>
              <a:t>i</a:t>
            </a:r>
            <a:r>
              <a:rPr lang="en-US" sz="1800" b="1" dirty="0">
                <a:latin typeface="Calisto MT"/>
                <a:ea typeface="MS Gothic" charset="0"/>
                <a:cs typeface="Calisto MT"/>
              </a:rPr>
              <a:t> wanted to see if you could pass the </a:t>
            </a:r>
            <a:r>
              <a:rPr lang="en-US" sz="1800" b="1" dirty="0" err="1">
                <a:latin typeface="Calisto MT"/>
                <a:ea typeface="MS Gothic" charset="0"/>
                <a:cs typeface="Calisto MT"/>
              </a:rPr>
              <a:t>turing</a:t>
            </a:r>
            <a:r>
              <a:rPr lang="en-US" sz="1800" b="1" dirty="0">
                <a:latin typeface="Calisto MT"/>
                <a:ea typeface="MS Gothic" charset="0"/>
                <a:cs typeface="Calisto MT"/>
              </a:rPr>
              <a:t> test</a:t>
            </a:r>
          </a:p>
          <a:p>
            <a:pPr marL="223838" indent="-223838">
              <a:lnSpc>
                <a:spcPct val="90000"/>
              </a:lnSpc>
              <a:spcBef>
                <a:spcPts val="45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b="1" dirty="0">
                <a:latin typeface="Calisto MT"/>
                <a:ea typeface="MS Gothic" charset="0"/>
                <a:cs typeface="Calisto MT"/>
              </a:rPr>
              <a:t>Does it bother you that you wanted to see if I could really pass the </a:t>
            </a:r>
            <a:r>
              <a:rPr lang="en-US" sz="1800" b="1" dirty="0" err="1">
                <a:latin typeface="Calisto MT"/>
                <a:ea typeface="MS Gothic" charset="0"/>
                <a:cs typeface="Calisto MT"/>
              </a:rPr>
              <a:t>turing</a:t>
            </a:r>
            <a:r>
              <a:rPr lang="en-US" sz="1800" b="1" dirty="0">
                <a:latin typeface="Calisto MT"/>
                <a:ea typeface="MS Gothic" charset="0"/>
                <a:cs typeface="Calisto MT"/>
              </a:rPr>
              <a:t> test?</a:t>
            </a:r>
          </a:p>
          <a:p>
            <a:pPr marL="223838" indent="-223838">
              <a:lnSpc>
                <a:spcPct val="90000"/>
              </a:lnSpc>
              <a:spcBef>
                <a:spcPts val="45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b="1" dirty="0">
                <a:latin typeface="Calisto MT"/>
                <a:ea typeface="MS Gothic" charset="0"/>
                <a:cs typeface="Calisto MT"/>
              </a:rPr>
              <a:t>…..</a:t>
            </a:r>
          </a:p>
          <a:p>
            <a:pPr marL="223838" indent="-223838">
              <a:lnSpc>
                <a:spcPct val="90000"/>
              </a:lnSpc>
              <a:spcBef>
                <a:spcPts val="45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b="1" dirty="0">
                <a:latin typeface="Calisto MT"/>
                <a:ea typeface="MS Gothic" charset="0"/>
                <a:cs typeface="Calisto MT"/>
              </a:rPr>
              <a:t>How do you reconcile problems at school?</a:t>
            </a:r>
          </a:p>
          <a:p>
            <a:pPr marL="223838" indent="-223838">
              <a:lnSpc>
                <a:spcPct val="90000"/>
              </a:lnSpc>
              <a:spcBef>
                <a:spcPts val="45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b="1" dirty="0">
                <a:latin typeface="Calisto MT"/>
                <a:ea typeface="MS Gothic" charset="0"/>
                <a:cs typeface="Calisto MT"/>
              </a:rPr>
              <a:t>This is a waste of time.  Good bye</a:t>
            </a:r>
          </a:p>
          <a:p>
            <a:pPr marL="223838" indent="-223838">
              <a:lnSpc>
                <a:spcPct val="90000"/>
              </a:lnSpc>
              <a:spcBef>
                <a:spcPts val="45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b="1" dirty="0">
                <a:latin typeface="Calisto MT"/>
                <a:ea typeface="MS Gothic" charset="0"/>
                <a:cs typeface="Calisto MT"/>
              </a:rPr>
              <a:t>My secretary will send you a bill.</a:t>
            </a:r>
          </a:p>
          <a:p>
            <a:pPr marL="223838" indent="-223838">
              <a:lnSpc>
                <a:spcPct val="90000"/>
              </a:lnSpc>
              <a:spcBef>
                <a:spcPts val="4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800" b="1" dirty="0">
              <a:latin typeface="Calisto MT"/>
              <a:ea typeface="MS Gothic" charset="0"/>
              <a:cs typeface="Calisto MT"/>
            </a:endParaRPr>
          </a:p>
          <a:p>
            <a:pPr marL="223838" indent="-223838">
              <a:lnSpc>
                <a:spcPct val="90000"/>
              </a:lnSpc>
              <a:spcBef>
                <a:spcPts val="4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800" b="1" dirty="0">
              <a:latin typeface="Calisto MT"/>
              <a:ea typeface="MS Gothic" charset="0"/>
              <a:cs typeface="Calisto MT"/>
            </a:endParaRPr>
          </a:p>
          <a:p>
            <a:pPr marL="223838" indent="-223838">
              <a:lnSpc>
                <a:spcPct val="90000"/>
              </a:lnSpc>
              <a:spcBef>
                <a:spcPts val="4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800" b="1" dirty="0">
              <a:latin typeface="Calisto MT"/>
              <a:ea typeface="MS Gothic" charset="0"/>
              <a:cs typeface="Calisto MT"/>
            </a:endParaRPr>
          </a:p>
        </p:txBody>
      </p:sp>
      <p:sp>
        <p:nvSpPr>
          <p:cNvPr id="2" name="Title 1"/>
          <p:cNvSpPr>
            <a:spLocks noGrp="1"/>
          </p:cNvSpPr>
          <p:nvPr>
            <p:ph type="title"/>
          </p:nvPr>
        </p:nvSpPr>
        <p:spPr/>
        <p:txBody>
          <a:bodyPr/>
          <a:lstStyle/>
          <a:p>
            <a:endParaRPr lang="en-US" dirty="0">
              <a:latin typeface="Calisto MT"/>
              <a:cs typeface="Calisto MT"/>
            </a:endParaRPr>
          </a:p>
        </p:txBody>
      </p:sp>
      <p:sp>
        <p:nvSpPr>
          <p:cNvPr id="4" name="Slide Number Placeholder 3"/>
          <p:cNvSpPr>
            <a:spLocks noGrp="1"/>
          </p:cNvSpPr>
          <p:nvPr>
            <p:ph type="sldNum" sz="quarter" idx="12"/>
          </p:nvPr>
        </p:nvSpPr>
        <p:spPr/>
        <p:txBody>
          <a:bodyPr/>
          <a:lstStyle/>
          <a:p>
            <a:fld id="{D3D4B754-21B2-1D4E-BFE8-16B2D8C7FF03}" type="slidenum">
              <a:rPr lang="uk-UA" smtClean="0"/>
              <a:pPr/>
              <a:t>27</a:t>
            </a:fld>
            <a:endParaRPr lang="uk-UA" dirty="0"/>
          </a:p>
        </p:txBody>
      </p:sp>
    </p:spTree>
    <p:extLst>
      <p:ext uri="{BB962C8B-B14F-4D97-AF65-F5344CB8AC3E}">
        <p14:creationId xmlns:p14="http://schemas.microsoft.com/office/powerpoint/2010/main" val="391158722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ChangeArrowheads="1"/>
          </p:cNvSpPr>
          <p:nvPr>
            <p:ph type="title"/>
          </p:nvPr>
        </p:nvSpPr>
        <p:spPr>
          <a:xfrm>
            <a:off x="228600" y="304800"/>
            <a:ext cx="7772400" cy="1143000"/>
          </a:xfrm>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smtClean="0">
                <a:latin typeface="Calisto MT"/>
                <a:ea typeface="MS Gothic" charset="0"/>
                <a:cs typeface="Calisto MT"/>
              </a:rPr>
              <a:t>	PARRY</a:t>
            </a:r>
            <a:endParaRPr lang="en-US" sz="3600" dirty="0">
              <a:latin typeface="Calisto MT"/>
              <a:ea typeface="MS Gothic" charset="0"/>
              <a:cs typeface="Calisto MT"/>
            </a:endParaRPr>
          </a:p>
        </p:txBody>
      </p:sp>
      <p:sp>
        <p:nvSpPr>
          <p:cNvPr id="66563" name="Rectangle 2"/>
          <p:cNvSpPr>
            <a:spLocks noGrp="1" noChangeArrowheads="1"/>
          </p:cNvSpPr>
          <p:nvPr>
            <p:ph idx="1"/>
          </p:nvPr>
        </p:nvSpPr>
        <p:spPr>
          <a:xfrm>
            <a:off x="304800" y="1752600"/>
            <a:ext cx="3962400" cy="4772025"/>
          </a:xfrm>
        </p:spPr>
        <p:txBody>
          <a:bodyPr>
            <a:normAutofit lnSpcReduction="10000"/>
          </a:bodyPr>
          <a:lstStyle/>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latin typeface="Calisto MT"/>
                <a:ea typeface="MS Gothic" charset="0"/>
                <a:cs typeface="Calisto MT"/>
              </a:rPr>
              <a:t>Kenneth Colby modeled a paranoid using the same techniques circa 1968.</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latin typeface="Calisto MT"/>
                <a:ea typeface="MS Gothic" charset="0"/>
                <a:cs typeface="Calisto MT"/>
              </a:rPr>
              <a:t>PARRY has basic emotions. If it gets angry, its replies become more hostile. </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latin typeface="Calisto MT"/>
                <a:ea typeface="MS Gothic" charset="0"/>
                <a:cs typeface="Calisto MT"/>
              </a:rPr>
              <a:t>In a Turing test, expert psychiatrists were unable to distinguish PARRY’s ramblings from those of real paranoids.</a:t>
            </a:r>
          </a:p>
        </p:txBody>
      </p:sp>
      <p:sp>
        <p:nvSpPr>
          <p:cNvPr id="14339" name="Text Box 3"/>
          <p:cNvSpPr txBox="1">
            <a:spLocks noChangeArrowheads="1"/>
          </p:cNvSpPr>
          <p:nvPr/>
        </p:nvSpPr>
        <p:spPr bwMode="auto">
          <a:xfrm>
            <a:off x="4572000" y="304800"/>
            <a:ext cx="4343400" cy="6299200"/>
          </a:xfrm>
          <a:prstGeom prst="rect">
            <a:avLst/>
          </a:prstGeom>
          <a:solidFill>
            <a:srgbClr val="DDDDDD"/>
          </a:solidFill>
          <a:ln w="9525">
            <a:noFill/>
            <a:round/>
            <a:headEnd/>
            <a:tailEnd/>
          </a:ln>
          <a:effectLst>
            <a:outerShdw dist="107933" dir="2700000" algn="ctr" rotWithShape="0">
              <a:srgbClr val="808080"/>
            </a:outerShdw>
          </a:effectLst>
        </p:spPr>
        <p:txBody>
          <a:bodyPr lIns="90000" tIns="46800" rIns="90000" bIns="46800">
            <a:spAutoFit/>
          </a:bodyPr>
          <a:lstStyle/>
          <a:p>
            <a:pP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a:pPr>
            <a:r>
              <a:rPr lang="en-US">
                <a:solidFill>
                  <a:srgbClr val="000000"/>
                </a:solidFill>
                <a:ea typeface="+mn-ea"/>
                <a:cs typeface="+mn-cs"/>
              </a:rPr>
              <a:t>H: Good afternoon. My name is Doctor Jones. </a:t>
            </a:r>
          </a:p>
          <a:p>
            <a:pP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a:pPr>
            <a:r>
              <a:rPr lang="en-US">
                <a:solidFill>
                  <a:srgbClr val="000000"/>
                </a:solidFill>
                <a:ea typeface="+mn-ea"/>
                <a:cs typeface="+mn-cs"/>
              </a:rPr>
              <a:t>P: Pleased to meet you. </a:t>
            </a:r>
          </a:p>
          <a:p>
            <a:pP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a:pPr>
            <a:r>
              <a:rPr lang="en-US">
                <a:solidFill>
                  <a:srgbClr val="000000"/>
                </a:solidFill>
                <a:ea typeface="+mn-ea"/>
                <a:cs typeface="+mn-cs"/>
              </a:rPr>
              <a:t>H: How are you? </a:t>
            </a:r>
          </a:p>
          <a:p>
            <a:pP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a:pPr>
            <a:r>
              <a:rPr lang="en-US">
                <a:solidFill>
                  <a:srgbClr val="000000"/>
                </a:solidFill>
                <a:ea typeface="+mn-ea"/>
                <a:cs typeface="+mn-cs"/>
              </a:rPr>
              <a:t>P: All right I guess. </a:t>
            </a:r>
          </a:p>
          <a:p>
            <a:pP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a:pPr>
            <a:r>
              <a:rPr lang="en-US">
                <a:solidFill>
                  <a:srgbClr val="000000"/>
                </a:solidFill>
                <a:ea typeface="+mn-ea"/>
                <a:cs typeface="+mn-cs"/>
              </a:rPr>
              <a:t>H: Could you tell me your name? </a:t>
            </a:r>
          </a:p>
          <a:p>
            <a:pP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a:pPr>
            <a:r>
              <a:rPr lang="en-US">
                <a:solidFill>
                  <a:srgbClr val="000000"/>
                </a:solidFill>
                <a:ea typeface="+mn-ea"/>
                <a:cs typeface="+mn-cs"/>
              </a:rPr>
              <a:t>P: Pat Smith. </a:t>
            </a:r>
          </a:p>
          <a:p>
            <a:pP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a:pPr>
            <a:r>
              <a:rPr lang="en-US">
                <a:solidFill>
                  <a:srgbClr val="000000"/>
                </a:solidFill>
                <a:ea typeface="+mn-ea"/>
                <a:cs typeface="+mn-cs"/>
              </a:rPr>
              <a:t>H: I though you might have some problems. </a:t>
            </a:r>
          </a:p>
          <a:p>
            <a:pP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a:pPr>
            <a:r>
              <a:rPr lang="en-US">
                <a:solidFill>
                  <a:srgbClr val="000000"/>
                </a:solidFill>
                <a:ea typeface="+mn-ea"/>
                <a:cs typeface="+mn-cs"/>
              </a:rPr>
              <a:t>P: I've been upset lately. </a:t>
            </a:r>
          </a:p>
          <a:p>
            <a:pP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a:pPr>
            <a:r>
              <a:rPr lang="en-US">
                <a:solidFill>
                  <a:srgbClr val="000000"/>
                </a:solidFill>
                <a:ea typeface="+mn-ea"/>
                <a:cs typeface="+mn-cs"/>
              </a:rPr>
              <a:t>H: By what? </a:t>
            </a:r>
          </a:p>
          <a:p>
            <a:pP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a:pPr>
            <a:r>
              <a:rPr lang="en-US">
                <a:solidFill>
                  <a:srgbClr val="000000"/>
                </a:solidFill>
                <a:ea typeface="+mn-ea"/>
                <a:cs typeface="+mn-cs"/>
              </a:rPr>
              <a:t>P: People get on my nerves sometimes. </a:t>
            </a:r>
          </a:p>
          <a:p>
            <a:pP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a:pPr>
            <a:r>
              <a:rPr lang="en-US">
                <a:solidFill>
                  <a:srgbClr val="000000"/>
                </a:solidFill>
                <a:ea typeface="+mn-ea"/>
                <a:cs typeface="+mn-cs"/>
              </a:rPr>
              <a:t>H: Tell me more. </a:t>
            </a:r>
          </a:p>
          <a:p>
            <a:pP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a:pPr>
            <a:r>
              <a:rPr lang="en-US">
                <a:solidFill>
                  <a:srgbClr val="000000"/>
                </a:solidFill>
                <a:ea typeface="+mn-ea"/>
                <a:cs typeface="+mn-cs"/>
              </a:rPr>
              <a:t>P: Do you know anything about bookies? </a:t>
            </a:r>
          </a:p>
          <a:p>
            <a:pP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a:pPr>
            <a:r>
              <a:rPr lang="en-US">
                <a:solidFill>
                  <a:srgbClr val="000000"/>
                </a:solidFill>
                <a:ea typeface="+mn-ea"/>
                <a:cs typeface="+mn-cs"/>
              </a:rPr>
              <a:t>...</a:t>
            </a:r>
          </a:p>
        </p:txBody>
      </p:sp>
      <p:sp>
        <p:nvSpPr>
          <p:cNvPr id="3" name="Slide Number Placeholder 2"/>
          <p:cNvSpPr>
            <a:spLocks noGrp="1"/>
          </p:cNvSpPr>
          <p:nvPr>
            <p:ph type="sldNum" sz="quarter" idx="12"/>
          </p:nvPr>
        </p:nvSpPr>
        <p:spPr/>
        <p:txBody>
          <a:bodyPr/>
          <a:lstStyle/>
          <a:p>
            <a:fld id="{D3D4B754-21B2-1D4E-BFE8-16B2D8C7FF03}" type="slidenum">
              <a:rPr lang="uk-UA" smtClean="0"/>
              <a:pPr/>
              <a:t>28</a:t>
            </a:fld>
            <a:endParaRPr lang="uk-UA" dirty="0"/>
          </a:p>
        </p:txBody>
      </p:sp>
    </p:spTree>
    <p:extLst>
      <p:ext uri="{BB962C8B-B14F-4D97-AF65-F5344CB8AC3E}">
        <p14:creationId xmlns:p14="http://schemas.microsoft.com/office/powerpoint/2010/main" val="207921965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ChangeArrowheads="1"/>
          </p:cNvSpPr>
          <p:nvPr>
            <p:ph type="title"/>
          </p:nvPr>
        </p:nvSpPr>
        <p:spPr>
          <a:xfrm>
            <a:off x="685800" y="2667000"/>
            <a:ext cx="1524000" cy="1922463"/>
          </a:xfrm>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smtClean="0">
                <a:latin typeface="Calisto MT"/>
                <a:ea typeface="MS Gothic" charset="0"/>
                <a:cs typeface="Calisto MT"/>
              </a:rPr>
              <a:t>Parry  Meets Eliza</a:t>
            </a:r>
            <a:endParaRPr lang="en-US" sz="3600" dirty="0">
              <a:latin typeface="Calisto MT"/>
              <a:ea typeface="MS Gothic" charset="0"/>
              <a:cs typeface="Calisto MT"/>
            </a:endParaRPr>
          </a:p>
        </p:txBody>
      </p:sp>
      <p:sp>
        <p:nvSpPr>
          <p:cNvPr id="15362" name="Rectangle 2"/>
          <p:cNvSpPr>
            <a:spLocks noGrp="1" noChangeArrowheads="1"/>
          </p:cNvSpPr>
          <p:nvPr>
            <p:ph idx="1"/>
          </p:nvPr>
        </p:nvSpPr>
        <p:spPr>
          <a:xfrm>
            <a:off x="2819400" y="457200"/>
            <a:ext cx="5943600" cy="5410200"/>
          </a:xfrm>
          <a:solidFill>
            <a:srgbClr val="DDDDDD"/>
          </a:solidFill>
          <a:effectLst>
            <a:outerShdw blurRad="63500" dist="107933" dir="2700000" algn="ctr" rotWithShape="0">
              <a:srgbClr val="808080"/>
            </a:outerShdw>
          </a:effectLst>
        </p:spPr>
        <p:txBody>
          <a:bodyPr>
            <a:noAutofit/>
          </a:bodyPr>
          <a:lstStyle/>
          <a:p>
            <a:pPr>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dirty="0">
                <a:latin typeface="Calisto MT"/>
                <a:ea typeface="MS Gothic" charset="0"/>
                <a:cs typeface="Calisto MT"/>
              </a:rPr>
              <a:t>P: I don't understand your motives. </a:t>
            </a:r>
          </a:p>
          <a:p>
            <a:pPr>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dirty="0">
                <a:latin typeface="Calisto MT"/>
                <a:ea typeface="MS Gothic" charset="0"/>
                <a:cs typeface="Calisto MT"/>
              </a:rPr>
              <a:t>E: Why don't you understand my motives? </a:t>
            </a:r>
          </a:p>
          <a:p>
            <a:pPr>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dirty="0">
                <a:latin typeface="Calisto MT"/>
                <a:ea typeface="MS Gothic" charset="0"/>
                <a:cs typeface="Calisto MT"/>
              </a:rPr>
              <a:t>P: Shouldn't I be? </a:t>
            </a:r>
          </a:p>
          <a:p>
            <a:pPr>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dirty="0">
                <a:latin typeface="Calisto MT"/>
                <a:ea typeface="MS Gothic" charset="0"/>
                <a:cs typeface="Calisto MT"/>
              </a:rPr>
              <a:t>E: Why do you say that just now? </a:t>
            </a:r>
          </a:p>
          <a:p>
            <a:pPr>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dirty="0">
                <a:latin typeface="Calisto MT"/>
                <a:ea typeface="MS Gothic" charset="0"/>
                <a:cs typeface="Calisto MT"/>
              </a:rPr>
              <a:t>P: That's just the way it is. </a:t>
            </a:r>
          </a:p>
          <a:p>
            <a:pPr>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dirty="0">
                <a:latin typeface="Calisto MT"/>
                <a:ea typeface="MS Gothic" charset="0"/>
                <a:cs typeface="Calisto MT"/>
              </a:rPr>
              <a:t>E: Suppose that's the way it were not. </a:t>
            </a:r>
          </a:p>
          <a:p>
            <a:pPr>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dirty="0">
                <a:latin typeface="Calisto MT"/>
                <a:ea typeface="MS Gothic" charset="0"/>
                <a:cs typeface="Calisto MT"/>
              </a:rPr>
              <a:t>P: So? </a:t>
            </a:r>
          </a:p>
          <a:p>
            <a:pPr>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dirty="0">
                <a:latin typeface="Calisto MT"/>
                <a:ea typeface="MS Gothic" charset="0"/>
                <a:cs typeface="Calisto MT"/>
              </a:rPr>
              <a:t>E: I am not sure I understand you fully. </a:t>
            </a:r>
          </a:p>
          <a:p>
            <a:pPr>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dirty="0">
                <a:latin typeface="Calisto MT"/>
                <a:ea typeface="MS Gothic" charset="0"/>
                <a:cs typeface="Calisto MT"/>
              </a:rPr>
              <a:t>P: You harp on the same questions too much. </a:t>
            </a:r>
          </a:p>
          <a:p>
            <a:pPr>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dirty="0">
                <a:latin typeface="Calisto MT"/>
                <a:ea typeface="MS Gothic" charset="0"/>
                <a:cs typeface="Calisto MT"/>
              </a:rPr>
              <a:t>E: What does that similarity suggest to you? </a:t>
            </a:r>
          </a:p>
          <a:p>
            <a:pPr>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dirty="0">
                <a:latin typeface="Calisto MT"/>
                <a:ea typeface="MS Gothic" charset="0"/>
                <a:cs typeface="Calisto MT"/>
              </a:rPr>
              <a:t>P: I don't get you. </a:t>
            </a:r>
          </a:p>
          <a:p>
            <a:pPr>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dirty="0">
                <a:latin typeface="Calisto MT"/>
                <a:ea typeface="MS Gothic" charset="0"/>
                <a:cs typeface="Calisto MT"/>
              </a:rPr>
              <a:t>E: Do you wish that you did get I? </a:t>
            </a:r>
          </a:p>
        </p:txBody>
      </p:sp>
      <p:sp>
        <p:nvSpPr>
          <p:cNvPr id="3" name="Slide Number Placeholder 2"/>
          <p:cNvSpPr>
            <a:spLocks noGrp="1"/>
          </p:cNvSpPr>
          <p:nvPr>
            <p:ph type="sldNum" sz="quarter" idx="12"/>
          </p:nvPr>
        </p:nvSpPr>
        <p:spPr/>
        <p:txBody>
          <a:bodyPr/>
          <a:lstStyle/>
          <a:p>
            <a:fld id="{D3D4B754-21B2-1D4E-BFE8-16B2D8C7FF03}" type="slidenum">
              <a:rPr lang="uk-UA" smtClean="0"/>
              <a:pPr/>
              <a:t>29</a:t>
            </a:fld>
            <a:endParaRPr lang="uk-UA" dirty="0"/>
          </a:p>
        </p:txBody>
      </p:sp>
    </p:spTree>
    <p:extLst>
      <p:ext uri="{BB962C8B-B14F-4D97-AF65-F5344CB8AC3E}">
        <p14:creationId xmlns:p14="http://schemas.microsoft.com/office/powerpoint/2010/main" val="184639644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sto MT"/>
                <a:cs typeface="Calisto MT"/>
              </a:rPr>
              <a:t>My Research</a:t>
            </a:r>
            <a:endParaRPr lang="en-US" dirty="0">
              <a:latin typeface="Calisto MT"/>
              <a:cs typeface="Calisto MT"/>
            </a:endParaRPr>
          </a:p>
        </p:txBody>
      </p:sp>
      <p:sp>
        <p:nvSpPr>
          <p:cNvPr id="3" name="Content Placeholder 2"/>
          <p:cNvSpPr>
            <a:spLocks noGrp="1"/>
          </p:cNvSpPr>
          <p:nvPr>
            <p:ph idx="1"/>
          </p:nvPr>
        </p:nvSpPr>
        <p:spPr/>
        <p:txBody>
          <a:bodyPr>
            <a:normAutofit fontScale="85000" lnSpcReduction="20000"/>
          </a:bodyPr>
          <a:lstStyle/>
          <a:p>
            <a:r>
              <a:rPr lang="en-US" dirty="0">
                <a:latin typeface="Calisto MT"/>
                <a:cs typeface="Calisto MT"/>
              </a:rPr>
              <a:t>Robotics</a:t>
            </a:r>
          </a:p>
          <a:p>
            <a:pPr lvl="1" eaLnBrk="1" hangingPunct="1"/>
            <a:r>
              <a:rPr lang="en-US" dirty="0">
                <a:latin typeface="Calisto MT"/>
                <a:cs typeface="Calisto MT"/>
              </a:rPr>
              <a:t>How can we go from industrial robots to useful robots in human environments?  (Schools, cars, homes…)</a:t>
            </a:r>
          </a:p>
          <a:p>
            <a:pPr eaLnBrk="1" hangingPunct="1"/>
            <a:r>
              <a:rPr lang="en-US" dirty="0">
                <a:latin typeface="Calisto MT"/>
                <a:cs typeface="Calisto MT"/>
              </a:rPr>
              <a:t>Natural Language Processing</a:t>
            </a:r>
          </a:p>
          <a:p>
            <a:pPr lvl="1" eaLnBrk="1" hangingPunct="1"/>
            <a:r>
              <a:rPr lang="en-US" dirty="0">
                <a:latin typeface="Calisto MT"/>
                <a:cs typeface="Calisto MT"/>
              </a:rPr>
              <a:t>How can computers learn to understand and speak human languages (English)?</a:t>
            </a:r>
          </a:p>
          <a:p>
            <a:pPr eaLnBrk="1" hangingPunct="1"/>
            <a:r>
              <a:rPr lang="en-US" dirty="0" smtClean="0">
                <a:latin typeface="Calisto MT"/>
                <a:ea typeface="ＭＳ Ｐゴシック" pitchFamily="-65" charset="-128"/>
                <a:cs typeface="Calisto MT"/>
              </a:rPr>
              <a:t>Artificial </a:t>
            </a:r>
            <a:r>
              <a:rPr lang="en-US" dirty="0">
                <a:latin typeface="Calisto MT"/>
                <a:ea typeface="ＭＳ Ｐゴシック" pitchFamily="-65" charset="-128"/>
                <a:cs typeface="Calisto MT"/>
              </a:rPr>
              <a:t>intelligence</a:t>
            </a:r>
          </a:p>
          <a:p>
            <a:pPr lvl="1" eaLnBrk="1" hangingPunct="1"/>
            <a:r>
              <a:rPr lang="en-US" dirty="0">
                <a:latin typeface="Calisto MT"/>
                <a:cs typeface="Calisto MT"/>
              </a:rPr>
              <a:t>How to get computers to behave in ways that we would consider to be “intelligent”</a:t>
            </a:r>
          </a:p>
          <a:p>
            <a:pPr eaLnBrk="1" hangingPunct="1"/>
            <a:r>
              <a:rPr lang="en-US" dirty="0" smtClean="0">
                <a:latin typeface="Calisto MT"/>
                <a:cs typeface="Calisto MT"/>
              </a:rPr>
              <a:t>Human-Robot Interaction (HRI)</a:t>
            </a:r>
            <a:endParaRPr lang="en-US" dirty="0">
              <a:latin typeface="Calisto MT"/>
              <a:cs typeface="Calisto MT"/>
            </a:endParaRPr>
          </a:p>
        </p:txBody>
      </p:sp>
      <p:sp>
        <p:nvSpPr>
          <p:cNvPr id="7" name="Slide Number Placeholder 6"/>
          <p:cNvSpPr>
            <a:spLocks noGrp="1"/>
          </p:cNvSpPr>
          <p:nvPr>
            <p:ph type="sldNum" sz="quarter" idx="12"/>
          </p:nvPr>
        </p:nvSpPr>
        <p:spPr/>
        <p:txBody>
          <a:bodyPr/>
          <a:lstStyle/>
          <a:p>
            <a:fld id="{D3D4B754-21B2-1D4E-BFE8-16B2D8C7FF03}" type="slidenum">
              <a:rPr lang="uk-UA" smtClean="0"/>
              <a:pPr/>
              <a:t>3</a:t>
            </a:fld>
            <a:endParaRPr lang="uk-UA" dirty="0"/>
          </a:p>
        </p:txBody>
      </p:sp>
    </p:spTree>
    <p:extLst>
      <p:ext uri="{BB962C8B-B14F-4D97-AF65-F5344CB8AC3E}">
        <p14:creationId xmlns:p14="http://schemas.microsoft.com/office/powerpoint/2010/main" val="37669216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rmAutofit fontScale="90000"/>
          </a:bodyPr>
          <a:lstStyle/>
          <a:p>
            <a:r>
              <a:rPr lang="en-US">
                <a:latin typeface="Calisto MT"/>
                <a:ea typeface="MS Gothic" charset="0"/>
                <a:cs typeface="Calisto MT"/>
              </a:rPr>
              <a:t>We’ve Come a Long Way </a:t>
            </a:r>
            <a:br>
              <a:rPr lang="en-US">
                <a:latin typeface="Calisto MT"/>
                <a:ea typeface="MS Gothic" charset="0"/>
                <a:cs typeface="Calisto MT"/>
              </a:rPr>
            </a:br>
            <a:r>
              <a:rPr lang="en-US">
                <a:latin typeface="Calisto MT"/>
                <a:ea typeface="MS Gothic" charset="0"/>
                <a:cs typeface="Calisto MT"/>
              </a:rPr>
              <a:t>(or have we?...)</a:t>
            </a:r>
          </a:p>
        </p:txBody>
      </p:sp>
      <p:pic>
        <p:nvPicPr>
          <p:cNvPr id="70659" name="Content Placeholder 3" descr="chatbots.tiff">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rcRect t="10860" b="10860"/>
          <a:stretch>
            <a:fillRect/>
          </a:stretch>
        </p:blipFill>
        <p:spPr/>
      </p:pic>
      <p:sp>
        <p:nvSpPr>
          <p:cNvPr id="4" name="Slide Number Placeholder 3"/>
          <p:cNvSpPr>
            <a:spLocks noGrp="1"/>
          </p:cNvSpPr>
          <p:nvPr>
            <p:ph type="sldNum" sz="quarter" idx="12"/>
          </p:nvPr>
        </p:nvSpPr>
        <p:spPr/>
        <p:txBody>
          <a:bodyPr/>
          <a:lstStyle/>
          <a:p>
            <a:fld id="{D3D4B754-21B2-1D4E-BFE8-16B2D8C7FF03}" type="slidenum">
              <a:rPr lang="uk-UA" smtClean="0"/>
              <a:pPr/>
              <a:t>30</a:t>
            </a:fld>
            <a:endParaRPr lang="uk-UA" dirty="0"/>
          </a:p>
        </p:txBody>
      </p:sp>
    </p:spTree>
    <p:extLst>
      <p:ext uri="{BB962C8B-B14F-4D97-AF65-F5344CB8AC3E}">
        <p14:creationId xmlns:p14="http://schemas.microsoft.com/office/powerpoint/2010/main" val="78742555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Grp="1" noChangeArrowheads="1"/>
          </p:cNvSpPr>
          <p:nvPr>
            <p:ph type="title"/>
          </p:nvPr>
        </p:nvSpPr>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Calisto MT"/>
                <a:ea typeface="MS Gothic" charset="0"/>
                <a:cs typeface="Calisto MT"/>
              </a:rPr>
              <a:t>Big Questions</a:t>
            </a:r>
          </a:p>
        </p:txBody>
      </p:sp>
      <p:sp>
        <p:nvSpPr>
          <p:cNvPr id="71683" name="Rectangle 2"/>
          <p:cNvSpPr>
            <a:spLocks noGrp="1" noChangeArrowheads="1"/>
          </p:cNvSpPr>
          <p:nvPr>
            <p:ph idx="1"/>
          </p:nvPr>
        </p:nvSpPr>
        <p:spPr/>
        <p:txBody>
          <a:bodyPr/>
          <a:lstStyle/>
          <a:p>
            <a:pPr marL="460375" indent="-460375">
              <a:spcBef>
                <a:spcPts val="900"/>
              </a:spcBef>
              <a:buFont typeface="Times New Roman" charset="0"/>
              <a:buChar char="•"/>
              <a:tabLst>
                <a:tab pos="1147763" algn="l"/>
                <a:tab pos="2062163" algn="l"/>
                <a:tab pos="2976563" algn="l"/>
                <a:tab pos="3890963" algn="l"/>
                <a:tab pos="4805363" algn="l"/>
                <a:tab pos="5719763" algn="l"/>
                <a:tab pos="6634163" algn="l"/>
                <a:tab pos="7548563" algn="l"/>
                <a:tab pos="8462963" algn="l"/>
                <a:tab pos="9377363" algn="l"/>
                <a:tab pos="10291763" algn="l"/>
              </a:tabLst>
            </a:pPr>
            <a:r>
              <a:rPr lang="en-US" sz="3200" dirty="0">
                <a:latin typeface="Calisto MT"/>
                <a:ea typeface="MS Gothic" charset="0"/>
                <a:cs typeface="Calisto MT"/>
              </a:rPr>
              <a:t>Can machines think?</a:t>
            </a:r>
          </a:p>
          <a:p>
            <a:pPr marL="460375" indent="-460375">
              <a:spcBef>
                <a:spcPts val="900"/>
              </a:spcBef>
              <a:buFont typeface="Times New Roman" charset="0"/>
              <a:buChar char="•"/>
              <a:tabLst>
                <a:tab pos="1147763" algn="l"/>
                <a:tab pos="2062163" algn="l"/>
                <a:tab pos="2976563" algn="l"/>
                <a:tab pos="3890963" algn="l"/>
                <a:tab pos="4805363" algn="l"/>
                <a:tab pos="5719763" algn="l"/>
                <a:tab pos="6634163" algn="l"/>
                <a:tab pos="7548563" algn="l"/>
                <a:tab pos="8462963" algn="l"/>
                <a:tab pos="9377363" algn="l"/>
                <a:tab pos="10291763" algn="l"/>
              </a:tabLst>
            </a:pPr>
            <a:r>
              <a:rPr lang="en-US" sz="3200" dirty="0">
                <a:latin typeface="Calisto MT"/>
                <a:ea typeface="MS Gothic" charset="0"/>
                <a:cs typeface="Calisto MT"/>
              </a:rPr>
              <a:t>If so, how?</a:t>
            </a:r>
          </a:p>
          <a:p>
            <a:pPr marL="460375" indent="-460375">
              <a:spcBef>
                <a:spcPts val="900"/>
              </a:spcBef>
              <a:buFont typeface="Times New Roman" charset="0"/>
              <a:buChar char="•"/>
              <a:tabLst>
                <a:tab pos="1147763" algn="l"/>
                <a:tab pos="2062163" algn="l"/>
                <a:tab pos="2976563" algn="l"/>
                <a:tab pos="3890963" algn="l"/>
                <a:tab pos="4805363" algn="l"/>
                <a:tab pos="5719763" algn="l"/>
                <a:tab pos="6634163" algn="l"/>
                <a:tab pos="7548563" algn="l"/>
                <a:tab pos="8462963" algn="l"/>
                <a:tab pos="9377363" algn="l"/>
                <a:tab pos="10291763" algn="l"/>
              </a:tabLst>
            </a:pPr>
            <a:r>
              <a:rPr lang="en-US" sz="3200" dirty="0">
                <a:latin typeface="Calisto MT"/>
                <a:ea typeface="MS Gothic" charset="0"/>
                <a:cs typeface="Calisto MT"/>
              </a:rPr>
              <a:t>If not, why not?</a:t>
            </a:r>
          </a:p>
          <a:p>
            <a:pPr marL="460375" indent="-460375">
              <a:spcBef>
                <a:spcPts val="900"/>
              </a:spcBef>
              <a:buFont typeface="Times New Roman" charset="0"/>
              <a:buChar char="•"/>
              <a:tabLst>
                <a:tab pos="1147763" algn="l"/>
                <a:tab pos="2062163" algn="l"/>
                <a:tab pos="2976563" algn="l"/>
                <a:tab pos="3890963" algn="l"/>
                <a:tab pos="4805363" algn="l"/>
                <a:tab pos="5719763" algn="l"/>
                <a:tab pos="6634163" algn="l"/>
                <a:tab pos="7548563" algn="l"/>
                <a:tab pos="8462963" algn="l"/>
                <a:tab pos="9377363" algn="l"/>
                <a:tab pos="10291763" algn="l"/>
              </a:tabLst>
            </a:pPr>
            <a:r>
              <a:rPr lang="en-US" sz="3200" dirty="0">
                <a:latin typeface="Calisto MT"/>
                <a:ea typeface="MS Gothic" charset="0"/>
                <a:cs typeface="Calisto MT"/>
              </a:rPr>
              <a:t>What does this say about human beings? </a:t>
            </a:r>
          </a:p>
          <a:p>
            <a:pPr marL="460375" indent="-460375">
              <a:spcBef>
                <a:spcPts val="900"/>
              </a:spcBef>
              <a:buFont typeface="Times New Roman" charset="0"/>
              <a:buChar char="•"/>
              <a:tabLst>
                <a:tab pos="1147763" algn="l"/>
                <a:tab pos="2062163" algn="l"/>
                <a:tab pos="2976563" algn="l"/>
                <a:tab pos="3890963" algn="l"/>
                <a:tab pos="4805363" algn="l"/>
                <a:tab pos="5719763" algn="l"/>
                <a:tab pos="6634163" algn="l"/>
                <a:tab pos="7548563" algn="l"/>
                <a:tab pos="8462963" algn="l"/>
                <a:tab pos="9377363" algn="l"/>
                <a:tab pos="10291763" algn="l"/>
              </a:tabLst>
            </a:pPr>
            <a:r>
              <a:rPr lang="en-US" sz="3200" dirty="0">
                <a:latin typeface="Calisto MT"/>
                <a:ea typeface="MS Gothic" charset="0"/>
                <a:cs typeface="Calisto MT"/>
              </a:rPr>
              <a:t>What does this say about the mind?</a:t>
            </a:r>
          </a:p>
          <a:p>
            <a:pPr marL="460375" indent="-460375">
              <a:spcBef>
                <a:spcPts val="900"/>
              </a:spcBef>
              <a:buClrTx/>
              <a:buSzTx/>
              <a:buFontTx/>
              <a:buNone/>
              <a:tabLst>
                <a:tab pos="1147763" algn="l"/>
                <a:tab pos="2062163" algn="l"/>
                <a:tab pos="2976563" algn="l"/>
                <a:tab pos="3890963" algn="l"/>
                <a:tab pos="4805363" algn="l"/>
                <a:tab pos="5719763" algn="l"/>
                <a:tab pos="6634163" algn="l"/>
                <a:tab pos="7548563" algn="l"/>
                <a:tab pos="8462963" algn="l"/>
                <a:tab pos="9377363" algn="l"/>
                <a:tab pos="10291763" algn="l"/>
              </a:tabLst>
            </a:pPr>
            <a:endParaRPr lang="en-US" sz="3200" dirty="0">
              <a:latin typeface="Calisto MT"/>
              <a:ea typeface="MS Gothic" charset="0"/>
              <a:cs typeface="Calisto MT"/>
            </a:endParaRPr>
          </a:p>
          <a:p>
            <a:pPr marL="460375" indent="-460375">
              <a:spcBef>
                <a:spcPts val="900"/>
              </a:spcBef>
              <a:buClrTx/>
              <a:buSzTx/>
              <a:buFontTx/>
              <a:buNone/>
              <a:tabLst>
                <a:tab pos="1147763" algn="l"/>
                <a:tab pos="2062163" algn="l"/>
                <a:tab pos="2976563" algn="l"/>
                <a:tab pos="3890963" algn="l"/>
                <a:tab pos="4805363" algn="l"/>
                <a:tab pos="5719763" algn="l"/>
                <a:tab pos="6634163" algn="l"/>
                <a:tab pos="7548563" algn="l"/>
                <a:tab pos="8462963" algn="l"/>
                <a:tab pos="9377363" algn="l"/>
                <a:tab pos="10291763" algn="l"/>
              </a:tabLst>
            </a:pPr>
            <a:endParaRPr lang="en-US" sz="3200" dirty="0">
              <a:latin typeface="Calisto MT"/>
              <a:ea typeface="MS Gothic" charset="0"/>
              <a:cs typeface="Calisto MT"/>
            </a:endParaRPr>
          </a:p>
        </p:txBody>
      </p:sp>
      <p:sp>
        <p:nvSpPr>
          <p:cNvPr id="3" name="Slide Number Placeholder 2"/>
          <p:cNvSpPr>
            <a:spLocks noGrp="1"/>
          </p:cNvSpPr>
          <p:nvPr>
            <p:ph type="sldNum" sz="quarter" idx="12"/>
          </p:nvPr>
        </p:nvSpPr>
        <p:spPr/>
        <p:txBody>
          <a:bodyPr/>
          <a:lstStyle/>
          <a:p>
            <a:fld id="{D3D4B754-21B2-1D4E-BFE8-16B2D8C7FF03}" type="slidenum">
              <a:rPr lang="uk-UA" smtClean="0"/>
              <a:pPr/>
              <a:t>31</a:t>
            </a:fld>
            <a:endParaRPr lang="uk-UA" dirty="0"/>
          </a:p>
        </p:txBody>
      </p:sp>
    </p:spTree>
    <p:extLst>
      <p:ext uri="{BB962C8B-B14F-4D97-AF65-F5344CB8AC3E}">
        <p14:creationId xmlns:p14="http://schemas.microsoft.com/office/powerpoint/2010/main" val="141093653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ChangeArrowheads="1"/>
          </p:cNvSpPr>
          <p:nvPr>
            <p:ph type="title"/>
          </p:nvPr>
        </p:nvSpPr>
        <p:spPr/>
        <p:txBody>
          <a:bodyPr>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a:latin typeface="Calisto MT"/>
                <a:ea typeface="MS Gothic" charset="0"/>
                <a:cs typeface="Calisto MT"/>
              </a:rPr>
              <a:t>What’s Easy and What’s Hard?</a:t>
            </a:r>
          </a:p>
        </p:txBody>
      </p:sp>
      <p:sp>
        <p:nvSpPr>
          <p:cNvPr id="2" name="Content Placeholder 1"/>
          <p:cNvSpPr>
            <a:spLocks noGrp="1"/>
          </p:cNvSpPr>
          <p:nvPr>
            <p:ph idx="1"/>
          </p:nvPr>
        </p:nvSpPr>
        <p:spPr/>
        <p:txBody>
          <a:bodyPr>
            <a:normAutofit fontScale="77500" lnSpcReduction="20000"/>
          </a:bodyPr>
          <a:lstStyle/>
          <a:p>
            <a:r>
              <a:rPr lang="en-US" sz="3400" dirty="0">
                <a:latin typeface="Calisto MT"/>
                <a:cs typeface="Calisto MT"/>
              </a:rPr>
              <a:t>It’s easier to mechanize </a:t>
            </a:r>
            <a:r>
              <a:rPr lang="en-US" sz="3400" dirty="0" smtClean="0">
                <a:latin typeface="Calisto MT"/>
                <a:cs typeface="Calisto MT"/>
              </a:rPr>
              <a:t>many high</a:t>
            </a:r>
            <a:r>
              <a:rPr lang="en-US" sz="3400" dirty="0">
                <a:latin typeface="Calisto MT"/>
                <a:cs typeface="Calisto MT"/>
              </a:rPr>
              <a:t>-level </a:t>
            </a:r>
            <a:r>
              <a:rPr lang="en-US" sz="3400" dirty="0" smtClean="0">
                <a:latin typeface="Calisto MT"/>
                <a:cs typeface="Calisto MT"/>
              </a:rPr>
              <a:t>tasks</a:t>
            </a:r>
            <a:endParaRPr lang="en-US" sz="3400" dirty="0">
              <a:latin typeface="Calisto MT"/>
              <a:cs typeface="Calisto MT"/>
            </a:endParaRPr>
          </a:p>
          <a:p>
            <a:pPr lvl="1"/>
            <a:r>
              <a:rPr lang="en-US" dirty="0">
                <a:latin typeface="Calisto MT"/>
                <a:cs typeface="Calisto MT"/>
              </a:rPr>
              <a:t>S</a:t>
            </a:r>
            <a:r>
              <a:rPr lang="en-US" dirty="0" smtClean="0">
                <a:latin typeface="Calisto MT"/>
                <a:cs typeface="Calisto MT"/>
              </a:rPr>
              <a:t>ymbolic </a:t>
            </a:r>
            <a:r>
              <a:rPr lang="en-US" dirty="0">
                <a:latin typeface="Calisto MT"/>
                <a:cs typeface="Calisto MT"/>
              </a:rPr>
              <a:t>integration, proving theorems, playing chess, medical </a:t>
            </a:r>
            <a:r>
              <a:rPr lang="en-US" dirty="0" smtClean="0">
                <a:latin typeface="Calisto MT"/>
                <a:cs typeface="Calisto MT"/>
              </a:rPr>
              <a:t>diagnosis</a:t>
            </a:r>
            <a:endParaRPr lang="en-US" dirty="0">
              <a:latin typeface="Calisto MT"/>
              <a:cs typeface="Calisto MT"/>
            </a:endParaRPr>
          </a:p>
          <a:p>
            <a:r>
              <a:rPr lang="en-US" sz="3400" dirty="0">
                <a:latin typeface="Calisto MT"/>
                <a:cs typeface="Calisto MT"/>
              </a:rPr>
              <a:t>It’s </a:t>
            </a:r>
            <a:r>
              <a:rPr lang="en-US" sz="3400" dirty="0" smtClean="0">
                <a:latin typeface="Calisto MT"/>
                <a:cs typeface="Calisto MT"/>
              </a:rPr>
              <a:t>hard </a:t>
            </a:r>
            <a:r>
              <a:rPr lang="en-US" sz="3400" dirty="0">
                <a:latin typeface="Calisto MT"/>
                <a:cs typeface="Calisto MT"/>
              </a:rPr>
              <a:t>to mechanize tasks that lots of animals can </a:t>
            </a:r>
            <a:r>
              <a:rPr lang="en-US" sz="3400" dirty="0" smtClean="0">
                <a:latin typeface="Calisto MT"/>
                <a:cs typeface="Calisto MT"/>
              </a:rPr>
              <a:t>do</a:t>
            </a:r>
            <a:endParaRPr lang="en-US" sz="3400" dirty="0">
              <a:latin typeface="Calisto MT"/>
              <a:cs typeface="Calisto MT"/>
            </a:endParaRPr>
          </a:p>
          <a:p>
            <a:pPr lvl="1"/>
            <a:r>
              <a:rPr lang="en-US" dirty="0">
                <a:latin typeface="Calisto MT"/>
                <a:cs typeface="Calisto MT"/>
              </a:rPr>
              <a:t>walking around without running into </a:t>
            </a:r>
            <a:r>
              <a:rPr lang="en-US" dirty="0" smtClean="0">
                <a:latin typeface="Calisto MT"/>
                <a:cs typeface="Calisto MT"/>
              </a:rPr>
              <a:t>things</a:t>
            </a:r>
            <a:endParaRPr lang="en-US" dirty="0">
              <a:latin typeface="Calisto MT"/>
              <a:cs typeface="Calisto MT"/>
            </a:endParaRPr>
          </a:p>
          <a:p>
            <a:pPr lvl="1"/>
            <a:r>
              <a:rPr lang="en-US" dirty="0">
                <a:latin typeface="Calisto MT"/>
                <a:cs typeface="Calisto MT"/>
              </a:rPr>
              <a:t>catching prey and avoiding </a:t>
            </a:r>
            <a:r>
              <a:rPr lang="en-US" dirty="0" smtClean="0">
                <a:latin typeface="Calisto MT"/>
                <a:cs typeface="Calisto MT"/>
              </a:rPr>
              <a:t>predators</a:t>
            </a:r>
            <a:endParaRPr lang="en-US" dirty="0">
              <a:latin typeface="Calisto MT"/>
              <a:cs typeface="Calisto MT"/>
            </a:endParaRPr>
          </a:p>
          <a:p>
            <a:pPr lvl="1"/>
            <a:r>
              <a:rPr lang="en-US" dirty="0">
                <a:latin typeface="Calisto MT"/>
                <a:cs typeface="Calisto MT"/>
              </a:rPr>
              <a:t>interpreting complex sensory information (e.g., visual, aural, …</a:t>
            </a:r>
            <a:r>
              <a:rPr lang="en-US" dirty="0" smtClean="0">
                <a:latin typeface="Calisto MT"/>
                <a:cs typeface="Calisto MT"/>
              </a:rPr>
              <a:t>)</a:t>
            </a:r>
            <a:endParaRPr lang="en-US" dirty="0">
              <a:latin typeface="Calisto MT"/>
              <a:cs typeface="Calisto MT"/>
            </a:endParaRPr>
          </a:p>
          <a:p>
            <a:pPr lvl="1"/>
            <a:r>
              <a:rPr lang="en-US" dirty="0">
                <a:latin typeface="Calisto MT"/>
                <a:cs typeface="Calisto MT"/>
              </a:rPr>
              <a:t>modeling the internal states of other animals from their </a:t>
            </a:r>
            <a:r>
              <a:rPr lang="en-US" dirty="0" smtClean="0">
                <a:latin typeface="Calisto MT"/>
                <a:cs typeface="Calisto MT"/>
              </a:rPr>
              <a:t>behavior</a:t>
            </a:r>
            <a:endParaRPr lang="en-US" dirty="0">
              <a:latin typeface="Calisto MT"/>
              <a:cs typeface="Calisto MT"/>
            </a:endParaRPr>
          </a:p>
          <a:p>
            <a:pPr lvl="1"/>
            <a:r>
              <a:rPr lang="en-US" dirty="0">
                <a:latin typeface="Calisto MT"/>
                <a:cs typeface="Calisto MT"/>
              </a:rPr>
              <a:t>working as a team (e.g., with pack animals</a:t>
            </a:r>
            <a:r>
              <a:rPr lang="en-US" dirty="0" smtClean="0">
                <a:latin typeface="Calisto MT"/>
                <a:cs typeface="Calisto MT"/>
              </a:rPr>
              <a:t>)</a:t>
            </a:r>
            <a:endParaRPr lang="en-US" dirty="0">
              <a:latin typeface="Calisto MT"/>
              <a:cs typeface="Calisto MT"/>
            </a:endParaRPr>
          </a:p>
          <a:p>
            <a:r>
              <a:rPr lang="en-US" sz="3400" dirty="0">
                <a:latin typeface="Calisto MT"/>
                <a:cs typeface="Calisto MT"/>
              </a:rPr>
              <a:t>Is there a fundamental </a:t>
            </a:r>
            <a:r>
              <a:rPr lang="en-US" sz="3400" dirty="0" smtClean="0">
                <a:latin typeface="Calisto MT"/>
                <a:cs typeface="Calisto MT"/>
              </a:rPr>
              <a:t>difference?</a:t>
            </a:r>
            <a:endParaRPr lang="en-US" sz="3400" dirty="0">
              <a:latin typeface="Calisto MT"/>
              <a:cs typeface="Calisto MT"/>
            </a:endParaRPr>
          </a:p>
        </p:txBody>
      </p:sp>
      <p:sp>
        <p:nvSpPr>
          <p:cNvPr id="4" name="Slide Number Placeholder 3"/>
          <p:cNvSpPr>
            <a:spLocks noGrp="1"/>
          </p:cNvSpPr>
          <p:nvPr>
            <p:ph type="sldNum" sz="quarter" idx="12"/>
          </p:nvPr>
        </p:nvSpPr>
        <p:spPr/>
        <p:txBody>
          <a:bodyPr/>
          <a:lstStyle/>
          <a:p>
            <a:fld id="{D3D4B754-21B2-1D4E-BFE8-16B2D8C7FF03}" type="slidenum">
              <a:rPr lang="uk-UA" smtClean="0"/>
              <a:pPr/>
              <a:t>32</a:t>
            </a:fld>
            <a:endParaRPr lang="uk-UA" dirty="0"/>
          </a:p>
        </p:txBody>
      </p:sp>
    </p:spTree>
    <p:extLst>
      <p:ext uri="{BB962C8B-B14F-4D97-AF65-F5344CB8AC3E}">
        <p14:creationId xmlns:p14="http://schemas.microsoft.com/office/powerpoint/2010/main" val="371515487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Grp="1" noChangeArrowheads="1"/>
          </p:cNvSpPr>
          <p:nvPr>
            <p:ph type="title"/>
          </p:nvPr>
        </p:nvSpPr>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a:latin typeface="Calisto MT"/>
                <a:ea typeface="MS Gothic" charset="0"/>
                <a:cs typeface="Calisto MT"/>
              </a:rPr>
              <a:t>Turing Test</a:t>
            </a:r>
          </a:p>
        </p:txBody>
      </p:sp>
      <p:sp>
        <p:nvSpPr>
          <p:cNvPr id="75779" name="Rectangle 2"/>
          <p:cNvSpPr>
            <a:spLocks noGrp="1" noChangeArrowheads="1"/>
          </p:cNvSpPr>
          <p:nvPr>
            <p:ph idx="1"/>
          </p:nvPr>
        </p:nvSpPr>
        <p:spPr/>
        <p:txBody>
          <a:bodyPr>
            <a:noAutofit/>
          </a:bodyPr>
          <a:lstStyle/>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latin typeface="Calisto MT"/>
                <a:ea typeface="MS Gothic" charset="0"/>
                <a:cs typeface="Calisto MT"/>
              </a:rPr>
              <a:t>Three </a:t>
            </a:r>
            <a:r>
              <a:rPr lang="en-US" sz="2800" dirty="0" smtClean="0">
                <a:latin typeface="Calisto MT"/>
                <a:ea typeface="MS Gothic" charset="0"/>
                <a:cs typeface="Calisto MT"/>
              </a:rPr>
              <a:t>rooms:</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latin typeface="Calisto MT"/>
                <a:ea typeface="MS Gothic" charset="0"/>
                <a:cs typeface="Calisto MT"/>
              </a:rPr>
              <a:t>1 </a:t>
            </a:r>
            <a:r>
              <a:rPr lang="en-US" sz="2800" dirty="0">
                <a:latin typeface="Calisto MT"/>
                <a:ea typeface="MS Gothic" charset="0"/>
                <a:cs typeface="Calisto MT"/>
              </a:rPr>
              <a:t>person, </a:t>
            </a:r>
            <a:r>
              <a:rPr lang="en-US" sz="2800" dirty="0" smtClean="0">
                <a:latin typeface="Calisto MT"/>
                <a:ea typeface="MS Gothic" charset="0"/>
                <a:cs typeface="Calisto MT"/>
              </a:rPr>
              <a:t>1 </a:t>
            </a:r>
            <a:r>
              <a:rPr lang="en-US" sz="2800" dirty="0">
                <a:latin typeface="Calisto MT"/>
                <a:ea typeface="MS Gothic" charset="0"/>
                <a:cs typeface="Calisto MT"/>
              </a:rPr>
              <a:t>computer, and </a:t>
            </a:r>
            <a:r>
              <a:rPr lang="en-US" sz="2800" dirty="0" smtClean="0">
                <a:latin typeface="Calisto MT"/>
                <a:ea typeface="MS Gothic" charset="0"/>
                <a:cs typeface="Calisto MT"/>
              </a:rPr>
              <a:t>1 interrogator</a:t>
            </a:r>
            <a:endParaRPr lang="en-US" sz="2800" dirty="0">
              <a:latin typeface="Calisto MT"/>
              <a:ea typeface="MS Gothic" charset="0"/>
              <a:cs typeface="Calisto MT"/>
            </a:endParaRP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latin typeface="Calisto MT"/>
                <a:ea typeface="MS Gothic" charset="0"/>
                <a:cs typeface="Calisto MT"/>
              </a:rPr>
              <a:t>The interrogator can communicate with the other </a:t>
            </a:r>
            <a:r>
              <a:rPr lang="en-US" sz="2400" dirty="0" smtClean="0">
                <a:latin typeface="Calisto MT"/>
                <a:ea typeface="MS Gothic" charset="0"/>
                <a:cs typeface="Calisto MT"/>
              </a:rPr>
              <a:t>two</a:t>
            </a:r>
            <a:endParaRPr lang="en-US" sz="2400" dirty="0">
              <a:latin typeface="Calisto MT"/>
              <a:ea typeface="MS Gothic" charset="0"/>
              <a:cs typeface="Calisto MT"/>
            </a:endParaRP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latin typeface="Calisto MT"/>
                <a:ea typeface="MS Gothic" charset="0"/>
                <a:cs typeface="Calisto MT"/>
              </a:rPr>
              <a:t>The interrogator tries to </a:t>
            </a:r>
            <a:r>
              <a:rPr lang="en-US" sz="2400" dirty="0" smtClean="0">
                <a:latin typeface="Calisto MT"/>
                <a:ea typeface="MS Gothic" charset="0"/>
                <a:cs typeface="Calisto MT"/>
              </a:rPr>
              <a:t>decide which </a:t>
            </a:r>
            <a:r>
              <a:rPr lang="en-US" sz="2400" dirty="0">
                <a:latin typeface="Calisto MT"/>
                <a:ea typeface="MS Gothic" charset="0"/>
                <a:cs typeface="Calisto MT"/>
              </a:rPr>
              <a:t>is the </a:t>
            </a:r>
            <a:r>
              <a:rPr lang="en-US" sz="2400" dirty="0" smtClean="0">
                <a:latin typeface="Calisto MT"/>
                <a:ea typeface="MS Gothic" charset="0"/>
                <a:cs typeface="Calisto MT"/>
              </a:rPr>
              <a:t>person</a:t>
            </a: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latin typeface="Calisto MT"/>
                <a:ea typeface="MS Gothic" charset="0"/>
                <a:cs typeface="Calisto MT"/>
              </a:rPr>
              <a:t>Both try to convince the interrogator they are the person</a:t>
            </a:r>
            <a:endParaRPr lang="en-US" sz="2400" dirty="0">
              <a:latin typeface="Calisto MT"/>
              <a:ea typeface="MS Gothic" charset="0"/>
              <a:cs typeface="Calisto MT"/>
            </a:endParaRP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latin typeface="Calisto MT"/>
                <a:ea typeface="MS Gothic" charset="0"/>
                <a:cs typeface="Calisto MT"/>
              </a:rPr>
              <a:t>If the machine succeeds, then we conclude that the machine can </a:t>
            </a:r>
            <a:r>
              <a:rPr lang="en-US" sz="2800" dirty="0" smtClean="0">
                <a:latin typeface="Calisto MT"/>
                <a:ea typeface="MS Gothic" charset="0"/>
                <a:cs typeface="Calisto MT"/>
              </a:rPr>
              <a:t>think</a:t>
            </a:r>
            <a:endParaRPr lang="en-US" sz="2800" dirty="0">
              <a:latin typeface="Calisto MT"/>
              <a:ea typeface="MS Gothic" charset="0"/>
              <a:cs typeface="Calisto MT"/>
            </a:endParaRPr>
          </a:p>
          <a:p>
            <a:pPr marL="0" inden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latin typeface="Calisto MT"/>
                <a:ea typeface="MS Gothic" charset="0"/>
                <a:cs typeface="Calisto MT"/>
              </a:rPr>
              <a:t>				</a:t>
            </a:r>
            <a:r>
              <a:rPr lang="is-IS" sz="2800" dirty="0" smtClean="0">
                <a:latin typeface="Calisto MT"/>
                <a:ea typeface="MS Gothic" charset="0"/>
                <a:cs typeface="Calisto MT"/>
              </a:rPr>
              <a:t>….</a:t>
            </a:r>
            <a:r>
              <a:rPr lang="en-US" dirty="0" smtClean="0">
                <a:latin typeface="Calisto MT"/>
                <a:ea typeface="MS Gothic" charset="0"/>
                <a:cs typeface="Calisto MT"/>
              </a:rPr>
              <a:t>Right? (no)</a:t>
            </a:r>
            <a:endParaRPr lang="en-US" dirty="0">
              <a:latin typeface="Calisto MT"/>
              <a:ea typeface="MS Gothic" charset="0"/>
              <a:cs typeface="Calisto MT"/>
            </a:endParaRPr>
          </a:p>
        </p:txBody>
      </p:sp>
      <p:sp>
        <p:nvSpPr>
          <p:cNvPr id="3" name="Slide Number Placeholder 2"/>
          <p:cNvSpPr>
            <a:spLocks noGrp="1"/>
          </p:cNvSpPr>
          <p:nvPr>
            <p:ph type="sldNum" sz="quarter" idx="12"/>
          </p:nvPr>
        </p:nvSpPr>
        <p:spPr/>
        <p:txBody>
          <a:bodyPr/>
          <a:lstStyle/>
          <a:p>
            <a:fld id="{D3D4B754-21B2-1D4E-BFE8-16B2D8C7FF03}" type="slidenum">
              <a:rPr lang="uk-UA" smtClean="0"/>
              <a:pPr/>
              <a:t>33</a:t>
            </a:fld>
            <a:endParaRPr lang="uk-UA" dirty="0"/>
          </a:p>
        </p:txBody>
      </p:sp>
    </p:spTree>
    <p:extLst>
      <p:ext uri="{BB962C8B-B14F-4D97-AF65-F5344CB8AC3E}">
        <p14:creationId xmlns:p14="http://schemas.microsoft.com/office/powerpoint/2010/main" val="20648599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7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ChangeArrowheads="1"/>
          </p:cNvSpPr>
          <p:nvPr>
            <p:ph type="title"/>
          </p:nvPr>
        </p:nvSpPr>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a:latin typeface="Calisto MT"/>
                <a:ea typeface="MS Gothic" charset="0"/>
                <a:cs typeface="Calisto MT"/>
              </a:rPr>
              <a:t>The </a:t>
            </a:r>
            <a:r>
              <a:rPr lang="en-US" sz="4400" dirty="0" err="1">
                <a:latin typeface="Calisto MT"/>
                <a:ea typeface="MS Gothic" charset="0"/>
                <a:cs typeface="Calisto MT"/>
              </a:rPr>
              <a:t>Loebner</a:t>
            </a:r>
            <a:r>
              <a:rPr lang="en-US" sz="4400" dirty="0">
                <a:latin typeface="Calisto MT"/>
                <a:ea typeface="MS Gothic" charset="0"/>
                <a:cs typeface="Calisto MT"/>
              </a:rPr>
              <a:t> Contest </a:t>
            </a:r>
          </a:p>
        </p:txBody>
      </p:sp>
      <p:sp>
        <p:nvSpPr>
          <p:cNvPr id="77827" name="Rectangle 2"/>
          <p:cNvSpPr>
            <a:spLocks noGrp="1" noChangeArrowheads="1"/>
          </p:cNvSpPr>
          <p:nvPr>
            <p:ph idx="1"/>
          </p:nvPr>
        </p:nvSpPr>
        <p:spPr>
          <a:xfrm>
            <a:off x="381000" y="1828800"/>
            <a:ext cx="8382001" cy="4267200"/>
          </a:xfrm>
        </p:spPr>
        <p:txBody>
          <a:bodyPr>
            <a:noAutofit/>
          </a:bodyPr>
          <a:lstStyle/>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latin typeface="Calisto MT"/>
                <a:ea typeface="MS Gothic" charset="0"/>
                <a:cs typeface="Calisto MT"/>
              </a:rPr>
              <a:t>A modern version of the Turing Test, held </a:t>
            </a:r>
            <a:r>
              <a:rPr lang="en-US" sz="2400" dirty="0" smtClean="0">
                <a:latin typeface="Calisto MT"/>
                <a:ea typeface="MS Gothic" charset="0"/>
                <a:cs typeface="Calisto MT"/>
              </a:rPr>
              <a:t>annually</a:t>
            </a: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latin typeface="Calisto MT"/>
                <a:ea typeface="MS Gothic" charset="0"/>
                <a:cs typeface="Calisto MT"/>
              </a:rPr>
              <a:t>$</a:t>
            </a:r>
            <a:r>
              <a:rPr lang="en-US" sz="2000" dirty="0">
                <a:latin typeface="Calisto MT"/>
                <a:ea typeface="MS Gothic" charset="0"/>
                <a:cs typeface="Calisto MT"/>
              </a:rPr>
              <a:t>100,000 cash prize.</a:t>
            </a: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latin typeface="Calisto MT"/>
                <a:ea typeface="MS Gothic" charset="0"/>
                <a:cs typeface="Calisto MT"/>
              </a:rPr>
              <a:t>Hugh </a:t>
            </a:r>
            <a:r>
              <a:rPr lang="en-US" sz="2000" dirty="0" err="1">
                <a:latin typeface="Calisto MT"/>
                <a:ea typeface="MS Gothic" charset="0"/>
                <a:cs typeface="Calisto MT"/>
              </a:rPr>
              <a:t>Loebner</a:t>
            </a:r>
            <a:r>
              <a:rPr lang="en-US" sz="2000" dirty="0">
                <a:latin typeface="Calisto MT"/>
                <a:ea typeface="MS Gothic" charset="0"/>
                <a:cs typeface="Calisto MT"/>
              </a:rPr>
              <a:t> was once director of UMBC’s Academic Computing Services (née UCS)</a:t>
            </a: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latin typeface="Calisto MT"/>
                <a:ea typeface="MS Gothic" charset="0"/>
                <a:cs typeface="Calisto MT"/>
              </a:rPr>
              <a:t>http://</a:t>
            </a:r>
            <a:r>
              <a:rPr lang="en-US" sz="2000" dirty="0" err="1">
                <a:latin typeface="Calisto MT"/>
                <a:ea typeface="MS Gothic" charset="0"/>
                <a:cs typeface="Calisto MT"/>
              </a:rPr>
              <a:t>www.loebner.net</a:t>
            </a:r>
            <a:r>
              <a:rPr lang="en-US" sz="2000" dirty="0">
                <a:latin typeface="Calisto MT"/>
                <a:ea typeface="MS Gothic" charset="0"/>
                <a:cs typeface="Calisto MT"/>
              </a:rPr>
              <a:t>/</a:t>
            </a:r>
            <a:r>
              <a:rPr lang="en-US" sz="2000" dirty="0" err="1">
                <a:latin typeface="Calisto MT"/>
                <a:ea typeface="MS Gothic" charset="0"/>
                <a:cs typeface="Calisto MT"/>
              </a:rPr>
              <a:t>Prizef</a:t>
            </a:r>
            <a:r>
              <a:rPr lang="en-US" sz="2000" dirty="0">
                <a:latin typeface="Calisto MT"/>
                <a:ea typeface="MS Gothic" charset="0"/>
                <a:cs typeface="Calisto MT"/>
              </a:rPr>
              <a:t>/</a:t>
            </a:r>
            <a:r>
              <a:rPr lang="en-US" sz="2000" dirty="0" err="1">
                <a:latin typeface="Calisto MT"/>
                <a:ea typeface="MS Gothic" charset="0"/>
                <a:cs typeface="Calisto MT"/>
              </a:rPr>
              <a:t>loebner-prize.html</a:t>
            </a:r>
            <a:endParaRPr lang="en-US" sz="2000" dirty="0">
              <a:latin typeface="Calisto MT"/>
              <a:ea typeface="MS Gothic" charset="0"/>
              <a:cs typeface="Calisto MT"/>
            </a:endParaRP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latin typeface="Calisto MT"/>
                <a:ea typeface="MS Gothic" charset="0"/>
                <a:cs typeface="Calisto MT"/>
              </a:rPr>
              <a:t>Restricted topic (removed in 1995) and limited time. </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latin typeface="Calisto MT"/>
                <a:ea typeface="MS Gothic" charset="0"/>
                <a:cs typeface="Calisto MT"/>
              </a:rPr>
              <a:t>Participants: set </a:t>
            </a:r>
            <a:r>
              <a:rPr lang="en-US" sz="2400" dirty="0">
                <a:latin typeface="Calisto MT"/>
                <a:ea typeface="MS Gothic" charset="0"/>
                <a:cs typeface="Calisto MT"/>
              </a:rPr>
              <a:t>of </a:t>
            </a:r>
            <a:r>
              <a:rPr lang="en-US" sz="2400" dirty="0" smtClean="0">
                <a:latin typeface="Calisto MT"/>
                <a:ea typeface="MS Gothic" charset="0"/>
                <a:cs typeface="Calisto MT"/>
              </a:rPr>
              <a:t>humans, </a:t>
            </a:r>
            <a:r>
              <a:rPr lang="en-US" sz="2400" dirty="0">
                <a:latin typeface="Calisto MT"/>
                <a:ea typeface="MS Gothic" charset="0"/>
                <a:cs typeface="Calisto MT"/>
              </a:rPr>
              <a:t>set of </a:t>
            </a:r>
            <a:r>
              <a:rPr lang="en-US" sz="2400" dirty="0" smtClean="0">
                <a:latin typeface="Calisto MT"/>
                <a:ea typeface="MS Gothic" charset="0"/>
                <a:cs typeface="Calisto MT"/>
              </a:rPr>
              <a:t>computers, set </a:t>
            </a:r>
            <a:r>
              <a:rPr lang="en-US" sz="2400" dirty="0">
                <a:latin typeface="Calisto MT"/>
                <a:ea typeface="MS Gothic" charset="0"/>
                <a:cs typeface="Calisto MT"/>
              </a:rPr>
              <a:t>of judges.</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latin typeface="Calisto MT"/>
                <a:ea typeface="MS Gothic" charset="0"/>
                <a:cs typeface="Calisto MT"/>
              </a:rPr>
              <a:t>Scoring </a:t>
            </a: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latin typeface="Calisto MT"/>
                <a:ea typeface="MS Gothic" charset="0"/>
                <a:cs typeface="Calisto MT"/>
              </a:rPr>
              <a:t>Rank from least human to most human. </a:t>
            </a: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latin typeface="Calisto MT"/>
                <a:ea typeface="MS Gothic" charset="0"/>
                <a:cs typeface="Calisto MT"/>
              </a:rPr>
              <a:t>Highest median rank wins $2000</a:t>
            </a:r>
          </a:p>
        </p:txBody>
      </p:sp>
      <p:sp>
        <p:nvSpPr>
          <p:cNvPr id="4" name="Slide Number Placeholder 3"/>
          <p:cNvSpPr>
            <a:spLocks noGrp="1"/>
          </p:cNvSpPr>
          <p:nvPr>
            <p:ph type="sldNum" sz="quarter" idx="12"/>
          </p:nvPr>
        </p:nvSpPr>
        <p:spPr/>
        <p:txBody>
          <a:bodyPr/>
          <a:lstStyle/>
          <a:p>
            <a:fld id="{D3D4B754-21B2-1D4E-BFE8-16B2D8C7FF03}" type="slidenum">
              <a:rPr lang="uk-UA" smtClean="0"/>
              <a:pPr/>
              <a:t>34</a:t>
            </a:fld>
            <a:endParaRPr lang="uk-UA" dirty="0"/>
          </a:p>
        </p:txBody>
      </p:sp>
    </p:spTree>
    <p:extLst>
      <p:ext uri="{BB962C8B-B14F-4D97-AF65-F5344CB8AC3E}">
        <p14:creationId xmlns:p14="http://schemas.microsoft.com/office/powerpoint/2010/main" val="401814565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Grp="1" noChangeArrowheads="1"/>
          </p:cNvSpPr>
          <p:nvPr>
            <p:ph type="title"/>
          </p:nvPr>
        </p:nvSpPr>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a:latin typeface="Calisto MT"/>
                <a:ea typeface="MS Gothic" charset="0"/>
                <a:cs typeface="Calisto MT"/>
              </a:rPr>
              <a:t>What Can AI Systems </a:t>
            </a:r>
            <a:r>
              <a:rPr lang="en-US" sz="4000" dirty="0" smtClean="0">
                <a:latin typeface="Calisto MT"/>
                <a:ea typeface="MS Gothic" charset="0"/>
                <a:cs typeface="Calisto MT"/>
              </a:rPr>
              <a:t>Do Now?</a:t>
            </a:r>
            <a:r>
              <a:rPr lang="en-US" sz="4000" dirty="0">
                <a:latin typeface="Calisto MT"/>
                <a:ea typeface="MS Gothic" charset="0"/>
                <a:cs typeface="Calisto MT"/>
              </a:rPr>
              <a:t/>
            </a:r>
            <a:br>
              <a:rPr lang="en-US" sz="4000" dirty="0">
                <a:latin typeface="Calisto MT"/>
                <a:ea typeface="MS Gothic" charset="0"/>
                <a:cs typeface="Calisto MT"/>
              </a:rPr>
            </a:br>
            <a:r>
              <a:rPr lang="en-US" sz="4000" dirty="0" smtClean="0">
                <a:latin typeface="Calisto MT"/>
                <a:ea typeface="MS Gothic" charset="0"/>
                <a:cs typeface="Calisto MT"/>
              </a:rPr>
              <a:t/>
            </a:r>
            <a:br>
              <a:rPr lang="en-US" sz="4000" dirty="0" smtClean="0">
                <a:latin typeface="Calisto MT"/>
                <a:ea typeface="MS Gothic" charset="0"/>
                <a:cs typeface="Calisto MT"/>
              </a:rPr>
            </a:br>
            <a:r>
              <a:rPr lang="en-US" sz="4000" dirty="0">
                <a:latin typeface="Calisto MT"/>
                <a:ea typeface="MS Gothic" charset="0"/>
                <a:cs typeface="Calisto MT"/>
              </a:rPr>
              <a:t/>
            </a:r>
            <a:br>
              <a:rPr lang="en-US" sz="4000" dirty="0">
                <a:latin typeface="Calisto MT"/>
                <a:ea typeface="MS Gothic" charset="0"/>
                <a:cs typeface="Calisto MT"/>
              </a:rPr>
            </a:br>
            <a:r>
              <a:rPr lang="en-US" sz="4000" dirty="0" smtClean="0">
                <a:latin typeface="Calisto MT"/>
                <a:ea typeface="MS Gothic" charset="0"/>
                <a:cs typeface="Calisto MT"/>
              </a:rPr>
              <a:t/>
            </a:r>
            <a:br>
              <a:rPr lang="en-US" sz="4000" dirty="0" smtClean="0">
                <a:latin typeface="Calisto MT"/>
                <a:ea typeface="MS Gothic" charset="0"/>
                <a:cs typeface="Calisto MT"/>
              </a:rPr>
            </a:br>
            <a:r>
              <a:rPr lang="en-US" sz="4000" dirty="0">
                <a:latin typeface="Calisto MT"/>
                <a:ea typeface="MS Gothic" charset="0"/>
                <a:cs typeface="Calisto MT"/>
              </a:rPr>
              <a:t/>
            </a:r>
            <a:br>
              <a:rPr lang="en-US" sz="4000" dirty="0">
                <a:latin typeface="Calisto MT"/>
                <a:ea typeface="MS Gothic" charset="0"/>
                <a:cs typeface="Calisto MT"/>
              </a:rPr>
            </a:br>
            <a:r>
              <a:rPr lang="en-US" sz="4000" dirty="0" smtClean="0">
                <a:latin typeface="Calisto MT"/>
                <a:ea typeface="MS Gothic" charset="0"/>
                <a:cs typeface="Calisto MT"/>
              </a:rPr>
              <a:t/>
            </a:r>
            <a:br>
              <a:rPr lang="en-US" sz="4000" dirty="0" smtClean="0">
                <a:latin typeface="Calisto MT"/>
                <a:ea typeface="MS Gothic" charset="0"/>
                <a:cs typeface="Calisto MT"/>
              </a:rPr>
            </a:br>
            <a:r>
              <a:rPr lang="en-US" sz="4000" dirty="0">
                <a:latin typeface="Calisto MT"/>
                <a:ea typeface="MS Gothic" charset="0"/>
                <a:cs typeface="Calisto MT"/>
              </a:rPr>
              <a:t/>
            </a:r>
            <a:br>
              <a:rPr lang="en-US" sz="4000" dirty="0">
                <a:latin typeface="Calisto MT"/>
                <a:ea typeface="MS Gothic" charset="0"/>
                <a:cs typeface="Calisto MT"/>
              </a:rPr>
            </a:br>
            <a:r>
              <a:rPr lang="en-US" sz="4000" dirty="0" smtClean="0">
                <a:latin typeface="Calisto MT"/>
                <a:ea typeface="MS Gothic" charset="0"/>
                <a:cs typeface="Calisto MT"/>
              </a:rPr>
              <a:t/>
            </a:r>
            <a:br>
              <a:rPr lang="en-US" sz="4000" dirty="0" smtClean="0">
                <a:latin typeface="Calisto MT"/>
                <a:ea typeface="MS Gothic" charset="0"/>
                <a:cs typeface="Calisto MT"/>
              </a:rPr>
            </a:br>
            <a:endParaRPr lang="en-US" sz="4000" dirty="0">
              <a:latin typeface="Calisto MT"/>
              <a:ea typeface="MS Gothic" charset="0"/>
              <a:cs typeface="Calisto MT"/>
            </a:endParaRPr>
          </a:p>
        </p:txBody>
      </p:sp>
      <p:sp>
        <p:nvSpPr>
          <p:cNvPr id="79875" name="Rectangle 2"/>
          <p:cNvSpPr>
            <a:spLocks noGrp="1" noChangeArrowheads="1"/>
          </p:cNvSpPr>
          <p:nvPr>
            <p:ph sz="half" idx="1"/>
          </p:nvPr>
        </p:nvSpPr>
        <p:spPr>
          <a:xfrm>
            <a:off x="609600" y="2147888"/>
            <a:ext cx="3810001" cy="3927475"/>
          </a:xfrm>
        </p:spPr>
        <p:txBody>
          <a:bodyPr>
            <a:normAutofit lnSpcReduction="10000"/>
          </a:bodyPr>
          <a:lstStyle/>
          <a:p>
            <a:pPr marL="223838" indent="-223838">
              <a:buFont typeface="Times New Roman"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smtClean="0">
                <a:latin typeface="Calisto MT"/>
                <a:ea typeface="MS Gothic" charset="0"/>
                <a:cs typeface="Calisto MT"/>
              </a:rPr>
              <a:t>Computer </a:t>
            </a:r>
            <a:r>
              <a:rPr lang="en-US" sz="2000" b="1" dirty="0">
                <a:latin typeface="Calisto MT"/>
                <a:ea typeface="MS Gothic" charset="0"/>
                <a:cs typeface="Calisto MT"/>
              </a:rPr>
              <a:t>vision:</a:t>
            </a:r>
            <a:r>
              <a:rPr lang="en-US" sz="2000" dirty="0">
                <a:latin typeface="Calisto MT"/>
                <a:ea typeface="MS Gothic" charset="0"/>
                <a:cs typeface="Calisto MT"/>
              </a:rPr>
              <a:t> face recognition from a large set</a:t>
            </a:r>
          </a:p>
          <a:p>
            <a:pPr marL="223838" indent="-223838">
              <a:buFont typeface="Times New Roman"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smtClean="0">
                <a:latin typeface="Calisto MT"/>
                <a:ea typeface="MS Gothic" charset="0"/>
                <a:cs typeface="Calisto MT"/>
              </a:rPr>
              <a:t>Natural </a:t>
            </a:r>
            <a:r>
              <a:rPr lang="en-US" sz="2000" b="1" dirty="0">
                <a:latin typeface="Calisto MT"/>
                <a:ea typeface="MS Gothic" charset="0"/>
                <a:cs typeface="Calisto MT"/>
              </a:rPr>
              <a:t>language processing:</a:t>
            </a:r>
            <a:r>
              <a:rPr lang="en-US" sz="2000" dirty="0">
                <a:latin typeface="Calisto MT"/>
                <a:ea typeface="MS Gothic" charset="0"/>
                <a:cs typeface="Calisto MT"/>
              </a:rPr>
              <a:t> </a:t>
            </a:r>
            <a:r>
              <a:rPr lang="en-US" sz="2000" dirty="0" smtClean="0">
                <a:latin typeface="Calisto MT"/>
                <a:ea typeface="MS Gothic" charset="0"/>
                <a:cs typeface="Calisto MT"/>
              </a:rPr>
              <a:t>machine </a:t>
            </a:r>
            <a:r>
              <a:rPr lang="en-US" sz="2000" dirty="0">
                <a:latin typeface="Calisto MT"/>
                <a:ea typeface="MS Gothic" charset="0"/>
                <a:cs typeface="Calisto MT"/>
              </a:rPr>
              <a:t>translation</a:t>
            </a:r>
          </a:p>
          <a:p>
            <a:pPr marL="223838" indent="-223838">
              <a:buFont typeface="Times New Roman"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latin typeface="Calisto MT"/>
                <a:ea typeface="MS Gothic" charset="0"/>
                <a:cs typeface="Calisto MT"/>
              </a:rPr>
              <a:t>Expert systems:</a:t>
            </a:r>
            <a:r>
              <a:rPr lang="en-US" sz="2000" dirty="0">
                <a:latin typeface="Calisto MT"/>
                <a:ea typeface="MS Gothic" charset="0"/>
                <a:cs typeface="Calisto MT"/>
              </a:rPr>
              <a:t> medical diagnosis in a narrow domain</a:t>
            </a:r>
          </a:p>
          <a:p>
            <a:pPr marL="223838" indent="-223838">
              <a:buFont typeface="Times New Roman"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latin typeface="Calisto MT"/>
                <a:ea typeface="MS Gothic" charset="0"/>
                <a:cs typeface="Calisto MT"/>
              </a:rPr>
              <a:t>Spoken language systems:</a:t>
            </a:r>
            <a:r>
              <a:rPr lang="en-US" sz="2000" dirty="0">
                <a:latin typeface="Calisto MT"/>
                <a:ea typeface="MS Gothic" charset="0"/>
                <a:cs typeface="Calisto MT"/>
              </a:rPr>
              <a:t> ~1000 word continuous speech</a:t>
            </a:r>
          </a:p>
          <a:p>
            <a:pPr marL="223838" indent="-223838">
              <a:buFont typeface="Times New Roman"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latin typeface="Calisto MT"/>
                <a:ea typeface="MS Gothic" charset="0"/>
                <a:cs typeface="Calisto MT"/>
              </a:rPr>
              <a:t>Planning and scheduling:</a:t>
            </a:r>
            <a:r>
              <a:rPr lang="en-US" sz="2000" dirty="0">
                <a:latin typeface="Calisto MT"/>
                <a:ea typeface="MS Gothic" charset="0"/>
                <a:cs typeface="Calisto MT"/>
              </a:rPr>
              <a:t> Hubble Telescope </a:t>
            </a:r>
            <a:r>
              <a:rPr lang="en-US" sz="2000" dirty="0" smtClean="0">
                <a:latin typeface="Calisto MT"/>
                <a:ea typeface="MS Gothic" charset="0"/>
                <a:cs typeface="Calisto MT"/>
              </a:rPr>
              <a:t>experiments</a:t>
            </a:r>
            <a:endParaRPr lang="en-US" sz="2000" dirty="0">
              <a:latin typeface="Calisto MT"/>
              <a:ea typeface="MS Gothic" charset="0"/>
              <a:cs typeface="Calisto MT"/>
            </a:endParaRPr>
          </a:p>
        </p:txBody>
      </p:sp>
      <p:sp>
        <p:nvSpPr>
          <p:cNvPr id="2" name="Content Placeholder 1"/>
          <p:cNvSpPr>
            <a:spLocks noGrp="1"/>
          </p:cNvSpPr>
          <p:nvPr>
            <p:ph sz="half" idx="2"/>
          </p:nvPr>
        </p:nvSpPr>
        <p:spPr>
          <a:xfrm>
            <a:off x="4495799" y="2147888"/>
            <a:ext cx="3962401" cy="3927475"/>
          </a:xfrm>
        </p:spPr>
        <p:txBody>
          <a:bodyPr>
            <a:normAutofit lnSpcReduction="10000"/>
          </a:bodyPr>
          <a:lstStyle/>
          <a:p>
            <a:pPr marL="223838" indent="-223838">
              <a:buFont typeface="Times New Roman"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1" dirty="0">
                <a:latin typeface="Calisto MT"/>
                <a:ea typeface="MS Gothic" charset="0"/>
                <a:cs typeface="Calisto MT"/>
              </a:rPr>
              <a:t>Robotics:</a:t>
            </a:r>
            <a:r>
              <a:rPr lang="en-US" dirty="0">
                <a:latin typeface="Calisto MT"/>
                <a:ea typeface="MS Gothic" charset="0"/>
                <a:cs typeface="Calisto MT"/>
              </a:rPr>
              <a:t> autonomous (mostly) automobile</a:t>
            </a:r>
          </a:p>
          <a:p>
            <a:pPr marL="223838" indent="-223838">
              <a:buFont typeface="Times New Roman"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1" dirty="0" smtClean="0">
                <a:latin typeface="Calisto MT"/>
                <a:ea typeface="MS Gothic" charset="0"/>
                <a:cs typeface="Calisto MT"/>
              </a:rPr>
              <a:t>User </a:t>
            </a:r>
            <a:r>
              <a:rPr lang="en-US" b="1" dirty="0">
                <a:latin typeface="Calisto MT"/>
                <a:ea typeface="MS Gothic" charset="0"/>
                <a:cs typeface="Calisto MT"/>
              </a:rPr>
              <a:t>modeling:</a:t>
            </a:r>
            <a:r>
              <a:rPr lang="en-US" dirty="0">
                <a:latin typeface="Calisto MT"/>
                <a:ea typeface="MS Gothic" charset="0"/>
                <a:cs typeface="Calisto MT"/>
              </a:rPr>
              <a:t> Bayesian reasoning in Windows help (the infamous paper clip…)</a:t>
            </a:r>
          </a:p>
          <a:p>
            <a:pPr marL="223838" indent="-223838">
              <a:buFont typeface="Times New Roman"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1" dirty="0">
                <a:latin typeface="Calisto MT"/>
                <a:ea typeface="MS Gothic" charset="0"/>
                <a:cs typeface="Calisto MT"/>
              </a:rPr>
              <a:t>Games: </a:t>
            </a:r>
            <a:r>
              <a:rPr lang="en-US" dirty="0">
                <a:latin typeface="Calisto MT"/>
                <a:ea typeface="MS Gothic" charset="0"/>
                <a:cs typeface="Calisto MT"/>
              </a:rPr>
              <a:t>Grand Master level in chess (world champion), perfect play in checkers, </a:t>
            </a:r>
            <a:r>
              <a:rPr lang="en-US" dirty="0" smtClean="0">
                <a:latin typeface="Calisto MT"/>
                <a:ea typeface="MS Gothic" charset="0"/>
                <a:cs typeface="Calisto MT"/>
              </a:rPr>
              <a:t>Go </a:t>
            </a:r>
          </a:p>
          <a:p>
            <a:pPr marL="223838" indent="-223838">
              <a:buFont typeface="Times New Roman"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1" dirty="0" smtClean="0">
                <a:latin typeface="Calisto MT"/>
                <a:ea typeface="MS Gothic" charset="0"/>
                <a:cs typeface="Calisto MT"/>
              </a:rPr>
              <a:t>Search</a:t>
            </a:r>
            <a:r>
              <a:rPr lang="en-US" b="1" dirty="0">
                <a:latin typeface="Calisto MT"/>
                <a:ea typeface="MS Gothic" charset="0"/>
                <a:cs typeface="Calisto MT"/>
              </a:rPr>
              <a:t>:</a:t>
            </a:r>
            <a:r>
              <a:rPr lang="en-US" dirty="0">
                <a:latin typeface="Calisto MT"/>
                <a:ea typeface="MS Gothic" charset="0"/>
                <a:cs typeface="Calisto MT"/>
              </a:rPr>
              <a:t> You’ve used Google.</a:t>
            </a:r>
          </a:p>
          <a:p>
            <a:pPr marL="223838" indent="-223838">
              <a:buFont typeface="Times New Roman"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1" dirty="0">
                <a:latin typeface="Calisto MT"/>
                <a:ea typeface="MS Gothic" charset="0"/>
                <a:cs typeface="Calisto MT"/>
              </a:rPr>
              <a:t>Learning:</a:t>
            </a:r>
            <a:r>
              <a:rPr lang="en-US" dirty="0">
                <a:latin typeface="Calisto MT"/>
                <a:ea typeface="MS Gothic" charset="0"/>
                <a:cs typeface="Calisto MT"/>
              </a:rPr>
              <a:t> So much learning</a:t>
            </a:r>
            <a:r>
              <a:rPr lang="en-US" dirty="0" smtClean="0">
                <a:latin typeface="Calisto MT"/>
                <a:ea typeface="MS Gothic" charset="0"/>
                <a:cs typeface="Calisto MT"/>
              </a:rPr>
              <a:t>.</a:t>
            </a:r>
            <a:endParaRPr lang="en-US" dirty="0">
              <a:latin typeface="Calisto MT"/>
              <a:ea typeface="MS Gothic" charset="0"/>
              <a:cs typeface="Calisto MT"/>
            </a:endParaRPr>
          </a:p>
        </p:txBody>
      </p:sp>
    </p:spTree>
    <p:extLst>
      <p:ext uri="{BB962C8B-B14F-4D97-AF65-F5344CB8AC3E}">
        <p14:creationId xmlns:p14="http://schemas.microsoft.com/office/powerpoint/2010/main" val="47852527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Grp="1" noChangeArrowheads="1"/>
          </p:cNvSpPr>
          <p:nvPr>
            <p:ph type="title"/>
          </p:nvPr>
        </p:nvSpPr>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a:latin typeface="Calisto MT"/>
                <a:ea typeface="MS Gothic" charset="0"/>
                <a:cs typeface="Calisto MT"/>
              </a:rPr>
              <a:t>What Can’t AI Systems Do Yet?</a:t>
            </a:r>
          </a:p>
        </p:txBody>
      </p:sp>
      <p:sp>
        <p:nvSpPr>
          <p:cNvPr id="81923" name="Rectangle 2"/>
          <p:cNvSpPr>
            <a:spLocks noGrp="1" noChangeArrowheads="1"/>
          </p:cNvSpPr>
          <p:nvPr>
            <p:ph idx="1"/>
          </p:nvPr>
        </p:nvSpPr>
        <p:spPr/>
        <p:txBody>
          <a:bodyPr>
            <a:normAutofit fontScale="92500" lnSpcReduction="10000"/>
          </a:bodyPr>
          <a:lstStyle/>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latin typeface="Calisto MT"/>
                <a:ea typeface="MS Gothic" charset="0"/>
                <a:cs typeface="Calisto MT"/>
              </a:rPr>
              <a:t>Understand natural language </a:t>
            </a:r>
            <a:r>
              <a:rPr lang="en-US" sz="2000" dirty="0" smtClean="0">
                <a:latin typeface="Calisto MT"/>
                <a:ea typeface="MS Gothic" charset="0"/>
                <a:cs typeface="Calisto MT"/>
              </a:rPr>
              <a:t>robustly</a:t>
            </a: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smtClean="0">
                <a:latin typeface="Calisto MT"/>
                <a:ea typeface="MS Gothic" charset="0"/>
                <a:cs typeface="Calisto MT"/>
              </a:rPr>
              <a:t>Read and </a:t>
            </a:r>
            <a:r>
              <a:rPr lang="en-US" sz="1600" dirty="0">
                <a:latin typeface="Calisto MT"/>
                <a:ea typeface="MS Gothic" charset="0"/>
                <a:cs typeface="Calisto MT"/>
              </a:rPr>
              <a:t>understand articles in a newspaper)</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latin typeface="Calisto MT"/>
                <a:ea typeface="MS Gothic" charset="0"/>
                <a:cs typeface="Calisto MT"/>
              </a:rPr>
              <a:t>Surf the web</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latin typeface="Calisto MT"/>
                <a:ea typeface="MS Gothic" charset="0"/>
                <a:cs typeface="Calisto MT"/>
              </a:rPr>
              <a:t>Interpret an arbitrary visual scene</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latin typeface="Calisto MT"/>
                <a:ea typeface="MS Gothic" charset="0"/>
                <a:cs typeface="Calisto MT"/>
              </a:rPr>
              <a:t>Learn a natural language</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latin typeface="Calisto MT"/>
                <a:ea typeface="MS Gothic" charset="0"/>
                <a:cs typeface="Calisto MT"/>
              </a:rPr>
              <a:t>Play Go as well as the best human players</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latin typeface="Calisto MT"/>
                <a:ea typeface="MS Gothic" charset="0"/>
                <a:cs typeface="Calisto MT"/>
              </a:rPr>
              <a:t>Construct plans in dynamic real-time domains</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latin typeface="Calisto MT"/>
                <a:ea typeface="MS Gothic" charset="0"/>
                <a:cs typeface="Calisto MT"/>
              </a:rPr>
              <a:t>Refocus attention in complex environments</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latin typeface="Calisto MT"/>
                <a:ea typeface="MS Gothic" charset="0"/>
                <a:cs typeface="Calisto MT"/>
              </a:rPr>
              <a:t>Perform life-long learning</a:t>
            </a:r>
          </a:p>
        </p:txBody>
      </p:sp>
      <p:sp>
        <p:nvSpPr>
          <p:cNvPr id="3" name="Slide Number Placeholder 2"/>
          <p:cNvSpPr>
            <a:spLocks noGrp="1"/>
          </p:cNvSpPr>
          <p:nvPr>
            <p:ph type="sldNum" sz="quarter" idx="12"/>
          </p:nvPr>
        </p:nvSpPr>
        <p:spPr/>
        <p:txBody>
          <a:bodyPr/>
          <a:lstStyle/>
          <a:p>
            <a:fld id="{D3D4B754-21B2-1D4E-BFE8-16B2D8C7FF03}" type="slidenum">
              <a:rPr lang="uk-UA" smtClean="0"/>
              <a:pPr/>
              <a:t>36</a:t>
            </a:fld>
            <a:endParaRPr lang="uk-UA" dirty="0"/>
          </a:p>
        </p:txBody>
      </p:sp>
      <p:sp>
        <p:nvSpPr>
          <p:cNvPr id="81924" name="WordArt 3"/>
          <p:cNvSpPr>
            <a:spLocks noChangeArrowheads="1" noChangeShapeType="1" noTextEdit="1"/>
          </p:cNvSpPr>
          <p:nvPr/>
        </p:nvSpPr>
        <p:spPr bwMode="auto">
          <a:xfrm>
            <a:off x="4800600" y="2514600"/>
            <a:ext cx="3733800" cy="1343025"/>
          </a:xfrm>
          <a:prstGeom prst="rect">
            <a:avLst/>
          </a:prstGeom>
        </p:spPr>
        <p:txBody>
          <a:bodyPr wrap="none" fromWordArt="1">
            <a:prstTxWarp prst="textPlain">
              <a:avLst>
                <a:gd name="adj" fmla="val 50000"/>
              </a:avLst>
            </a:prstTxWarp>
          </a:bodyPr>
          <a:lstStyle/>
          <a:p>
            <a:pPr algn="ctr"/>
            <a:r>
              <a:rPr lang="en-US" sz="3600" kern="10" dirty="0">
                <a:ln w="12600">
                  <a:solidFill>
                    <a:srgbClr val="EAEAEA"/>
                  </a:solidFill>
                  <a:miter lim="800000"/>
                  <a:headEnd/>
                  <a:tailEnd/>
                </a:ln>
                <a:gradFill rotWithShape="1">
                  <a:gsLst>
                    <a:gs pos="0">
                      <a:srgbClr val="0000FF"/>
                    </a:gs>
                    <a:gs pos="100000">
                      <a:srgbClr val="9400ED"/>
                    </a:gs>
                  </a:gsLst>
                  <a:lin ang="0" scaled="1"/>
                </a:gradFill>
                <a:effectLst>
                  <a:outerShdw blurRad="63500" dist="17819" dir="2700000" algn="ctr" rotWithShape="0">
                    <a:srgbClr val="C0C0C0">
                      <a:alpha val="80011"/>
                    </a:srgbClr>
                  </a:outerShdw>
                </a:effectLst>
                <a:latin typeface="Arial Black"/>
                <a:ea typeface="Arial Black"/>
                <a:cs typeface="Arial Black"/>
              </a:rPr>
              <a:t>Exhibit true </a:t>
            </a:r>
            <a:r>
              <a:rPr lang="en-US" sz="3600" kern="10" dirty="0" smtClean="0">
                <a:ln w="12600">
                  <a:solidFill>
                    <a:srgbClr val="EAEAEA"/>
                  </a:solidFill>
                  <a:miter lim="800000"/>
                  <a:headEnd/>
                  <a:tailEnd/>
                </a:ln>
                <a:gradFill rotWithShape="1">
                  <a:gsLst>
                    <a:gs pos="0">
                      <a:srgbClr val="0000FF"/>
                    </a:gs>
                    <a:gs pos="100000">
                      <a:srgbClr val="9400ED"/>
                    </a:gs>
                  </a:gsLst>
                  <a:lin ang="0" scaled="1"/>
                </a:gradFill>
                <a:effectLst>
                  <a:outerShdw blurRad="63500" dist="17819" dir="2700000" algn="ctr" rotWithShape="0">
                    <a:srgbClr val="C0C0C0">
                      <a:alpha val="80011"/>
                    </a:srgbClr>
                  </a:outerShdw>
                </a:effectLst>
                <a:latin typeface="Arial Black"/>
                <a:ea typeface="Arial Black"/>
                <a:cs typeface="Arial Black"/>
              </a:rPr>
              <a:t>autonomy</a:t>
            </a:r>
          </a:p>
          <a:p>
            <a:pPr algn="ctr"/>
            <a:r>
              <a:rPr lang="en-US" sz="3600" kern="10" dirty="0" smtClean="0">
                <a:ln w="12600">
                  <a:solidFill>
                    <a:srgbClr val="EAEAEA"/>
                  </a:solidFill>
                  <a:miter lim="800000"/>
                  <a:headEnd/>
                  <a:tailEnd/>
                </a:ln>
                <a:gradFill rotWithShape="1">
                  <a:gsLst>
                    <a:gs pos="0">
                      <a:srgbClr val="0000FF"/>
                    </a:gs>
                    <a:gs pos="100000">
                      <a:srgbClr val="9400ED"/>
                    </a:gs>
                  </a:gsLst>
                  <a:lin ang="0" scaled="1"/>
                </a:gradFill>
                <a:effectLst>
                  <a:outerShdw blurRad="63500" dist="17819" dir="2700000" algn="ctr" rotWithShape="0">
                    <a:srgbClr val="C0C0C0">
                      <a:alpha val="80011"/>
                    </a:srgbClr>
                  </a:outerShdw>
                </a:effectLst>
                <a:latin typeface="Arial Black"/>
                <a:ea typeface="Arial Black"/>
                <a:cs typeface="Arial Black"/>
              </a:rPr>
              <a:t> </a:t>
            </a:r>
            <a:r>
              <a:rPr lang="en-US" sz="3600" kern="10" dirty="0">
                <a:ln w="12600">
                  <a:solidFill>
                    <a:srgbClr val="EAEAEA"/>
                  </a:solidFill>
                  <a:miter lim="800000"/>
                  <a:headEnd/>
                  <a:tailEnd/>
                </a:ln>
                <a:gradFill rotWithShape="1">
                  <a:gsLst>
                    <a:gs pos="0">
                      <a:srgbClr val="0000FF"/>
                    </a:gs>
                    <a:gs pos="100000">
                      <a:srgbClr val="9400ED"/>
                    </a:gs>
                  </a:gsLst>
                  <a:lin ang="0" scaled="1"/>
                </a:gradFill>
                <a:effectLst>
                  <a:outerShdw blurRad="63500" dist="17819" dir="2700000" algn="ctr" rotWithShape="0">
                    <a:srgbClr val="C0C0C0">
                      <a:alpha val="80011"/>
                    </a:srgbClr>
                  </a:outerShdw>
                </a:effectLst>
                <a:latin typeface="Arial Black"/>
                <a:ea typeface="Arial Black"/>
                <a:cs typeface="Arial Black"/>
              </a:rPr>
              <a:t>and </a:t>
            </a:r>
            <a:r>
              <a:rPr lang="en-US" sz="3600" kern="10" dirty="0" smtClean="0">
                <a:ln w="12600">
                  <a:solidFill>
                    <a:srgbClr val="EAEAEA"/>
                  </a:solidFill>
                  <a:miter lim="800000"/>
                  <a:headEnd/>
                  <a:tailEnd/>
                </a:ln>
                <a:gradFill rotWithShape="1">
                  <a:gsLst>
                    <a:gs pos="0">
                      <a:srgbClr val="0000FF"/>
                    </a:gs>
                    <a:gs pos="100000">
                      <a:srgbClr val="9400ED"/>
                    </a:gs>
                  </a:gsLst>
                  <a:lin ang="0" scaled="1"/>
                </a:gradFill>
                <a:effectLst>
                  <a:outerShdw blurRad="63500" dist="17819" dir="2700000" algn="ctr" rotWithShape="0">
                    <a:srgbClr val="C0C0C0">
                      <a:alpha val="80011"/>
                    </a:srgbClr>
                  </a:outerShdw>
                </a:effectLst>
                <a:latin typeface="Arial Black"/>
                <a:ea typeface="Arial Black"/>
                <a:cs typeface="Arial Black"/>
              </a:rPr>
              <a:t>intelligence?</a:t>
            </a:r>
            <a:endParaRPr lang="en-US" sz="3600" kern="10" dirty="0">
              <a:ln w="12600">
                <a:solidFill>
                  <a:srgbClr val="EAEAEA"/>
                </a:solidFill>
                <a:miter lim="800000"/>
                <a:headEnd/>
                <a:tailEnd/>
              </a:ln>
              <a:gradFill rotWithShape="1">
                <a:gsLst>
                  <a:gs pos="0">
                    <a:srgbClr val="0000FF"/>
                  </a:gs>
                  <a:gs pos="100000">
                    <a:srgbClr val="9400ED"/>
                  </a:gs>
                </a:gsLst>
                <a:lin ang="0" scaled="1"/>
              </a:gradFill>
              <a:effectLst>
                <a:outerShdw blurRad="63500" dist="17819" dir="2700000" algn="ctr" rotWithShape="0">
                  <a:srgbClr val="C0C0C0">
                    <a:alpha val="80011"/>
                  </a:srgbClr>
                </a:outerShdw>
              </a:effectLst>
              <a:latin typeface="Arial Black"/>
              <a:ea typeface="Arial Black"/>
              <a:cs typeface="Arial Black"/>
            </a:endParaRPr>
          </a:p>
        </p:txBody>
      </p:sp>
    </p:spTree>
    <p:extLst>
      <p:ext uri="{BB962C8B-B14F-4D97-AF65-F5344CB8AC3E}">
        <p14:creationId xmlns:p14="http://schemas.microsoft.com/office/powerpoint/2010/main" val="342452274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8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135944"/>
            <a:ext cx="94138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3970" name="Rectangle 1"/>
          <p:cNvSpPr>
            <a:spLocks noGrp="1" noChangeArrowheads="1"/>
          </p:cNvSpPr>
          <p:nvPr>
            <p:ph type="title"/>
          </p:nvPr>
        </p:nvSpPr>
        <p:spPr>
          <a:xfrm>
            <a:off x="685800" y="609600"/>
            <a:ext cx="77724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a:latin typeface="Calisto MT"/>
                <a:ea typeface="MS Gothic" charset="0"/>
                <a:cs typeface="Calisto MT"/>
              </a:rPr>
              <a:t>Who Does AI?</a:t>
            </a:r>
          </a:p>
        </p:txBody>
      </p:sp>
      <p:sp>
        <p:nvSpPr>
          <p:cNvPr id="83971" name="Rectangle 2"/>
          <p:cNvSpPr>
            <a:spLocks noGrp="1" noChangeArrowheads="1"/>
          </p:cNvSpPr>
          <p:nvPr>
            <p:ph idx="1"/>
          </p:nvPr>
        </p:nvSpPr>
        <p:spPr>
          <a:xfrm>
            <a:off x="685800" y="1981200"/>
            <a:ext cx="7772400" cy="4114800"/>
          </a:xfrm>
        </p:spPr>
        <p:txBody>
          <a:bodyPr/>
          <a:lstStyle/>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latin typeface="Calisto MT"/>
                <a:ea typeface="MS Gothic" charset="0"/>
                <a:cs typeface="Calisto MT"/>
              </a:rPr>
              <a:t>Academic researchers (perhaps the most Ph.D.-generating area of computer science in recent years</a:t>
            </a:r>
            <a:r>
              <a:rPr lang="en-US" sz="2000" dirty="0" smtClean="0">
                <a:latin typeface="Calisto MT"/>
                <a:ea typeface="MS Gothic" charset="0"/>
                <a:cs typeface="Calisto MT"/>
              </a:rPr>
              <a:t>)</a:t>
            </a: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smtClean="0">
                <a:latin typeface="Calisto MT"/>
                <a:ea typeface="MS Gothic" charset="0"/>
                <a:cs typeface="Calisto MT"/>
              </a:rPr>
              <a:t>Some </a:t>
            </a:r>
            <a:r>
              <a:rPr lang="en-US" sz="1800" dirty="0">
                <a:latin typeface="Calisto MT"/>
                <a:ea typeface="MS Gothic" charset="0"/>
                <a:cs typeface="Calisto MT"/>
              </a:rPr>
              <a:t>of the top AI schools:  CMU, Stanford, Berkeley, MIT, </a:t>
            </a:r>
            <a:r>
              <a:rPr lang="en-US" sz="1800" dirty="0" smtClean="0">
                <a:latin typeface="Calisto MT"/>
                <a:ea typeface="MS Gothic" charset="0"/>
                <a:cs typeface="Calisto MT"/>
              </a:rPr>
              <a:t>UW, UIUC</a:t>
            </a:r>
            <a:r>
              <a:rPr lang="en-US" sz="1800" dirty="0">
                <a:latin typeface="Calisto MT"/>
                <a:ea typeface="MS Gothic" charset="0"/>
                <a:cs typeface="Calisto MT"/>
              </a:rPr>
              <a:t>, </a:t>
            </a:r>
            <a:r>
              <a:rPr lang="en-US" sz="1800" dirty="0" err="1">
                <a:latin typeface="Calisto MT"/>
                <a:ea typeface="MS Gothic" charset="0"/>
                <a:cs typeface="Calisto MT"/>
              </a:rPr>
              <a:t>UMd</a:t>
            </a:r>
            <a:r>
              <a:rPr lang="en-US" sz="1800" dirty="0">
                <a:latin typeface="Calisto MT"/>
                <a:ea typeface="MS Gothic" charset="0"/>
                <a:cs typeface="Calisto MT"/>
              </a:rPr>
              <a:t>, U Alberta, UT Austin, ... (and, of course, UMBC!)</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latin typeface="Calisto MT"/>
                <a:ea typeface="MS Gothic" charset="0"/>
                <a:cs typeface="Calisto MT"/>
              </a:rPr>
              <a:t>Government and private research </a:t>
            </a:r>
            <a:r>
              <a:rPr lang="en-US" sz="2000" dirty="0" smtClean="0">
                <a:latin typeface="Calisto MT"/>
                <a:ea typeface="MS Gothic" charset="0"/>
                <a:cs typeface="Calisto MT"/>
              </a:rPr>
              <a:t>labs</a:t>
            </a: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smtClean="0">
                <a:latin typeface="Calisto MT"/>
                <a:ea typeface="MS Gothic" charset="0"/>
                <a:cs typeface="Calisto MT"/>
              </a:rPr>
              <a:t>NASA</a:t>
            </a:r>
            <a:r>
              <a:rPr lang="en-US" sz="1800" dirty="0">
                <a:latin typeface="Calisto MT"/>
                <a:ea typeface="MS Gothic" charset="0"/>
                <a:cs typeface="Calisto MT"/>
              </a:rPr>
              <a:t>, NRL, NIST, IBM, AT&amp;T, SRI, ISI, MERL, ...</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latin typeface="Calisto MT"/>
                <a:ea typeface="MS Gothic" charset="0"/>
                <a:cs typeface="Calisto MT"/>
              </a:rPr>
              <a:t>Lots of companies</a:t>
            </a:r>
            <a:r>
              <a:rPr lang="en-US" sz="2000" dirty="0" smtClean="0">
                <a:latin typeface="Calisto MT"/>
                <a:ea typeface="MS Gothic" charset="0"/>
                <a:cs typeface="Calisto MT"/>
              </a:rPr>
              <a:t>!</a:t>
            </a: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smtClean="0">
                <a:latin typeface="Calisto MT"/>
                <a:ea typeface="MS Gothic" charset="0"/>
                <a:cs typeface="Calisto MT"/>
              </a:rPr>
              <a:t>Google/Alphabet, </a:t>
            </a:r>
            <a:r>
              <a:rPr lang="en-US" sz="1800" dirty="0">
                <a:latin typeface="Calisto MT"/>
                <a:ea typeface="MS Gothic" charset="0"/>
                <a:cs typeface="Calisto MT"/>
              </a:rPr>
              <a:t>Microsoft</a:t>
            </a:r>
            <a:r>
              <a:rPr lang="en-US" sz="1800" dirty="0" smtClean="0">
                <a:latin typeface="Calisto MT"/>
                <a:ea typeface="MS Gothic" charset="0"/>
                <a:cs typeface="Calisto MT"/>
              </a:rPr>
              <a:t>, Amazon, </a:t>
            </a:r>
            <a:r>
              <a:rPr lang="en-US" sz="1800" dirty="0">
                <a:latin typeface="Calisto MT"/>
                <a:ea typeface="MS Gothic" charset="0"/>
                <a:cs typeface="Calisto MT"/>
              </a:rPr>
              <a:t>Honeywell, </a:t>
            </a:r>
            <a:r>
              <a:rPr lang="en-US" sz="1800" dirty="0" err="1">
                <a:latin typeface="Calisto MT"/>
                <a:ea typeface="MS Gothic" charset="0"/>
                <a:cs typeface="Calisto MT"/>
              </a:rPr>
              <a:t>Teknowledge</a:t>
            </a:r>
            <a:r>
              <a:rPr lang="en-US" sz="1800" dirty="0">
                <a:latin typeface="Calisto MT"/>
                <a:ea typeface="MS Gothic" charset="0"/>
                <a:cs typeface="Calisto MT"/>
              </a:rPr>
              <a:t>, SAIC, MITRE, Fujitsu, Global </a:t>
            </a:r>
            <a:r>
              <a:rPr lang="en-US" sz="1800" dirty="0" err="1">
                <a:latin typeface="Calisto MT"/>
                <a:ea typeface="MS Gothic" charset="0"/>
                <a:cs typeface="Calisto MT"/>
              </a:rPr>
              <a:t>InfoTek</a:t>
            </a:r>
            <a:r>
              <a:rPr lang="en-US" sz="1800" dirty="0">
                <a:latin typeface="Calisto MT"/>
                <a:ea typeface="MS Gothic" charset="0"/>
                <a:cs typeface="Calisto MT"/>
              </a:rPr>
              <a:t>, </a:t>
            </a:r>
            <a:r>
              <a:rPr lang="en-US" sz="1800" dirty="0" err="1">
                <a:latin typeface="Calisto MT"/>
                <a:ea typeface="MS Gothic" charset="0"/>
                <a:cs typeface="Calisto MT"/>
              </a:rPr>
              <a:t>BodyMedia</a:t>
            </a:r>
            <a:r>
              <a:rPr lang="en-US" sz="1800" dirty="0">
                <a:latin typeface="Calisto MT"/>
                <a:ea typeface="MS Gothic" charset="0"/>
                <a:cs typeface="Calisto MT"/>
              </a:rPr>
              <a:t>, ...</a:t>
            </a:r>
          </a:p>
        </p:txBody>
      </p:sp>
      <p:pic>
        <p:nvPicPr>
          <p:cNvPr id="839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410200"/>
            <a:ext cx="15811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3973" name="Picture 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61722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3974" name="Picture 5">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5562600"/>
            <a:ext cx="1390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3975" name="Picture 6">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9000" y="5334000"/>
            <a:ext cx="1190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3976"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8200" y="6019800"/>
            <a:ext cx="13430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3977"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0" y="5562600"/>
            <a:ext cx="9048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3978" name="Picture 9">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0919" y="1247424"/>
            <a:ext cx="16732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3979" name="Picture 10">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81200" y="1066800"/>
            <a:ext cx="8858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3980" name="Picture 11">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76600" y="381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3981" name="Picture 12">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72400" y="609600"/>
            <a:ext cx="866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3983" name="Picture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181600" y="228600"/>
            <a:ext cx="21574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3984" name="Picture 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4800" y="381000"/>
            <a:ext cx="181927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Slide Number Placeholder 2"/>
          <p:cNvSpPr>
            <a:spLocks noGrp="1"/>
          </p:cNvSpPr>
          <p:nvPr>
            <p:ph type="sldNum" sz="quarter" idx="12"/>
          </p:nvPr>
        </p:nvSpPr>
        <p:spPr/>
        <p:txBody>
          <a:bodyPr/>
          <a:lstStyle/>
          <a:p>
            <a:fld id="{D3D4B754-21B2-1D4E-BFE8-16B2D8C7FF03}" type="slidenum">
              <a:rPr lang="uk-UA" smtClean="0"/>
              <a:pPr/>
              <a:t>37</a:t>
            </a:fld>
            <a:endParaRPr lang="uk-UA" dirty="0"/>
          </a:p>
        </p:txBody>
      </p:sp>
    </p:spTree>
    <p:extLst>
      <p:ext uri="{BB962C8B-B14F-4D97-AF65-F5344CB8AC3E}">
        <p14:creationId xmlns:p14="http://schemas.microsoft.com/office/powerpoint/2010/main" val="176668766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6600">
                <a:effectLst>
                  <a:outerShdw blurRad="38100" dist="38100" dir="2700000" algn="tl">
                    <a:srgbClr val="DDDDDD"/>
                  </a:outerShdw>
                </a:effectLst>
                <a:latin typeface="Calisto MT"/>
                <a:ea typeface="MS Gothic" charset="0"/>
                <a:cs typeface="Calisto MT"/>
              </a:rPr>
              <a:t>Applications</a:t>
            </a:r>
          </a:p>
        </p:txBody>
      </p:sp>
      <p:sp>
        <p:nvSpPr>
          <p:cNvPr id="3" name="Slide Number Placeholder 2"/>
          <p:cNvSpPr>
            <a:spLocks noGrp="1"/>
          </p:cNvSpPr>
          <p:nvPr>
            <p:ph type="sldNum" sz="quarter" idx="12"/>
          </p:nvPr>
        </p:nvSpPr>
        <p:spPr/>
        <p:txBody>
          <a:bodyPr/>
          <a:lstStyle/>
          <a:p>
            <a:fld id="{D3D4B754-21B2-1D4E-BFE8-16B2D8C7FF03}" type="slidenum">
              <a:rPr lang="uk-UA" smtClean="0"/>
              <a:pPr/>
              <a:t>38</a:t>
            </a:fld>
            <a:endParaRPr lang="uk-UA" dirty="0"/>
          </a:p>
        </p:txBody>
      </p:sp>
    </p:spTree>
    <p:extLst>
      <p:ext uri="{BB962C8B-B14F-4D97-AF65-F5344CB8AC3E}">
        <p14:creationId xmlns:p14="http://schemas.microsoft.com/office/powerpoint/2010/main" val="159808620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Grp="1" noChangeArrowheads="1"/>
          </p:cNvSpPr>
          <p:nvPr>
            <p:ph type="title"/>
          </p:nvPr>
        </p:nvSpPr>
        <p:spPr/>
        <p:txBody>
          <a:bodyPr rIns="129200"/>
          <a:lstStyle/>
          <a:p>
            <a:r>
              <a:rPr lang="en-US">
                <a:latin typeface="Calisto MT"/>
                <a:ea typeface="MS Gothic" charset="0"/>
                <a:cs typeface="Calisto MT"/>
              </a:rPr>
              <a:t>Game Playing</a:t>
            </a:r>
          </a:p>
        </p:txBody>
      </p:sp>
      <p:sp>
        <p:nvSpPr>
          <p:cNvPr id="102402" name="Slide Number Placeholder 3"/>
          <p:cNvSpPr>
            <a:spLocks noGrp="1"/>
          </p:cNvSpPr>
          <p:nvPr>
            <p:ph type="sldNum" sz="quarter" idx="12"/>
          </p:nvPr>
        </p:nvSpPr>
        <p:spPr>
          <a:xfrm>
            <a:off x="4191000" y="6356350"/>
            <a:ext cx="762000" cy="271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bg1"/>
                </a:solidFill>
                <a:latin typeface="Times New Roman" charset="0"/>
                <a:ea typeface="MS Gothic" charset="0"/>
                <a:cs typeface="MS Gothic" charset="0"/>
              </a:defRPr>
            </a:lvl1pPr>
            <a:lvl2pPr marL="37931725" indent="-37474525">
              <a:defRPr sz="2400">
                <a:solidFill>
                  <a:schemeClr val="bg1"/>
                </a:solidFill>
                <a:latin typeface="Times New Roman" charset="0"/>
                <a:ea typeface="MS Gothic" charset="0"/>
                <a:cs typeface="MS Gothic" charset="0"/>
              </a:defRPr>
            </a:lvl2pPr>
            <a:lvl3pPr>
              <a:defRPr sz="2400">
                <a:solidFill>
                  <a:schemeClr val="bg1"/>
                </a:solidFill>
                <a:latin typeface="Times New Roman" charset="0"/>
                <a:ea typeface="MS Gothic" charset="0"/>
                <a:cs typeface="MS Gothic" charset="0"/>
              </a:defRPr>
            </a:lvl3pPr>
            <a:lvl4pPr>
              <a:defRPr sz="2400">
                <a:solidFill>
                  <a:schemeClr val="bg1"/>
                </a:solidFill>
                <a:latin typeface="Times New Roman" charset="0"/>
                <a:ea typeface="MS Gothic" charset="0"/>
                <a:cs typeface="MS Gothic" charset="0"/>
              </a:defRPr>
            </a:lvl4pPr>
            <a:lvl5pPr>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defRPr sz="2400">
                <a:solidFill>
                  <a:schemeClr val="bg1"/>
                </a:solidFill>
                <a:latin typeface="Times New Roman" charset="0"/>
                <a:ea typeface="MS Gothic" charset="0"/>
                <a:cs typeface="MS Gothic" charset="0"/>
              </a:defRPr>
            </a:lvl9pPr>
          </a:lstStyle>
          <a:p>
            <a:fld id="{A13C2D00-D467-3A46-B3EE-B6AED3539109}" type="slidenum">
              <a:rPr lang="en-US" sz="1000">
                <a:solidFill>
                  <a:srgbClr val="000000"/>
                </a:solidFill>
                <a:cs typeface="Arial Unicode MS" charset="0"/>
              </a:rPr>
              <a:pPr/>
              <a:t>39</a:t>
            </a:fld>
            <a:endParaRPr lang="en-US" sz="1000">
              <a:solidFill>
                <a:srgbClr val="000000"/>
              </a:solidFill>
              <a:cs typeface="Arial Unicode MS" charset="0"/>
            </a:endParaRPr>
          </a:p>
        </p:txBody>
      </p:sp>
      <p:pic>
        <p:nvPicPr>
          <p:cNvPr id="10240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175" y="1905000"/>
            <a:ext cx="68040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7146655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sto MT"/>
                <a:cs typeface="Calisto MT"/>
              </a:rPr>
              <a:t>Today: Intro &amp; Overview</a:t>
            </a:r>
            <a:endParaRPr lang="en-US" dirty="0">
              <a:latin typeface="Calisto MT"/>
              <a:cs typeface="Calisto MT"/>
            </a:endParaRPr>
          </a:p>
        </p:txBody>
      </p:sp>
      <p:sp>
        <p:nvSpPr>
          <p:cNvPr id="5" name="Content Placeholder 4"/>
          <p:cNvSpPr>
            <a:spLocks noGrp="1"/>
          </p:cNvSpPr>
          <p:nvPr>
            <p:ph idx="1"/>
          </p:nvPr>
        </p:nvSpPr>
        <p:spPr/>
        <p:txBody>
          <a:bodyPr>
            <a:noAutofit/>
          </a:bodyPr>
          <a:lstStyle/>
          <a:p>
            <a:r>
              <a:rPr lang="en-US" sz="2800" dirty="0" smtClean="0">
                <a:latin typeface="Calisto MT"/>
                <a:cs typeface="Calisto MT"/>
              </a:rPr>
              <a:t>Brief </a:t>
            </a:r>
            <a:r>
              <a:rPr lang="en-US" sz="2800" dirty="0">
                <a:latin typeface="Calisto MT"/>
                <a:cs typeface="Calisto MT"/>
              </a:rPr>
              <a:t>history of </a:t>
            </a:r>
            <a:r>
              <a:rPr lang="en-US" sz="2800" dirty="0" smtClean="0">
                <a:latin typeface="Calisto MT"/>
                <a:cs typeface="Calisto MT"/>
              </a:rPr>
              <a:t>AI</a:t>
            </a:r>
            <a:endParaRPr lang="en-US" sz="2800" dirty="0">
              <a:latin typeface="Calisto MT"/>
              <a:cs typeface="Calisto MT"/>
            </a:endParaRPr>
          </a:p>
          <a:p>
            <a:pPr lvl="1"/>
            <a:r>
              <a:rPr lang="en-US" sz="2400" dirty="0">
                <a:latin typeface="Calisto MT"/>
                <a:cs typeface="Calisto MT"/>
              </a:rPr>
              <a:t>What is AI? (and why is it so cool?</a:t>
            </a:r>
            <a:r>
              <a:rPr lang="en-US" sz="2400" dirty="0" smtClean="0">
                <a:latin typeface="Calisto MT"/>
                <a:cs typeface="Calisto MT"/>
              </a:rPr>
              <a:t>)</a:t>
            </a:r>
            <a:endParaRPr lang="en-US" sz="2400" dirty="0">
              <a:latin typeface="Calisto MT"/>
              <a:cs typeface="Calisto MT"/>
            </a:endParaRPr>
          </a:p>
          <a:p>
            <a:pPr lvl="1"/>
            <a:r>
              <a:rPr lang="en-US" sz="2400" dirty="0">
                <a:latin typeface="Calisto MT"/>
                <a:cs typeface="Calisto MT"/>
              </a:rPr>
              <a:t>What’s the state of AI now</a:t>
            </a:r>
            <a:r>
              <a:rPr lang="en-US" sz="2400" dirty="0" smtClean="0">
                <a:latin typeface="Calisto MT"/>
                <a:cs typeface="Calisto MT"/>
              </a:rPr>
              <a:t>?</a:t>
            </a:r>
            <a:endParaRPr lang="en-US" sz="2400" dirty="0">
              <a:latin typeface="Calisto MT"/>
              <a:cs typeface="Calisto MT"/>
            </a:endParaRPr>
          </a:p>
          <a:p>
            <a:r>
              <a:rPr lang="en-US" sz="2800" dirty="0">
                <a:latin typeface="Calisto MT"/>
                <a:cs typeface="Calisto MT"/>
              </a:rPr>
              <a:t>Review of syllabus and </a:t>
            </a:r>
            <a:r>
              <a:rPr lang="en-US" sz="2800" dirty="0" smtClean="0">
                <a:latin typeface="Calisto MT"/>
                <a:cs typeface="Calisto MT"/>
              </a:rPr>
              <a:t>schedule</a:t>
            </a:r>
            <a:endParaRPr lang="en-US" sz="2800" dirty="0">
              <a:latin typeface="Calisto MT"/>
              <a:cs typeface="Calisto MT"/>
            </a:endParaRPr>
          </a:p>
          <a:p>
            <a:pPr lvl="1"/>
            <a:r>
              <a:rPr lang="en-US" sz="2400" dirty="0">
                <a:latin typeface="Calisto MT"/>
                <a:cs typeface="Calisto MT"/>
              </a:rPr>
              <a:t>Academic </a:t>
            </a:r>
            <a:r>
              <a:rPr lang="en-US" sz="2400" dirty="0" smtClean="0">
                <a:latin typeface="Calisto MT"/>
                <a:cs typeface="Calisto MT"/>
              </a:rPr>
              <a:t>honesty</a:t>
            </a:r>
            <a:endParaRPr lang="en-US" sz="2400" dirty="0">
              <a:latin typeface="Calisto MT"/>
              <a:cs typeface="Calisto MT"/>
            </a:endParaRPr>
          </a:p>
          <a:p>
            <a:pPr lvl="1"/>
            <a:r>
              <a:rPr lang="en-US" sz="2400" dirty="0" smtClean="0">
                <a:latin typeface="Calisto MT"/>
                <a:cs typeface="Calisto MT"/>
              </a:rPr>
              <a:t>Expectations</a:t>
            </a:r>
            <a:endParaRPr lang="en-US" sz="2400" dirty="0">
              <a:latin typeface="Calisto MT"/>
              <a:cs typeface="Calisto MT"/>
            </a:endParaRPr>
          </a:p>
          <a:p>
            <a:r>
              <a:rPr lang="en-US" sz="2800" dirty="0">
                <a:latin typeface="Calisto MT"/>
                <a:cs typeface="Calisto MT"/>
              </a:rPr>
              <a:t>Topics we’ll </a:t>
            </a:r>
            <a:r>
              <a:rPr lang="en-US" sz="2800" dirty="0" smtClean="0">
                <a:latin typeface="Calisto MT"/>
                <a:cs typeface="Calisto MT"/>
              </a:rPr>
              <a:t>cover</a:t>
            </a:r>
            <a:endParaRPr lang="en-US" sz="2800" dirty="0">
              <a:latin typeface="Calisto MT"/>
              <a:cs typeface="Calisto MT"/>
            </a:endParaRPr>
          </a:p>
          <a:p>
            <a:r>
              <a:rPr lang="en-US" sz="2800" dirty="0">
                <a:latin typeface="Calisto MT"/>
                <a:cs typeface="Calisto MT"/>
              </a:rPr>
              <a:t>What is </a:t>
            </a:r>
            <a:r>
              <a:rPr lang="en-US" sz="2800" dirty="0" smtClean="0">
                <a:latin typeface="Calisto MT"/>
                <a:cs typeface="Calisto MT"/>
              </a:rPr>
              <a:t>‘intelligence’?</a:t>
            </a:r>
            <a:endParaRPr lang="en-US" sz="2800" dirty="0">
              <a:latin typeface="Calisto MT"/>
              <a:cs typeface="Calisto MT"/>
            </a:endParaRPr>
          </a:p>
        </p:txBody>
      </p:sp>
      <p:sp>
        <p:nvSpPr>
          <p:cNvPr id="7" name="Slide Number Placeholder 6"/>
          <p:cNvSpPr>
            <a:spLocks noGrp="1"/>
          </p:cNvSpPr>
          <p:nvPr>
            <p:ph type="sldNum" sz="quarter" idx="12"/>
          </p:nvPr>
        </p:nvSpPr>
        <p:spPr/>
        <p:txBody>
          <a:bodyPr/>
          <a:lstStyle/>
          <a:p>
            <a:fld id="{D3D4B754-21B2-1D4E-BFE8-16B2D8C7FF03}" type="slidenum">
              <a:rPr lang="uk-UA" smtClean="0"/>
              <a:pPr/>
              <a:t>4</a:t>
            </a:fld>
            <a:endParaRPr lang="uk-UA" dirty="0"/>
          </a:p>
        </p:txBody>
      </p:sp>
      <p:sp>
        <p:nvSpPr>
          <p:cNvPr id="3" name="TextBox 2"/>
          <p:cNvSpPr txBox="1"/>
          <p:nvPr/>
        </p:nvSpPr>
        <p:spPr>
          <a:xfrm>
            <a:off x="4800600" y="4633317"/>
            <a:ext cx="3886200" cy="1538883"/>
          </a:xfrm>
          <a:prstGeom prst="rect">
            <a:avLst/>
          </a:prstGeom>
          <a:solidFill>
            <a:schemeClr val="accent6">
              <a:lumMod val="60000"/>
              <a:lumOff val="40000"/>
            </a:schemeClr>
          </a:solidFill>
          <a:ln>
            <a:solidFill>
              <a:schemeClr val="accent6">
                <a:lumMod val="50000"/>
              </a:schemeClr>
            </a:solidFill>
          </a:ln>
        </p:spPr>
        <p:txBody>
          <a:bodyPr wrap="square" tIns="0" rtlCol="0">
            <a:spAutoFit/>
          </a:bodyPr>
          <a:lstStyle/>
          <a:p>
            <a:r>
              <a:rPr lang="en-US" sz="2800" dirty="0" smtClean="0">
                <a:latin typeface="+mn-lt"/>
              </a:rPr>
              <a:t>From handout:</a:t>
            </a:r>
          </a:p>
          <a:p>
            <a:pPr lvl="0"/>
            <a:r>
              <a:rPr lang="en-US" sz="2200" u="sng" dirty="0">
                <a:solidFill>
                  <a:srgbClr val="0000FF"/>
                </a:solidFill>
                <a:latin typeface="Century Gothic"/>
                <a:cs typeface="Century Gothic"/>
              </a:rPr>
              <a:t>http://</a:t>
            </a:r>
            <a:r>
              <a:rPr lang="en-US" sz="2200" u="sng" dirty="0" err="1">
                <a:solidFill>
                  <a:srgbClr val="0000FF"/>
                </a:solidFill>
                <a:latin typeface="Century Gothic"/>
                <a:cs typeface="Century Gothic"/>
              </a:rPr>
              <a:t>tiny.cc</a:t>
            </a:r>
            <a:r>
              <a:rPr lang="en-US" sz="2200" u="sng" dirty="0">
                <a:solidFill>
                  <a:srgbClr val="0000FF"/>
                </a:solidFill>
                <a:latin typeface="Century Gothic"/>
                <a:cs typeface="Century Gothic"/>
              </a:rPr>
              <a:t>/</a:t>
            </a:r>
            <a:r>
              <a:rPr lang="en-US" sz="2200" u="sng" dirty="0" err="1">
                <a:solidFill>
                  <a:srgbClr val="0000FF"/>
                </a:solidFill>
                <a:latin typeface="Century Gothic"/>
                <a:cs typeface="Century Gothic"/>
              </a:rPr>
              <a:t>ai</a:t>
            </a:r>
            <a:r>
              <a:rPr lang="en-US" sz="2200" u="sng" dirty="0">
                <a:solidFill>
                  <a:srgbClr val="0000FF"/>
                </a:solidFill>
                <a:latin typeface="Century Gothic"/>
                <a:cs typeface="Century Gothic"/>
              </a:rPr>
              <a:t>-</a:t>
            </a:r>
            <a:r>
              <a:rPr lang="en-US" sz="2200" u="sng" dirty="0" smtClean="0">
                <a:solidFill>
                  <a:srgbClr val="0000FF"/>
                </a:solidFill>
                <a:latin typeface="Century Gothic"/>
                <a:cs typeface="Century Gothic"/>
              </a:rPr>
              <a:t>schedule</a:t>
            </a:r>
          </a:p>
          <a:p>
            <a:pPr lvl="0"/>
            <a:r>
              <a:rPr lang="en-US" sz="2200" u="sng" dirty="0" smtClean="0">
                <a:solidFill>
                  <a:srgbClr val="0000FF"/>
                </a:solidFill>
                <a:latin typeface="Century Gothic"/>
                <a:cs typeface="Century Gothic"/>
              </a:rPr>
              <a:t>http</a:t>
            </a:r>
            <a:r>
              <a:rPr lang="en-US" sz="2200" u="sng" dirty="0">
                <a:solidFill>
                  <a:srgbClr val="0000FF"/>
                </a:solidFill>
                <a:latin typeface="Century Gothic"/>
                <a:cs typeface="Century Gothic"/>
              </a:rPr>
              <a:t>://</a:t>
            </a:r>
            <a:r>
              <a:rPr lang="en-US" sz="2200" u="sng" dirty="0" err="1">
                <a:solidFill>
                  <a:srgbClr val="0000FF"/>
                </a:solidFill>
                <a:latin typeface="Century Gothic"/>
                <a:cs typeface="Century Gothic"/>
              </a:rPr>
              <a:t>tiny.cc</a:t>
            </a:r>
            <a:r>
              <a:rPr lang="en-US" sz="2200" u="sng" dirty="0">
                <a:solidFill>
                  <a:srgbClr val="0000FF"/>
                </a:solidFill>
                <a:latin typeface="Century Gothic"/>
                <a:cs typeface="Century Gothic"/>
              </a:rPr>
              <a:t>/</a:t>
            </a:r>
            <a:r>
              <a:rPr lang="en-US" sz="2200" u="sng" dirty="0" err="1">
                <a:solidFill>
                  <a:srgbClr val="0000FF"/>
                </a:solidFill>
                <a:latin typeface="Century Gothic"/>
                <a:cs typeface="Century Gothic"/>
              </a:rPr>
              <a:t>ai</a:t>
            </a:r>
            <a:r>
              <a:rPr lang="en-US" sz="2200" u="sng" dirty="0">
                <a:solidFill>
                  <a:srgbClr val="0000FF"/>
                </a:solidFill>
                <a:latin typeface="Century Gothic"/>
                <a:cs typeface="Century Gothic"/>
              </a:rPr>
              <a:t>-class</a:t>
            </a:r>
            <a:endParaRPr lang="en-US" sz="2200" dirty="0">
              <a:solidFill>
                <a:srgbClr val="0000FF"/>
              </a:solidFill>
              <a:latin typeface="Century Gothic"/>
              <a:cs typeface="Century Gothic"/>
            </a:endParaRPr>
          </a:p>
          <a:p>
            <a:pPr lvl="0"/>
            <a:r>
              <a:rPr lang="en-US" sz="2200" u="sng" dirty="0" smtClean="0">
                <a:solidFill>
                  <a:srgbClr val="0000FF"/>
                </a:solidFill>
                <a:latin typeface="Century Gothic"/>
                <a:cs typeface="Century Gothic"/>
              </a:rPr>
              <a:t>http</a:t>
            </a:r>
            <a:r>
              <a:rPr lang="en-US" sz="2200" u="sng" dirty="0">
                <a:solidFill>
                  <a:srgbClr val="0000FF"/>
                </a:solidFill>
                <a:latin typeface="Century Gothic"/>
                <a:cs typeface="Century Gothic"/>
              </a:rPr>
              <a:t>://</a:t>
            </a:r>
            <a:r>
              <a:rPr lang="en-US" sz="2200" u="sng" dirty="0" err="1">
                <a:solidFill>
                  <a:srgbClr val="0000FF"/>
                </a:solidFill>
                <a:latin typeface="Century Gothic"/>
                <a:cs typeface="Century Gothic"/>
              </a:rPr>
              <a:t>tiny.cc</a:t>
            </a:r>
            <a:r>
              <a:rPr lang="en-US" sz="2200" u="sng" dirty="0">
                <a:solidFill>
                  <a:srgbClr val="0000FF"/>
                </a:solidFill>
                <a:latin typeface="Century Gothic"/>
                <a:cs typeface="Century Gothic"/>
              </a:rPr>
              <a:t>/</a:t>
            </a:r>
            <a:r>
              <a:rPr lang="en-US" sz="2200" u="sng" dirty="0" err="1">
                <a:solidFill>
                  <a:srgbClr val="0000FF"/>
                </a:solidFill>
                <a:latin typeface="Century Gothic"/>
                <a:cs typeface="Century Gothic"/>
              </a:rPr>
              <a:t>ai</a:t>
            </a:r>
            <a:r>
              <a:rPr lang="en-US" sz="2200" u="sng" dirty="0">
                <a:solidFill>
                  <a:srgbClr val="0000FF"/>
                </a:solidFill>
                <a:latin typeface="Century Gothic"/>
                <a:cs typeface="Century Gothic"/>
              </a:rPr>
              <a:t>-</a:t>
            </a:r>
            <a:r>
              <a:rPr lang="en-US" sz="2200" u="sng" dirty="0" smtClean="0">
                <a:solidFill>
                  <a:srgbClr val="0000FF"/>
                </a:solidFill>
                <a:latin typeface="Century Gothic"/>
                <a:cs typeface="Century Gothic"/>
              </a:rPr>
              <a:t>piazza</a:t>
            </a:r>
            <a:endParaRPr lang="en-US" sz="2200" dirty="0" smtClean="0">
              <a:solidFill>
                <a:srgbClr val="0000FF"/>
              </a:solidFill>
              <a:latin typeface="Century Gothic"/>
              <a:cs typeface="Century Gothic"/>
            </a:endParaRPr>
          </a:p>
        </p:txBody>
      </p:sp>
    </p:spTree>
    <p:extLst>
      <p:ext uri="{BB962C8B-B14F-4D97-AF65-F5344CB8AC3E}">
        <p14:creationId xmlns:p14="http://schemas.microsoft.com/office/powerpoint/2010/main" val="223582373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Grp="1" noChangeArrowheads="1"/>
          </p:cNvSpPr>
          <p:nvPr>
            <p:ph type="title"/>
          </p:nvPr>
        </p:nvSpPr>
        <p:spPr/>
        <p:txBody>
          <a:bodyPr rIns="129200"/>
          <a:lstStyle/>
          <a:p>
            <a:r>
              <a:rPr lang="en-US">
                <a:latin typeface="Calisto MT"/>
                <a:ea typeface="MS Gothic" charset="0"/>
                <a:cs typeface="Calisto MT"/>
              </a:rPr>
              <a:t>Text/Sketch Recognition</a:t>
            </a:r>
          </a:p>
        </p:txBody>
      </p:sp>
      <p:sp>
        <p:nvSpPr>
          <p:cNvPr id="103426" name="Slide Number Placeholder 3"/>
          <p:cNvSpPr>
            <a:spLocks noGrp="1"/>
          </p:cNvSpPr>
          <p:nvPr>
            <p:ph type="sldNum" sz="quarter" idx="12"/>
          </p:nvPr>
        </p:nvSpPr>
        <p:spPr>
          <a:xfrm>
            <a:off x="4191000" y="6356350"/>
            <a:ext cx="762000" cy="271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bg1"/>
                </a:solidFill>
                <a:latin typeface="Times New Roman" charset="0"/>
                <a:ea typeface="MS Gothic" charset="0"/>
                <a:cs typeface="MS Gothic" charset="0"/>
              </a:defRPr>
            </a:lvl1pPr>
            <a:lvl2pPr marL="37931725" indent="-37474525">
              <a:defRPr sz="2400">
                <a:solidFill>
                  <a:schemeClr val="bg1"/>
                </a:solidFill>
                <a:latin typeface="Times New Roman" charset="0"/>
                <a:ea typeface="MS Gothic" charset="0"/>
                <a:cs typeface="MS Gothic" charset="0"/>
              </a:defRPr>
            </a:lvl2pPr>
            <a:lvl3pPr>
              <a:defRPr sz="2400">
                <a:solidFill>
                  <a:schemeClr val="bg1"/>
                </a:solidFill>
                <a:latin typeface="Times New Roman" charset="0"/>
                <a:ea typeface="MS Gothic" charset="0"/>
                <a:cs typeface="MS Gothic" charset="0"/>
              </a:defRPr>
            </a:lvl3pPr>
            <a:lvl4pPr>
              <a:defRPr sz="2400">
                <a:solidFill>
                  <a:schemeClr val="bg1"/>
                </a:solidFill>
                <a:latin typeface="Times New Roman" charset="0"/>
                <a:ea typeface="MS Gothic" charset="0"/>
                <a:cs typeface="MS Gothic" charset="0"/>
              </a:defRPr>
            </a:lvl4pPr>
            <a:lvl5pPr>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defRPr sz="2400">
                <a:solidFill>
                  <a:schemeClr val="bg1"/>
                </a:solidFill>
                <a:latin typeface="Times New Roman" charset="0"/>
                <a:ea typeface="MS Gothic" charset="0"/>
                <a:cs typeface="MS Gothic" charset="0"/>
              </a:defRPr>
            </a:lvl9pPr>
          </a:lstStyle>
          <a:p>
            <a:fld id="{7B7BDB5F-BAB4-1743-9C34-505DC412028B}" type="slidenum">
              <a:rPr lang="en-US" sz="1000">
                <a:solidFill>
                  <a:srgbClr val="000000"/>
                </a:solidFill>
                <a:cs typeface="Arial Unicode MS" charset="0"/>
              </a:rPr>
              <a:pPr/>
              <a:t>40</a:t>
            </a:fld>
            <a:endParaRPr lang="en-US" sz="1000">
              <a:solidFill>
                <a:srgbClr val="000000"/>
              </a:solidFill>
              <a:cs typeface="Arial Unicode MS" charset="0"/>
            </a:endParaRPr>
          </a:p>
        </p:txBody>
      </p:sp>
      <p:pic>
        <p:nvPicPr>
          <p:cNvPr id="1034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25" y="2222500"/>
            <a:ext cx="5387975"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828228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Grp="1" noChangeArrowheads="1"/>
          </p:cNvSpPr>
          <p:nvPr>
            <p:ph type="title"/>
          </p:nvPr>
        </p:nvSpPr>
        <p:spPr/>
        <p:txBody>
          <a:bodyPr rIns="129200">
            <a:normAutofit/>
          </a:bodyPr>
          <a:lstStyle/>
          <a:p>
            <a:r>
              <a:rPr lang="en-US" dirty="0" smtClean="0">
                <a:latin typeface="Calisto MT"/>
                <a:ea typeface="MS Gothic" charset="0"/>
                <a:cs typeface="Calisto MT"/>
              </a:rPr>
              <a:t>User Modeling &amp; NLP</a:t>
            </a:r>
            <a:endParaRPr lang="en-US" dirty="0">
              <a:latin typeface="Calisto MT"/>
              <a:ea typeface="MS Gothic" charset="0"/>
              <a:cs typeface="Calisto MT"/>
            </a:endParaRPr>
          </a:p>
        </p:txBody>
      </p:sp>
      <p:sp>
        <p:nvSpPr>
          <p:cNvPr id="104450" name="Slide Number Placeholder 3"/>
          <p:cNvSpPr>
            <a:spLocks noGrp="1"/>
          </p:cNvSpPr>
          <p:nvPr>
            <p:ph type="sldNum" sz="quarter" idx="12"/>
          </p:nvPr>
        </p:nvSpPr>
        <p:spPr>
          <a:xfrm>
            <a:off x="4191000" y="6356350"/>
            <a:ext cx="762000" cy="271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bg1"/>
                </a:solidFill>
                <a:latin typeface="Times New Roman" charset="0"/>
                <a:ea typeface="MS Gothic" charset="0"/>
                <a:cs typeface="MS Gothic" charset="0"/>
              </a:defRPr>
            </a:lvl1pPr>
            <a:lvl2pPr marL="37931725" indent="-37474525">
              <a:defRPr sz="2400">
                <a:solidFill>
                  <a:schemeClr val="bg1"/>
                </a:solidFill>
                <a:latin typeface="Times New Roman" charset="0"/>
                <a:ea typeface="MS Gothic" charset="0"/>
                <a:cs typeface="MS Gothic" charset="0"/>
              </a:defRPr>
            </a:lvl2pPr>
            <a:lvl3pPr>
              <a:defRPr sz="2400">
                <a:solidFill>
                  <a:schemeClr val="bg1"/>
                </a:solidFill>
                <a:latin typeface="Times New Roman" charset="0"/>
                <a:ea typeface="MS Gothic" charset="0"/>
                <a:cs typeface="MS Gothic" charset="0"/>
              </a:defRPr>
            </a:lvl3pPr>
            <a:lvl4pPr>
              <a:defRPr sz="2400">
                <a:solidFill>
                  <a:schemeClr val="bg1"/>
                </a:solidFill>
                <a:latin typeface="Times New Roman" charset="0"/>
                <a:ea typeface="MS Gothic" charset="0"/>
                <a:cs typeface="MS Gothic" charset="0"/>
              </a:defRPr>
            </a:lvl4pPr>
            <a:lvl5pPr>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defRPr sz="2400">
                <a:solidFill>
                  <a:schemeClr val="bg1"/>
                </a:solidFill>
                <a:latin typeface="Times New Roman" charset="0"/>
                <a:ea typeface="MS Gothic" charset="0"/>
                <a:cs typeface="MS Gothic" charset="0"/>
              </a:defRPr>
            </a:lvl9pPr>
          </a:lstStyle>
          <a:p>
            <a:fld id="{63AD68B7-5734-F343-A8E4-5810BAF317F6}" type="slidenum">
              <a:rPr lang="en-US" sz="1000">
                <a:solidFill>
                  <a:srgbClr val="000000"/>
                </a:solidFill>
                <a:cs typeface="Arial Unicode MS" charset="0"/>
              </a:rPr>
              <a:pPr/>
              <a:t>41</a:t>
            </a:fld>
            <a:endParaRPr lang="en-US" sz="1000">
              <a:solidFill>
                <a:srgbClr val="000000"/>
              </a:solidFill>
              <a:cs typeface="Arial Unicode MS" charset="0"/>
            </a:endParaRPr>
          </a:p>
        </p:txBody>
      </p:sp>
      <p:pic>
        <p:nvPicPr>
          <p:cNvPr id="1044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0" y="1828800"/>
            <a:ext cx="4445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1402224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Grp="1" noChangeArrowheads="1"/>
          </p:cNvSpPr>
          <p:nvPr>
            <p:ph type="title"/>
          </p:nvPr>
        </p:nvSpPr>
        <p:spPr/>
        <p:txBody>
          <a:bodyPr rIns="129200"/>
          <a:lstStyle/>
          <a:p>
            <a:r>
              <a:rPr lang="en-US">
                <a:latin typeface="Calisto MT"/>
                <a:ea typeface="MS Gothic" charset="0"/>
                <a:cs typeface="Calisto MT"/>
              </a:rPr>
              <a:t>Robotics</a:t>
            </a:r>
          </a:p>
        </p:txBody>
      </p:sp>
      <p:pic>
        <p:nvPicPr>
          <p:cNvPr id="7"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343400"/>
            <a:ext cx="1930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8" name="Pictur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76400"/>
            <a:ext cx="17907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9"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00" y="4064000"/>
            <a:ext cx="26162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1" name="Picture 10"/>
          <p:cNvPicPr>
            <a:picLocks noChangeAspect="1"/>
          </p:cNvPicPr>
          <p:nvPr/>
        </p:nvPicPr>
        <p:blipFill>
          <a:blip r:embed="rId5"/>
          <a:stretch>
            <a:fillRect/>
          </a:stretch>
        </p:blipFill>
        <p:spPr>
          <a:xfrm>
            <a:off x="6324599" y="1828800"/>
            <a:ext cx="2164109" cy="1600200"/>
          </a:xfrm>
          <a:prstGeom prst="rect">
            <a:avLst/>
          </a:prstGeom>
        </p:spPr>
      </p:pic>
      <p:pic>
        <p:nvPicPr>
          <p:cNvPr id="12" name="Picture 11"/>
          <p:cNvPicPr>
            <a:picLocks noChangeAspect="1"/>
          </p:cNvPicPr>
          <p:nvPr/>
        </p:nvPicPr>
        <p:blipFill>
          <a:blip r:embed="rId6"/>
          <a:stretch>
            <a:fillRect/>
          </a:stretch>
        </p:blipFill>
        <p:spPr>
          <a:xfrm>
            <a:off x="914400" y="1828800"/>
            <a:ext cx="2540000" cy="1905000"/>
          </a:xfrm>
          <a:prstGeom prst="rect">
            <a:avLst/>
          </a:prstGeom>
        </p:spPr>
      </p:pic>
      <p:pic>
        <p:nvPicPr>
          <p:cNvPr id="13" name="Picture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064000"/>
            <a:ext cx="17589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 name="Slide Number Placeholder 3"/>
          <p:cNvSpPr>
            <a:spLocks noGrp="1"/>
          </p:cNvSpPr>
          <p:nvPr>
            <p:ph type="sldNum" sz="quarter" idx="12"/>
          </p:nvPr>
        </p:nvSpPr>
        <p:spPr/>
        <p:txBody>
          <a:bodyPr/>
          <a:lstStyle/>
          <a:p>
            <a:fld id="{D3D4B754-21B2-1D4E-BFE8-16B2D8C7FF03}" type="slidenum">
              <a:rPr lang="uk-UA" smtClean="0"/>
              <a:pPr/>
              <a:t>42</a:t>
            </a:fld>
            <a:endParaRPr lang="uk-UA" dirty="0"/>
          </a:p>
        </p:txBody>
      </p:sp>
      <p:pic>
        <p:nvPicPr>
          <p:cNvPr id="10" name="Picture 1"/>
          <p:cNvPicPr>
            <a:picLocks noChangeAspect="1"/>
          </p:cNvPicPr>
          <p:nvPr/>
        </p:nvPicPr>
        <p:blipFill>
          <a:blip r:embed="rId8">
            <a:extLst>
              <a:ext uri="{BEBA8EAE-BF5A-486C-A8C5-ECC9F3942E4B}">
                <a14:imgProps xmlns:a14="http://schemas.microsoft.com/office/drawing/2010/main">
                  <a14:imgLayer r:embed="rId9">
                    <a14:imgEffect>
                      <a14:backgroundRemoval t="5000" b="96364" l="9980" r="90428">
                        <a14:foregroundMark x1="61507" y1="7955" x2="64766" y2="15682"/>
                        <a14:foregroundMark x1="69654" y1="56136" x2="71690" y2="53182"/>
                        <a14:foregroundMark x1="65580" y1="59091" x2="61507" y2="55682"/>
                        <a14:foregroundMark x1="66191" y1="59545" x2="66802" y2="5795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524000" y="4191000"/>
            <a:ext cx="272203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5064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Grp="1" noChangeArrowheads="1"/>
          </p:cNvSpPr>
          <p:nvPr>
            <p:ph type="title"/>
          </p:nvPr>
        </p:nvSpPr>
        <p:spPr/>
        <p:txBody>
          <a:bodyPr rIns="129200"/>
          <a:lstStyle/>
          <a:p>
            <a:r>
              <a:rPr lang="en-US">
                <a:latin typeface="Calisto MT"/>
                <a:ea typeface="MS Gothic" charset="0"/>
                <a:cs typeface="Calisto MT"/>
              </a:rPr>
              <a:t>Knowledge Representation</a:t>
            </a:r>
          </a:p>
        </p:txBody>
      </p:sp>
      <p:sp>
        <p:nvSpPr>
          <p:cNvPr id="106500" name="Rectangle 2"/>
          <p:cNvSpPr>
            <a:spLocks noGrp="1" noChangeArrowheads="1"/>
          </p:cNvSpPr>
          <p:nvPr>
            <p:ph idx="1"/>
          </p:nvPr>
        </p:nvSpPr>
        <p:spPr/>
        <p:txBody>
          <a:bodyPr rIns="129200"/>
          <a:lstStyle/>
          <a:p>
            <a:pPr marL="38100" indent="0" algn="ctr">
              <a:buNone/>
            </a:pPr>
            <a:r>
              <a:rPr lang="en-US" dirty="0" smtClean="0">
                <a:latin typeface="Calisto MT"/>
                <a:ea typeface="MS Gothic" charset="0"/>
                <a:cs typeface="Calisto MT"/>
              </a:rPr>
              <a:t>Watson</a:t>
            </a:r>
            <a:endParaRPr lang="en-US" dirty="0">
              <a:latin typeface="Calisto MT"/>
              <a:ea typeface="MS Gothic" charset="0"/>
              <a:cs typeface="Calisto MT"/>
            </a:endParaRPr>
          </a:p>
        </p:txBody>
      </p:sp>
      <p:sp>
        <p:nvSpPr>
          <p:cNvPr id="106498" name="Slide Number Placeholder 3"/>
          <p:cNvSpPr>
            <a:spLocks noGrp="1"/>
          </p:cNvSpPr>
          <p:nvPr>
            <p:ph type="sldNum" sz="quarter" idx="12"/>
          </p:nvPr>
        </p:nvSpPr>
        <p:spPr>
          <a:xfrm>
            <a:off x="4191000" y="6356350"/>
            <a:ext cx="762000" cy="271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bg1"/>
                </a:solidFill>
                <a:latin typeface="Times New Roman" charset="0"/>
                <a:ea typeface="MS Gothic" charset="0"/>
                <a:cs typeface="MS Gothic" charset="0"/>
              </a:defRPr>
            </a:lvl1pPr>
            <a:lvl2pPr marL="37931725" indent="-37474525">
              <a:defRPr sz="2400">
                <a:solidFill>
                  <a:schemeClr val="bg1"/>
                </a:solidFill>
                <a:latin typeface="Times New Roman" charset="0"/>
                <a:ea typeface="MS Gothic" charset="0"/>
                <a:cs typeface="MS Gothic" charset="0"/>
              </a:defRPr>
            </a:lvl2pPr>
            <a:lvl3pPr>
              <a:defRPr sz="2400">
                <a:solidFill>
                  <a:schemeClr val="bg1"/>
                </a:solidFill>
                <a:latin typeface="Times New Roman" charset="0"/>
                <a:ea typeface="MS Gothic" charset="0"/>
                <a:cs typeface="MS Gothic" charset="0"/>
              </a:defRPr>
            </a:lvl3pPr>
            <a:lvl4pPr>
              <a:defRPr sz="2400">
                <a:solidFill>
                  <a:schemeClr val="bg1"/>
                </a:solidFill>
                <a:latin typeface="Times New Roman" charset="0"/>
                <a:ea typeface="MS Gothic" charset="0"/>
                <a:cs typeface="MS Gothic" charset="0"/>
              </a:defRPr>
            </a:lvl4pPr>
            <a:lvl5pPr>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defRPr sz="2400">
                <a:solidFill>
                  <a:schemeClr val="bg1"/>
                </a:solidFill>
                <a:latin typeface="Times New Roman" charset="0"/>
                <a:ea typeface="MS Gothic" charset="0"/>
                <a:cs typeface="MS Gothic" charset="0"/>
              </a:defRPr>
            </a:lvl9pPr>
          </a:lstStyle>
          <a:p>
            <a:fld id="{47B8AB2C-1EE4-2442-8289-328502754785}" type="slidenum">
              <a:rPr lang="en-US" sz="1000">
                <a:solidFill>
                  <a:srgbClr val="000000"/>
                </a:solidFill>
                <a:cs typeface="Arial Unicode MS" charset="0"/>
              </a:rPr>
              <a:pPr/>
              <a:t>43</a:t>
            </a:fld>
            <a:endParaRPr lang="en-US" sz="1000">
              <a:solidFill>
                <a:srgbClr val="000000"/>
              </a:solidFill>
              <a:cs typeface="Arial Unicode MS" charset="0"/>
            </a:endParaRPr>
          </a:p>
        </p:txBody>
      </p:sp>
      <p:sp>
        <p:nvSpPr>
          <p:cNvPr id="106501" name="Text Box 3"/>
          <p:cNvSpPr txBox="1">
            <a:spLocks noChangeArrowheads="1"/>
          </p:cNvSpPr>
          <p:nvPr/>
        </p:nvSpPr>
        <p:spPr bwMode="auto">
          <a:xfrm>
            <a:off x="8069263" y="6553200"/>
            <a:ext cx="241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2400">
                <a:solidFill>
                  <a:schemeClr val="bg1"/>
                </a:solidFill>
                <a:latin typeface="Times New Roman" charset="0"/>
                <a:ea typeface="MS Gothic" charset="0"/>
                <a:cs typeface="MS Gothic" charset="0"/>
              </a:defRPr>
            </a:lvl1pPr>
            <a:lvl2pPr marL="37931725" indent="-37474525">
              <a:defRPr sz="2400">
                <a:solidFill>
                  <a:schemeClr val="bg1"/>
                </a:solidFill>
                <a:latin typeface="Times New Roman" charset="0"/>
                <a:ea typeface="MS Gothic" charset="0"/>
                <a:cs typeface="MS Gothic" charset="0"/>
              </a:defRPr>
            </a:lvl2pPr>
            <a:lvl3pPr>
              <a:defRPr sz="2400">
                <a:solidFill>
                  <a:schemeClr val="bg1"/>
                </a:solidFill>
                <a:latin typeface="Times New Roman" charset="0"/>
                <a:ea typeface="MS Gothic" charset="0"/>
                <a:cs typeface="MS Gothic" charset="0"/>
              </a:defRPr>
            </a:lvl3pPr>
            <a:lvl4pPr>
              <a:defRPr sz="2400">
                <a:solidFill>
                  <a:schemeClr val="bg1"/>
                </a:solidFill>
                <a:latin typeface="Times New Roman" charset="0"/>
                <a:ea typeface="MS Gothic" charset="0"/>
                <a:cs typeface="MS Gothic" charset="0"/>
              </a:defRPr>
            </a:lvl4pPr>
            <a:lvl5pPr>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defRPr sz="2400">
                <a:solidFill>
                  <a:schemeClr val="bg1"/>
                </a:solidFill>
                <a:latin typeface="Times New Roman" charset="0"/>
                <a:ea typeface="MS Gothic" charset="0"/>
                <a:cs typeface="MS Gothic" charset="0"/>
              </a:defRPr>
            </a:lvl9pPr>
          </a:lstStyle>
          <a:p>
            <a:pPr algn="ctr"/>
            <a:fld id="{1FAC8643-AEB9-7547-A2EA-97416D3B16CD}" type="slidenum">
              <a:rPr lang="en-US" sz="1000">
                <a:solidFill>
                  <a:srgbClr val="000000"/>
                </a:solidFill>
                <a:cs typeface="Times New Roman" charset="0"/>
              </a:rPr>
              <a:pPr algn="ctr"/>
              <a:t>43</a:t>
            </a:fld>
            <a:endParaRPr lang="en-US" sz="1000">
              <a:solidFill>
                <a:srgbClr val="000000"/>
              </a:solidFill>
              <a:cs typeface="Times New Roman" charset="0"/>
            </a:endParaRPr>
          </a:p>
        </p:txBody>
      </p:sp>
      <p:pic>
        <p:nvPicPr>
          <p:cNvPr id="1065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0" y="3086100"/>
            <a:ext cx="2794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3017235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Grp="1" noChangeArrowheads="1"/>
          </p:cNvSpPr>
          <p:nvPr>
            <p:ph type="title"/>
          </p:nvPr>
        </p:nvSpPr>
        <p:spPr/>
        <p:txBody>
          <a:bodyPr rIns="129200"/>
          <a:lstStyle/>
          <a:p>
            <a:r>
              <a:rPr lang="en-US">
                <a:latin typeface="Calisto MT"/>
                <a:ea typeface="MS Gothic" charset="0"/>
                <a:cs typeface="Calisto MT"/>
              </a:rPr>
              <a:t>Evolutionary Art</a:t>
            </a:r>
          </a:p>
        </p:txBody>
      </p:sp>
      <p:sp>
        <p:nvSpPr>
          <p:cNvPr id="107522" name="Slide Number Placeholder 3"/>
          <p:cNvSpPr>
            <a:spLocks noGrp="1"/>
          </p:cNvSpPr>
          <p:nvPr>
            <p:ph type="sldNum" sz="quarter" idx="12"/>
          </p:nvPr>
        </p:nvSpPr>
        <p:spPr>
          <a:xfrm>
            <a:off x="4191000" y="6356350"/>
            <a:ext cx="762000" cy="271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bg1"/>
                </a:solidFill>
                <a:latin typeface="Times New Roman" charset="0"/>
                <a:ea typeface="MS Gothic" charset="0"/>
                <a:cs typeface="MS Gothic" charset="0"/>
              </a:defRPr>
            </a:lvl1pPr>
            <a:lvl2pPr marL="37931725" indent="-37474525">
              <a:defRPr sz="2400">
                <a:solidFill>
                  <a:schemeClr val="bg1"/>
                </a:solidFill>
                <a:latin typeface="Times New Roman" charset="0"/>
                <a:ea typeface="MS Gothic" charset="0"/>
                <a:cs typeface="MS Gothic" charset="0"/>
              </a:defRPr>
            </a:lvl2pPr>
            <a:lvl3pPr>
              <a:defRPr sz="2400">
                <a:solidFill>
                  <a:schemeClr val="bg1"/>
                </a:solidFill>
                <a:latin typeface="Times New Roman" charset="0"/>
                <a:ea typeface="MS Gothic" charset="0"/>
                <a:cs typeface="MS Gothic" charset="0"/>
              </a:defRPr>
            </a:lvl3pPr>
            <a:lvl4pPr>
              <a:defRPr sz="2400">
                <a:solidFill>
                  <a:schemeClr val="bg1"/>
                </a:solidFill>
                <a:latin typeface="Times New Roman" charset="0"/>
                <a:ea typeface="MS Gothic" charset="0"/>
                <a:cs typeface="MS Gothic" charset="0"/>
              </a:defRPr>
            </a:lvl4pPr>
            <a:lvl5pPr>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defRPr sz="2400">
                <a:solidFill>
                  <a:schemeClr val="bg1"/>
                </a:solidFill>
                <a:latin typeface="Times New Roman" charset="0"/>
                <a:ea typeface="MS Gothic" charset="0"/>
                <a:cs typeface="MS Gothic" charset="0"/>
              </a:defRPr>
            </a:lvl9pPr>
          </a:lstStyle>
          <a:p>
            <a:fld id="{CD386028-BA2A-F049-B435-10D343F221A6}" type="slidenum">
              <a:rPr lang="en-US" sz="1000">
                <a:solidFill>
                  <a:srgbClr val="000000"/>
                </a:solidFill>
                <a:cs typeface="Arial Unicode MS" charset="0"/>
              </a:rPr>
              <a:pPr/>
              <a:t>44</a:t>
            </a:fld>
            <a:endParaRPr lang="en-US" sz="1000">
              <a:solidFill>
                <a:srgbClr val="000000"/>
              </a:solidFill>
              <a:cs typeface="Arial Unicode MS" charset="0"/>
            </a:endParaRPr>
          </a:p>
        </p:txBody>
      </p:sp>
      <p:pic>
        <p:nvPicPr>
          <p:cNvPr id="1075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1803400"/>
            <a:ext cx="57404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75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400" y="3086100"/>
            <a:ext cx="45212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979521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1"/>
          <p:cNvSpPr>
            <a:spLocks noGrp="1" noChangeArrowheads="1"/>
          </p:cNvSpPr>
          <p:nvPr>
            <p:ph type="title"/>
          </p:nvPr>
        </p:nvSpPr>
        <p:spPr/>
        <p:txBody>
          <a:bodyPr rIns="129200"/>
          <a:lstStyle/>
          <a:p>
            <a:r>
              <a:rPr lang="en-US">
                <a:latin typeface="Calisto MT"/>
                <a:ea typeface="MS Gothic" charset="0"/>
                <a:cs typeface="Calisto MT"/>
              </a:rPr>
              <a:t>Computer Vision</a:t>
            </a:r>
          </a:p>
        </p:txBody>
      </p:sp>
      <p:sp>
        <p:nvSpPr>
          <p:cNvPr id="108546" name="Slide Number Placeholder 3"/>
          <p:cNvSpPr>
            <a:spLocks noGrp="1"/>
          </p:cNvSpPr>
          <p:nvPr>
            <p:ph type="sldNum" sz="quarter" idx="12"/>
          </p:nvPr>
        </p:nvSpPr>
        <p:spPr>
          <a:xfrm>
            <a:off x="4191000" y="6356350"/>
            <a:ext cx="762000" cy="271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bg1"/>
                </a:solidFill>
                <a:latin typeface="Times New Roman" charset="0"/>
                <a:ea typeface="MS Gothic" charset="0"/>
                <a:cs typeface="MS Gothic" charset="0"/>
              </a:defRPr>
            </a:lvl1pPr>
            <a:lvl2pPr marL="37931725" indent="-37474525">
              <a:defRPr sz="2400">
                <a:solidFill>
                  <a:schemeClr val="bg1"/>
                </a:solidFill>
                <a:latin typeface="Times New Roman" charset="0"/>
                <a:ea typeface="MS Gothic" charset="0"/>
                <a:cs typeface="MS Gothic" charset="0"/>
              </a:defRPr>
            </a:lvl2pPr>
            <a:lvl3pPr>
              <a:defRPr sz="2400">
                <a:solidFill>
                  <a:schemeClr val="bg1"/>
                </a:solidFill>
                <a:latin typeface="Times New Roman" charset="0"/>
                <a:ea typeface="MS Gothic" charset="0"/>
                <a:cs typeface="MS Gothic" charset="0"/>
              </a:defRPr>
            </a:lvl3pPr>
            <a:lvl4pPr>
              <a:defRPr sz="2400">
                <a:solidFill>
                  <a:schemeClr val="bg1"/>
                </a:solidFill>
                <a:latin typeface="Times New Roman" charset="0"/>
                <a:ea typeface="MS Gothic" charset="0"/>
                <a:cs typeface="MS Gothic" charset="0"/>
              </a:defRPr>
            </a:lvl4pPr>
            <a:lvl5pPr>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defRPr sz="2400">
                <a:solidFill>
                  <a:schemeClr val="bg1"/>
                </a:solidFill>
                <a:latin typeface="Times New Roman" charset="0"/>
                <a:ea typeface="MS Gothic" charset="0"/>
                <a:cs typeface="MS Gothic" charset="0"/>
              </a:defRPr>
            </a:lvl9pPr>
          </a:lstStyle>
          <a:p>
            <a:fld id="{A425C5AA-645B-3C47-A03A-C9FCE19E4302}" type="slidenum">
              <a:rPr lang="en-US" sz="1000">
                <a:solidFill>
                  <a:srgbClr val="000000"/>
                </a:solidFill>
                <a:cs typeface="Arial Unicode MS" charset="0"/>
              </a:rPr>
              <a:pPr/>
              <a:t>45</a:t>
            </a:fld>
            <a:endParaRPr lang="en-US" sz="1000">
              <a:solidFill>
                <a:srgbClr val="000000"/>
              </a:solidFill>
              <a:cs typeface="Arial Unicode MS" charset="0"/>
            </a:endParaRPr>
          </a:p>
        </p:txBody>
      </p:sp>
      <p:pic>
        <p:nvPicPr>
          <p:cNvPr id="10854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943100"/>
            <a:ext cx="63246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1705236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
          <p:cNvSpPr>
            <a:spLocks noGrp="1" noChangeArrowheads="1"/>
          </p:cNvSpPr>
          <p:nvPr>
            <p:ph type="title"/>
          </p:nvPr>
        </p:nvSpPr>
        <p:spPr>
          <a:xfrm>
            <a:off x="685800" y="381000"/>
            <a:ext cx="7772400" cy="114300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a:latin typeface="Calisto MT"/>
                <a:ea typeface="MS Gothic" charset="0"/>
                <a:cs typeface="Calisto MT"/>
              </a:rPr>
              <a:t>Possible Approaches</a:t>
            </a:r>
          </a:p>
        </p:txBody>
      </p:sp>
      <p:grpSp>
        <p:nvGrpSpPr>
          <p:cNvPr id="109571" name="Group 2"/>
          <p:cNvGrpSpPr>
            <a:grpSpLocks/>
          </p:cNvGrpSpPr>
          <p:nvPr/>
        </p:nvGrpSpPr>
        <p:grpSpPr bwMode="auto">
          <a:xfrm>
            <a:off x="1585913" y="1544637"/>
            <a:ext cx="4672012" cy="4341813"/>
            <a:chOff x="961" y="960"/>
            <a:chExt cx="2943" cy="2735"/>
          </a:xfrm>
        </p:grpSpPr>
        <p:grpSp>
          <p:nvGrpSpPr>
            <p:cNvPr id="109574" name="Group 3"/>
            <p:cNvGrpSpPr>
              <a:grpSpLocks/>
            </p:cNvGrpSpPr>
            <p:nvPr/>
          </p:nvGrpSpPr>
          <p:grpSpPr bwMode="auto">
            <a:xfrm>
              <a:off x="1872" y="1680"/>
              <a:ext cx="2015" cy="2015"/>
              <a:chOff x="1872" y="1680"/>
              <a:chExt cx="2015" cy="2015"/>
            </a:xfrm>
          </p:grpSpPr>
          <p:sp>
            <p:nvSpPr>
              <p:cNvPr id="109583" name="Rectangle 4"/>
              <p:cNvSpPr>
                <a:spLocks noChangeArrowheads="1"/>
              </p:cNvSpPr>
              <p:nvPr/>
            </p:nvSpPr>
            <p:spPr bwMode="auto">
              <a:xfrm>
                <a:off x="1872" y="1680"/>
                <a:ext cx="1008" cy="1008"/>
              </a:xfrm>
              <a:prstGeom prst="rect">
                <a:avLst/>
              </a:prstGeom>
              <a:solidFill>
                <a:srgbClr val="99CCFF"/>
              </a:solidFill>
              <a:ln w="38160">
                <a:solidFill>
                  <a:srgbClr val="000000"/>
                </a:solidFill>
                <a:miter lim="800000"/>
                <a:headEnd/>
                <a:tailEnd/>
              </a:ln>
            </p:spPr>
            <p:txBody>
              <a:bodyPr wrap="none" anchor="ctr"/>
              <a:lstStyle/>
              <a:p>
                <a:endParaRPr lang="en-US"/>
              </a:p>
            </p:txBody>
          </p:sp>
          <p:sp>
            <p:nvSpPr>
              <p:cNvPr id="109584" name="Rectangle 5"/>
              <p:cNvSpPr>
                <a:spLocks noChangeArrowheads="1"/>
              </p:cNvSpPr>
              <p:nvPr/>
            </p:nvSpPr>
            <p:spPr bwMode="auto">
              <a:xfrm>
                <a:off x="2880" y="1680"/>
                <a:ext cx="1008" cy="1008"/>
              </a:xfrm>
              <a:prstGeom prst="rect">
                <a:avLst/>
              </a:prstGeom>
              <a:solidFill>
                <a:srgbClr val="99CCFF"/>
              </a:solidFill>
              <a:ln w="38160">
                <a:solidFill>
                  <a:srgbClr val="000000"/>
                </a:solidFill>
                <a:miter lim="800000"/>
                <a:headEnd/>
                <a:tailEnd/>
              </a:ln>
            </p:spPr>
            <p:txBody>
              <a:bodyPr wrap="none" anchor="ctr"/>
              <a:lstStyle/>
              <a:p>
                <a:endParaRPr lang="en-US"/>
              </a:p>
            </p:txBody>
          </p:sp>
          <p:sp>
            <p:nvSpPr>
              <p:cNvPr id="109585" name="Rectangle 6"/>
              <p:cNvSpPr>
                <a:spLocks noChangeArrowheads="1"/>
              </p:cNvSpPr>
              <p:nvPr/>
            </p:nvSpPr>
            <p:spPr bwMode="auto">
              <a:xfrm>
                <a:off x="1872" y="2688"/>
                <a:ext cx="1008" cy="1008"/>
              </a:xfrm>
              <a:prstGeom prst="rect">
                <a:avLst/>
              </a:prstGeom>
              <a:solidFill>
                <a:srgbClr val="99CCFF"/>
              </a:solidFill>
              <a:ln w="38160">
                <a:solidFill>
                  <a:srgbClr val="000000"/>
                </a:solidFill>
                <a:miter lim="800000"/>
                <a:headEnd/>
                <a:tailEnd/>
              </a:ln>
            </p:spPr>
            <p:txBody>
              <a:bodyPr wrap="none" anchor="ctr"/>
              <a:lstStyle/>
              <a:p>
                <a:endParaRPr lang="en-US"/>
              </a:p>
            </p:txBody>
          </p:sp>
          <p:sp>
            <p:nvSpPr>
              <p:cNvPr id="109586" name="Rectangle 7"/>
              <p:cNvSpPr>
                <a:spLocks noChangeArrowheads="1"/>
              </p:cNvSpPr>
              <p:nvPr/>
            </p:nvSpPr>
            <p:spPr bwMode="auto">
              <a:xfrm>
                <a:off x="2880" y="2688"/>
                <a:ext cx="1008" cy="1008"/>
              </a:xfrm>
              <a:prstGeom prst="rect">
                <a:avLst/>
              </a:prstGeom>
              <a:solidFill>
                <a:srgbClr val="99CCFF"/>
              </a:solidFill>
              <a:ln w="38160">
                <a:solidFill>
                  <a:srgbClr val="000000"/>
                </a:solidFill>
                <a:miter lim="800000"/>
                <a:headEnd/>
                <a:tailEnd/>
              </a:ln>
            </p:spPr>
            <p:txBody>
              <a:bodyPr wrap="none" anchor="ctr"/>
              <a:lstStyle/>
              <a:p>
                <a:endParaRPr lang="en-US"/>
              </a:p>
            </p:txBody>
          </p:sp>
        </p:grpSp>
        <p:sp>
          <p:nvSpPr>
            <p:cNvPr id="109575" name="Text Box 8"/>
            <p:cNvSpPr txBox="1">
              <a:spLocks noChangeArrowheads="1"/>
            </p:cNvSpPr>
            <p:nvPr/>
          </p:nvSpPr>
          <p:spPr bwMode="auto">
            <a:xfrm>
              <a:off x="961" y="2016"/>
              <a:ext cx="80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r>
                <a:rPr lang="en-US" sz="3600">
                  <a:solidFill>
                    <a:srgbClr val="000000"/>
                  </a:solidFill>
                </a:rPr>
                <a:t>Think</a:t>
              </a:r>
            </a:p>
          </p:txBody>
        </p:sp>
        <p:sp>
          <p:nvSpPr>
            <p:cNvPr id="109576" name="Text Box 9"/>
            <p:cNvSpPr txBox="1">
              <a:spLocks noChangeArrowheads="1"/>
            </p:cNvSpPr>
            <p:nvPr/>
          </p:nvSpPr>
          <p:spPr bwMode="auto">
            <a:xfrm>
              <a:off x="1153" y="2976"/>
              <a:ext cx="53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r>
                <a:rPr lang="en-US" sz="3600">
                  <a:solidFill>
                    <a:srgbClr val="000000"/>
                  </a:solidFill>
                </a:rPr>
                <a:t>Act</a:t>
              </a:r>
            </a:p>
          </p:txBody>
        </p:sp>
        <p:sp>
          <p:nvSpPr>
            <p:cNvPr id="109577" name="Text Box 10"/>
            <p:cNvSpPr txBox="1">
              <a:spLocks noChangeArrowheads="1"/>
            </p:cNvSpPr>
            <p:nvPr/>
          </p:nvSpPr>
          <p:spPr bwMode="auto">
            <a:xfrm>
              <a:off x="1760" y="960"/>
              <a:ext cx="112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a:r>
                <a:rPr lang="en-US" sz="3200">
                  <a:solidFill>
                    <a:srgbClr val="000000"/>
                  </a:solidFill>
                </a:rPr>
                <a:t>Like humans</a:t>
              </a:r>
            </a:p>
          </p:txBody>
        </p:sp>
        <p:sp>
          <p:nvSpPr>
            <p:cNvPr id="109578" name="Text Box 11"/>
            <p:cNvSpPr txBox="1">
              <a:spLocks noChangeArrowheads="1"/>
            </p:cNvSpPr>
            <p:nvPr/>
          </p:nvSpPr>
          <p:spPr bwMode="auto">
            <a:xfrm>
              <a:off x="2784" y="1248"/>
              <a:ext cx="11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a:r>
                <a:rPr lang="en-US" sz="3200">
                  <a:solidFill>
                    <a:srgbClr val="000000"/>
                  </a:solidFill>
                </a:rPr>
                <a:t>Well</a:t>
              </a:r>
            </a:p>
          </p:txBody>
        </p:sp>
        <p:sp>
          <p:nvSpPr>
            <p:cNvPr id="109579" name="Text Box 12"/>
            <p:cNvSpPr txBox="1">
              <a:spLocks noChangeArrowheads="1"/>
            </p:cNvSpPr>
            <p:nvPr/>
          </p:nvSpPr>
          <p:spPr bwMode="auto">
            <a:xfrm>
              <a:off x="2161" y="2016"/>
              <a:ext cx="46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r>
                <a:rPr lang="en-US">
                  <a:solidFill>
                    <a:srgbClr val="000000"/>
                  </a:solidFill>
                </a:rPr>
                <a:t>GPS</a:t>
              </a:r>
            </a:p>
          </p:txBody>
        </p:sp>
        <p:sp>
          <p:nvSpPr>
            <p:cNvPr id="109580" name="Text Box 13"/>
            <p:cNvSpPr txBox="1">
              <a:spLocks noChangeArrowheads="1"/>
            </p:cNvSpPr>
            <p:nvPr/>
          </p:nvSpPr>
          <p:spPr bwMode="auto">
            <a:xfrm>
              <a:off x="2160" y="3024"/>
              <a:ext cx="5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r>
                <a:rPr lang="en-US">
                  <a:solidFill>
                    <a:srgbClr val="000000"/>
                  </a:solidFill>
                </a:rPr>
                <a:t>Eliza</a:t>
              </a:r>
            </a:p>
          </p:txBody>
        </p:sp>
        <p:sp>
          <p:nvSpPr>
            <p:cNvPr id="109581" name="Text Box 14"/>
            <p:cNvSpPr txBox="1">
              <a:spLocks noChangeArrowheads="1"/>
            </p:cNvSpPr>
            <p:nvPr/>
          </p:nvSpPr>
          <p:spPr bwMode="auto">
            <a:xfrm>
              <a:off x="3024" y="1920"/>
              <a:ext cx="76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a:r>
                <a:rPr lang="en-US">
                  <a:solidFill>
                    <a:srgbClr val="000000"/>
                  </a:solidFill>
                </a:rPr>
                <a:t>Rational</a:t>
              </a:r>
            </a:p>
            <a:p>
              <a:pPr algn="ctr"/>
              <a:r>
                <a:rPr lang="en-US">
                  <a:solidFill>
                    <a:srgbClr val="000000"/>
                  </a:solidFill>
                </a:rPr>
                <a:t>agents</a:t>
              </a:r>
            </a:p>
          </p:txBody>
        </p:sp>
        <p:sp>
          <p:nvSpPr>
            <p:cNvPr id="109582" name="Text Box 15"/>
            <p:cNvSpPr txBox="1">
              <a:spLocks noChangeArrowheads="1"/>
            </p:cNvSpPr>
            <p:nvPr/>
          </p:nvSpPr>
          <p:spPr bwMode="auto">
            <a:xfrm>
              <a:off x="2953" y="2928"/>
              <a:ext cx="81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a:r>
                <a:rPr lang="en-US">
                  <a:solidFill>
                    <a:srgbClr val="000000"/>
                  </a:solidFill>
                </a:rPr>
                <a:t>Heuristic</a:t>
              </a:r>
            </a:p>
            <a:p>
              <a:pPr algn="ctr"/>
              <a:r>
                <a:rPr lang="en-US">
                  <a:solidFill>
                    <a:srgbClr val="000000"/>
                  </a:solidFill>
                </a:rPr>
                <a:t>systems</a:t>
              </a:r>
            </a:p>
          </p:txBody>
        </p:sp>
      </p:grpSp>
      <p:sp>
        <p:nvSpPr>
          <p:cNvPr id="109572" name="Freeform 16"/>
          <p:cNvSpPr>
            <a:spLocks noChangeArrowheads="1"/>
          </p:cNvSpPr>
          <p:nvPr/>
        </p:nvSpPr>
        <p:spPr bwMode="auto">
          <a:xfrm>
            <a:off x="4175125" y="2230437"/>
            <a:ext cx="2306638" cy="4246563"/>
          </a:xfrm>
          <a:custGeom>
            <a:avLst/>
            <a:gdLst>
              <a:gd name="T0" fmla="*/ 2147483647 w 1453"/>
              <a:gd name="T1" fmla="*/ 2147483647 h 2675"/>
              <a:gd name="T2" fmla="*/ 2147483647 w 1453"/>
              <a:gd name="T3" fmla="*/ 2147483647 h 2675"/>
              <a:gd name="T4" fmla="*/ 2147483647 w 1453"/>
              <a:gd name="T5" fmla="*/ 2147483647 h 2675"/>
              <a:gd name="T6" fmla="*/ 2147483647 w 1453"/>
              <a:gd name="T7" fmla="*/ 2147483647 h 2675"/>
              <a:gd name="T8" fmla="*/ 2147483647 w 1453"/>
              <a:gd name="T9" fmla="*/ 2147483647 h 2675"/>
              <a:gd name="T10" fmla="*/ 2147483647 w 1453"/>
              <a:gd name="T11" fmla="*/ 2147483647 h 2675"/>
              <a:gd name="T12" fmla="*/ 2147483647 w 1453"/>
              <a:gd name="T13" fmla="*/ 2147483647 h 2675"/>
              <a:gd name="T14" fmla="*/ 2147483647 w 1453"/>
              <a:gd name="T15" fmla="*/ 2147483647 h 2675"/>
              <a:gd name="T16" fmla="*/ 2147483647 w 1453"/>
              <a:gd name="T17" fmla="*/ 2147483647 h 2675"/>
              <a:gd name="T18" fmla="*/ 2147483647 w 1453"/>
              <a:gd name="T19" fmla="*/ 2147483647 h 2675"/>
              <a:gd name="T20" fmla="*/ 2147483647 w 1453"/>
              <a:gd name="T21" fmla="*/ 2147483647 h 2675"/>
              <a:gd name="T22" fmla="*/ 2147483647 w 1453"/>
              <a:gd name="T23" fmla="*/ 2147483647 h 2675"/>
              <a:gd name="T24" fmla="*/ 2147483647 w 1453"/>
              <a:gd name="T25" fmla="*/ 2147483647 h 2675"/>
              <a:gd name="T26" fmla="*/ 2147483647 w 1453"/>
              <a:gd name="T27" fmla="*/ 2147483647 h 2675"/>
              <a:gd name="T28" fmla="*/ 2147483647 w 1453"/>
              <a:gd name="T29" fmla="*/ 2147483647 h 2675"/>
              <a:gd name="T30" fmla="*/ 2147483647 w 1453"/>
              <a:gd name="T31" fmla="*/ 2147483647 h 2675"/>
              <a:gd name="T32" fmla="*/ 2147483647 w 1453"/>
              <a:gd name="T33" fmla="*/ 2147483647 h 2675"/>
              <a:gd name="T34" fmla="*/ 2147483647 w 1453"/>
              <a:gd name="T35" fmla="*/ 2147483647 h 2675"/>
              <a:gd name="T36" fmla="*/ 2147483647 w 1453"/>
              <a:gd name="T37" fmla="*/ 2147483647 h 2675"/>
              <a:gd name="T38" fmla="*/ 2147483647 w 1453"/>
              <a:gd name="T39" fmla="*/ 2147483647 h 2675"/>
              <a:gd name="T40" fmla="*/ 2147483647 w 1453"/>
              <a:gd name="T41" fmla="*/ 2147483647 h 2675"/>
              <a:gd name="T42" fmla="*/ 2147483647 w 1453"/>
              <a:gd name="T43" fmla="*/ 2147483647 h 2675"/>
              <a:gd name="T44" fmla="*/ 2147483647 w 1453"/>
              <a:gd name="T45" fmla="*/ 2147483647 h 2675"/>
              <a:gd name="T46" fmla="*/ 2147483647 w 1453"/>
              <a:gd name="T47" fmla="*/ 2147483647 h 2675"/>
              <a:gd name="T48" fmla="*/ 2147483647 w 1453"/>
              <a:gd name="T49" fmla="*/ 2147483647 h 2675"/>
              <a:gd name="T50" fmla="*/ 2147483647 w 1453"/>
              <a:gd name="T51" fmla="*/ 2147483647 h 2675"/>
              <a:gd name="T52" fmla="*/ 2147483647 w 1453"/>
              <a:gd name="T53" fmla="*/ 2147483647 h 2675"/>
              <a:gd name="T54" fmla="*/ 2147483647 w 1453"/>
              <a:gd name="T55" fmla="*/ 2147483647 h 2675"/>
              <a:gd name="T56" fmla="*/ 2147483647 w 1453"/>
              <a:gd name="T57" fmla="*/ 2147483647 h 2675"/>
              <a:gd name="T58" fmla="*/ 2147483647 w 1453"/>
              <a:gd name="T59" fmla="*/ 2147483647 h 2675"/>
              <a:gd name="T60" fmla="*/ 2147483647 w 1453"/>
              <a:gd name="T61" fmla="*/ 2147483647 h 2675"/>
              <a:gd name="T62" fmla="*/ 2147483647 w 1453"/>
              <a:gd name="T63" fmla="*/ 2147483647 h 2675"/>
              <a:gd name="T64" fmla="*/ 2147483647 w 1453"/>
              <a:gd name="T65" fmla="*/ 2147483647 h 2675"/>
              <a:gd name="T66" fmla="*/ 2147483647 w 1453"/>
              <a:gd name="T67" fmla="*/ 2147483647 h 2675"/>
              <a:gd name="T68" fmla="*/ 2147483647 w 1453"/>
              <a:gd name="T69" fmla="*/ 2147483647 h 2675"/>
              <a:gd name="T70" fmla="*/ 2147483647 w 1453"/>
              <a:gd name="T71" fmla="*/ 2147483647 h 2675"/>
              <a:gd name="T72" fmla="*/ 2147483647 w 1453"/>
              <a:gd name="T73" fmla="*/ 2147483647 h 2675"/>
              <a:gd name="T74" fmla="*/ 2147483647 w 1453"/>
              <a:gd name="T75" fmla="*/ 2147483647 h 2675"/>
              <a:gd name="T76" fmla="*/ 0 w 1453"/>
              <a:gd name="T77" fmla="*/ 2147483647 h 2675"/>
              <a:gd name="T78" fmla="*/ 2147483647 w 1453"/>
              <a:gd name="T79" fmla="*/ 2147483647 h 2675"/>
              <a:gd name="T80" fmla="*/ 2147483647 w 1453"/>
              <a:gd name="T81" fmla="*/ 2147483647 h 2675"/>
              <a:gd name="T82" fmla="*/ 2147483647 w 1453"/>
              <a:gd name="T83" fmla="*/ 2147483647 h 2675"/>
              <a:gd name="T84" fmla="*/ 2147483647 w 1453"/>
              <a:gd name="T85" fmla="*/ 2147483647 h 2675"/>
              <a:gd name="T86" fmla="*/ 2147483647 w 1453"/>
              <a:gd name="T87" fmla="*/ 2147483647 h 2675"/>
              <a:gd name="T88" fmla="*/ 2147483647 w 1453"/>
              <a:gd name="T89" fmla="*/ 2147483647 h 2675"/>
              <a:gd name="T90" fmla="*/ 2147483647 w 1453"/>
              <a:gd name="T91" fmla="*/ 2147483647 h 2675"/>
              <a:gd name="T92" fmla="*/ 2147483647 w 1453"/>
              <a:gd name="T93" fmla="*/ 2147483647 h 2675"/>
              <a:gd name="T94" fmla="*/ 2147483647 w 1453"/>
              <a:gd name="T95" fmla="*/ 2147483647 h 2675"/>
              <a:gd name="T96" fmla="*/ 2147483647 w 1453"/>
              <a:gd name="T97" fmla="*/ 2147483647 h 2675"/>
              <a:gd name="T98" fmla="*/ 2147483647 w 1453"/>
              <a:gd name="T99" fmla="*/ 2147483647 h 2675"/>
              <a:gd name="T100" fmla="*/ 2147483647 w 1453"/>
              <a:gd name="T101" fmla="*/ 0 h 2675"/>
              <a:gd name="T102" fmla="*/ 2147483647 w 1453"/>
              <a:gd name="T103" fmla="*/ 2147483647 h 2675"/>
              <a:gd name="T104" fmla="*/ 2147483647 w 1453"/>
              <a:gd name="T105" fmla="*/ 2147483647 h 2675"/>
              <a:gd name="T106" fmla="*/ 2147483647 w 1453"/>
              <a:gd name="T107" fmla="*/ 2147483647 h 2675"/>
              <a:gd name="T108" fmla="*/ 2147483647 w 1453"/>
              <a:gd name="T109" fmla="*/ 2147483647 h 2675"/>
              <a:gd name="T110" fmla="*/ 2147483647 w 1453"/>
              <a:gd name="T111" fmla="*/ 2147483647 h 26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53"/>
              <a:gd name="T169" fmla="*/ 0 h 2675"/>
              <a:gd name="T170" fmla="*/ 1453 w 1453"/>
              <a:gd name="T171" fmla="*/ 2675 h 26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53" h="2675">
                <a:moveTo>
                  <a:pt x="1080" y="95"/>
                </a:moveTo>
                <a:cubicBezTo>
                  <a:pt x="1125" y="105"/>
                  <a:pt x="1167" y="130"/>
                  <a:pt x="1200" y="163"/>
                </a:cubicBezTo>
                <a:cubicBezTo>
                  <a:pt x="1214" y="177"/>
                  <a:pt x="1232" y="199"/>
                  <a:pt x="1252" y="206"/>
                </a:cubicBezTo>
                <a:cubicBezTo>
                  <a:pt x="1283" y="217"/>
                  <a:pt x="1346" y="232"/>
                  <a:pt x="1346" y="232"/>
                </a:cubicBezTo>
                <a:cubicBezTo>
                  <a:pt x="1378" y="256"/>
                  <a:pt x="1409" y="268"/>
                  <a:pt x="1432" y="300"/>
                </a:cubicBezTo>
                <a:cubicBezTo>
                  <a:pt x="1438" y="326"/>
                  <a:pt x="1453" y="352"/>
                  <a:pt x="1449" y="378"/>
                </a:cubicBezTo>
                <a:cubicBezTo>
                  <a:pt x="1446" y="398"/>
                  <a:pt x="1447" y="419"/>
                  <a:pt x="1440" y="438"/>
                </a:cubicBezTo>
                <a:cubicBezTo>
                  <a:pt x="1422" y="484"/>
                  <a:pt x="1354" y="575"/>
                  <a:pt x="1320" y="609"/>
                </a:cubicBezTo>
                <a:cubicBezTo>
                  <a:pt x="1290" y="706"/>
                  <a:pt x="1293" y="811"/>
                  <a:pt x="1355" y="892"/>
                </a:cubicBezTo>
                <a:cubicBezTo>
                  <a:pt x="1369" y="937"/>
                  <a:pt x="1376" y="984"/>
                  <a:pt x="1389" y="1029"/>
                </a:cubicBezTo>
                <a:cubicBezTo>
                  <a:pt x="1402" y="1074"/>
                  <a:pt x="1422" y="1111"/>
                  <a:pt x="1432" y="1158"/>
                </a:cubicBezTo>
                <a:cubicBezTo>
                  <a:pt x="1429" y="1186"/>
                  <a:pt x="1432" y="1216"/>
                  <a:pt x="1423" y="1243"/>
                </a:cubicBezTo>
                <a:cubicBezTo>
                  <a:pt x="1417" y="1263"/>
                  <a:pt x="1377" y="1309"/>
                  <a:pt x="1363" y="1329"/>
                </a:cubicBezTo>
                <a:cubicBezTo>
                  <a:pt x="1318" y="1394"/>
                  <a:pt x="1273" y="1462"/>
                  <a:pt x="1217" y="1518"/>
                </a:cubicBezTo>
                <a:cubicBezTo>
                  <a:pt x="1189" y="1601"/>
                  <a:pt x="1167" y="1719"/>
                  <a:pt x="1235" y="1783"/>
                </a:cubicBezTo>
                <a:cubicBezTo>
                  <a:pt x="1250" y="1831"/>
                  <a:pt x="1289" y="1860"/>
                  <a:pt x="1329" y="1886"/>
                </a:cubicBezTo>
                <a:cubicBezTo>
                  <a:pt x="1389" y="2009"/>
                  <a:pt x="1305" y="2094"/>
                  <a:pt x="1243" y="2186"/>
                </a:cubicBezTo>
                <a:cubicBezTo>
                  <a:pt x="1216" y="2272"/>
                  <a:pt x="1229" y="2366"/>
                  <a:pt x="1252" y="2452"/>
                </a:cubicBezTo>
                <a:cubicBezTo>
                  <a:pt x="1243" y="2478"/>
                  <a:pt x="1235" y="2503"/>
                  <a:pt x="1226" y="2529"/>
                </a:cubicBezTo>
                <a:cubicBezTo>
                  <a:pt x="1211" y="2572"/>
                  <a:pt x="1105" y="2654"/>
                  <a:pt x="1063" y="2675"/>
                </a:cubicBezTo>
                <a:cubicBezTo>
                  <a:pt x="1041" y="2672"/>
                  <a:pt x="939" y="2664"/>
                  <a:pt x="917" y="2649"/>
                </a:cubicBezTo>
                <a:cubicBezTo>
                  <a:pt x="900" y="2638"/>
                  <a:pt x="895" y="2615"/>
                  <a:pt x="883" y="2598"/>
                </a:cubicBezTo>
                <a:cubicBezTo>
                  <a:pt x="848" y="2548"/>
                  <a:pt x="796" y="2513"/>
                  <a:pt x="763" y="2461"/>
                </a:cubicBezTo>
                <a:cubicBezTo>
                  <a:pt x="749" y="2439"/>
                  <a:pt x="739" y="2404"/>
                  <a:pt x="720" y="2383"/>
                </a:cubicBezTo>
                <a:cubicBezTo>
                  <a:pt x="704" y="2365"/>
                  <a:pt x="669" y="2332"/>
                  <a:pt x="669" y="2332"/>
                </a:cubicBezTo>
                <a:cubicBezTo>
                  <a:pt x="609" y="2335"/>
                  <a:pt x="549" y="2333"/>
                  <a:pt x="489" y="2341"/>
                </a:cubicBezTo>
                <a:cubicBezTo>
                  <a:pt x="458" y="2345"/>
                  <a:pt x="436" y="2385"/>
                  <a:pt x="403" y="2392"/>
                </a:cubicBezTo>
                <a:cubicBezTo>
                  <a:pt x="317" y="2410"/>
                  <a:pt x="233" y="2425"/>
                  <a:pt x="146" y="2435"/>
                </a:cubicBezTo>
                <a:cubicBezTo>
                  <a:pt x="135" y="2400"/>
                  <a:pt x="120" y="2368"/>
                  <a:pt x="112" y="2332"/>
                </a:cubicBezTo>
                <a:cubicBezTo>
                  <a:pt x="103" y="2217"/>
                  <a:pt x="55" y="2049"/>
                  <a:pt x="172" y="1972"/>
                </a:cubicBezTo>
                <a:cubicBezTo>
                  <a:pt x="228" y="1887"/>
                  <a:pt x="138" y="2017"/>
                  <a:pt x="223" y="1921"/>
                </a:cubicBezTo>
                <a:cubicBezTo>
                  <a:pt x="255" y="1885"/>
                  <a:pt x="263" y="1854"/>
                  <a:pt x="275" y="1809"/>
                </a:cubicBezTo>
                <a:cubicBezTo>
                  <a:pt x="272" y="1775"/>
                  <a:pt x="275" y="1739"/>
                  <a:pt x="266" y="1706"/>
                </a:cubicBezTo>
                <a:cubicBezTo>
                  <a:pt x="257" y="1674"/>
                  <a:pt x="189" y="1651"/>
                  <a:pt x="163" y="1638"/>
                </a:cubicBezTo>
                <a:cubicBezTo>
                  <a:pt x="146" y="1621"/>
                  <a:pt x="129" y="1603"/>
                  <a:pt x="112" y="1586"/>
                </a:cubicBezTo>
                <a:cubicBezTo>
                  <a:pt x="103" y="1577"/>
                  <a:pt x="86" y="1561"/>
                  <a:pt x="86" y="1561"/>
                </a:cubicBezTo>
                <a:cubicBezTo>
                  <a:pt x="40" y="1444"/>
                  <a:pt x="99" y="1578"/>
                  <a:pt x="43" y="1492"/>
                </a:cubicBezTo>
                <a:cubicBezTo>
                  <a:pt x="31" y="1474"/>
                  <a:pt x="26" y="1452"/>
                  <a:pt x="18" y="1432"/>
                </a:cubicBezTo>
                <a:cubicBezTo>
                  <a:pt x="11" y="1415"/>
                  <a:pt x="0" y="1381"/>
                  <a:pt x="0" y="1381"/>
                </a:cubicBezTo>
                <a:cubicBezTo>
                  <a:pt x="6" y="1322"/>
                  <a:pt x="1" y="1267"/>
                  <a:pt x="35" y="1218"/>
                </a:cubicBezTo>
                <a:cubicBezTo>
                  <a:pt x="44" y="1189"/>
                  <a:pt x="63" y="1152"/>
                  <a:pt x="86" y="1132"/>
                </a:cubicBezTo>
                <a:cubicBezTo>
                  <a:pt x="102" y="1118"/>
                  <a:pt x="124" y="1113"/>
                  <a:pt x="138" y="1098"/>
                </a:cubicBezTo>
                <a:cubicBezTo>
                  <a:pt x="158" y="1077"/>
                  <a:pt x="206" y="1046"/>
                  <a:pt x="206" y="1046"/>
                </a:cubicBezTo>
                <a:cubicBezTo>
                  <a:pt x="244" y="988"/>
                  <a:pt x="225" y="905"/>
                  <a:pt x="189" y="849"/>
                </a:cubicBezTo>
                <a:cubicBezTo>
                  <a:pt x="173" y="787"/>
                  <a:pt x="147" y="739"/>
                  <a:pt x="112" y="686"/>
                </a:cubicBezTo>
                <a:cubicBezTo>
                  <a:pt x="101" y="669"/>
                  <a:pt x="78" y="635"/>
                  <a:pt x="78" y="635"/>
                </a:cubicBezTo>
                <a:cubicBezTo>
                  <a:pt x="51" y="530"/>
                  <a:pt x="66" y="442"/>
                  <a:pt x="103" y="343"/>
                </a:cubicBezTo>
                <a:cubicBezTo>
                  <a:pt x="126" y="282"/>
                  <a:pt x="126" y="230"/>
                  <a:pt x="189" y="198"/>
                </a:cubicBezTo>
                <a:cubicBezTo>
                  <a:pt x="268" y="115"/>
                  <a:pt x="137" y="247"/>
                  <a:pt x="232" y="172"/>
                </a:cubicBezTo>
                <a:cubicBezTo>
                  <a:pt x="250" y="158"/>
                  <a:pt x="274" y="81"/>
                  <a:pt x="275" y="78"/>
                </a:cubicBezTo>
                <a:cubicBezTo>
                  <a:pt x="291" y="36"/>
                  <a:pt x="387" y="15"/>
                  <a:pt x="429" y="0"/>
                </a:cubicBezTo>
                <a:cubicBezTo>
                  <a:pt x="480" y="3"/>
                  <a:pt x="532" y="4"/>
                  <a:pt x="583" y="9"/>
                </a:cubicBezTo>
                <a:cubicBezTo>
                  <a:pt x="609" y="12"/>
                  <a:pt x="645" y="42"/>
                  <a:pt x="660" y="52"/>
                </a:cubicBezTo>
                <a:cubicBezTo>
                  <a:pt x="707" y="83"/>
                  <a:pt x="752" y="119"/>
                  <a:pt x="806" y="138"/>
                </a:cubicBezTo>
                <a:cubicBezTo>
                  <a:pt x="893" y="131"/>
                  <a:pt x="964" y="114"/>
                  <a:pt x="1046" y="95"/>
                </a:cubicBezTo>
                <a:cubicBezTo>
                  <a:pt x="1077" y="75"/>
                  <a:pt x="1068" y="69"/>
                  <a:pt x="1080" y="95"/>
                </a:cubicBezTo>
                <a:close/>
              </a:path>
            </a:pathLst>
          </a:custGeom>
          <a:noFill/>
          <a:ln w="7632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9573" name="Text Box 17"/>
          <p:cNvSpPr txBox="1">
            <a:spLocks noChangeArrowheads="1"/>
          </p:cNvSpPr>
          <p:nvPr/>
        </p:nvSpPr>
        <p:spPr bwMode="auto">
          <a:xfrm>
            <a:off x="6537325" y="3602037"/>
            <a:ext cx="1997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r>
              <a:rPr lang="en-US" b="1">
                <a:solidFill>
                  <a:srgbClr val="FF0000"/>
                </a:solidFill>
              </a:rPr>
              <a:t>AI tends to work mostly in this area</a:t>
            </a:r>
          </a:p>
        </p:txBody>
      </p:sp>
      <p:sp>
        <p:nvSpPr>
          <p:cNvPr id="3" name="Slide Number Placeholder 2"/>
          <p:cNvSpPr>
            <a:spLocks noGrp="1"/>
          </p:cNvSpPr>
          <p:nvPr>
            <p:ph type="sldNum" sz="quarter" idx="12"/>
          </p:nvPr>
        </p:nvSpPr>
        <p:spPr/>
        <p:txBody>
          <a:bodyPr/>
          <a:lstStyle/>
          <a:p>
            <a:fld id="{D3D4B754-21B2-1D4E-BFE8-16B2D8C7FF03}" type="slidenum">
              <a:rPr lang="uk-UA" smtClean="0"/>
              <a:pPr/>
              <a:t>46</a:t>
            </a:fld>
            <a:endParaRPr lang="uk-UA" dirty="0"/>
          </a:p>
        </p:txBody>
      </p:sp>
    </p:spTree>
    <p:extLst>
      <p:ext uri="{BB962C8B-B14F-4D97-AF65-F5344CB8AC3E}">
        <p14:creationId xmlns:p14="http://schemas.microsoft.com/office/powerpoint/2010/main" val="27811205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
          <p:cNvSpPr>
            <a:spLocks noGrp="1" noChangeArrowheads="1"/>
          </p:cNvSpPr>
          <p:nvPr>
            <p:ph type="title"/>
          </p:nvPr>
        </p:nvSpPr>
        <p:spPr>
          <a:xfrm>
            <a:off x="258310" y="244158"/>
            <a:ext cx="5761490" cy="133985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smtClean="0">
                <a:latin typeface="Calisto MT"/>
                <a:ea typeface="MS Gothic" charset="0"/>
                <a:cs typeface="Calisto MT"/>
              </a:rPr>
              <a:t>Thinking </a:t>
            </a:r>
            <a:r>
              <a:rPr lang="en-US" sz="4400" dirty="0">
                <a:latin typeface="Calisto MT"/>
                <a:ea typeface="MS Gothic" charset="0"/>
                <a:cs typeface="Calisto MT"/>
              </a:rPr>
              <a:t>Well</a:t>
            </a:r>
          </a:p>
        </p:txBody>
      </p:sp>
      <p:sp>
        <p:nvSpPr>
          <p:cNvPr id="111619" name="Rectangle 2"/>
          <p:cNvSpPr>
            <a:spLocks noGrp="1" noChangeArrowheads="1"/>
          </p:cNvSpPr>
          <p:nvPr>
            <p:ph idx="1"/>
          </p:nvPr>
        </p:nvSpPr>
        <p:spPr>
          <a:xfrm>
            <a:off x="381000" y="2209800"/>
            <a:ext cx="8382001" cy="3962400"/>
          </a:xfrm>
        </p:spPr>
        <p:txBody>
          <a:bodyPr>
            <a:normAutofit lnSpcReduction="10000"/>
          </a:bodyPr>
          <a:lstStyle/>
          <a:p>
            <a:pPr marL="223838" indent="-223838">
              <a:spcBef>
                <a:spcPts val="70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Calisto MT"/>
                <a:ea typeface="MS Gothic" charset="0"/>
                <a:cs typeface="Calisto MT"/>
              </a:rPr>
              <a:t>Develop formal models </a:t>
            </a:r>
            <a:r>
              <a:rPr lang="en-US" dirty="0" smtClean="0">
                <a:latin typeface="Calisto MT"/>
                <a:ea typeface="MS Gothic" charset="0"/>
                <a:cs typeface="Calisto MT"/>
              </a:rPr>
              <a:t>of</a:t>
            </a:r>
            <a:br>
              <a:rPr lang="en-US" dirty="0" smtClean="0">
                <a:latin typeface="Calisto MT"/>
                <a:ea typeface="MS Gothic" charset="0"/>
                <a:cs typeface="Calisto MT"/>
              </a:rPr>
            </a:br>
            <a:r>
              <a:rPr lang="en-US" dirty="0" smtClean="0">
                <a:latin typeface="Calisto MT"/>
                <a:ea typeface="MS Gothic" charset="0"/>
                <a:cs typeface="Calisto MT"/>
              </a:rPr>
              <a:t>knowledge </a:t>
            </a:r>
            <a:r>
              <a:rPr lang="en-US" dirty="0">
                <a:latin typeface="Calisto MT"/>
                <a:ea typeface="MS Gothic" charset="0"/>
                <a:cs typeface="Calisto MT"/>
              </a:rPr>
              <a:t>representation, </a:t>
            </a:r>
            <a:r>
              <a:rPr lang="en-US" dirty="0" smtClean="0">
                <a:latin typeface="Calisto MT"/>
                <a:ea typeface="MS Gothic" charset="0"/>
                <a:cs typeface="Calisto MT"/>
              </a:rPr>
              <a:t/>
            </a:r>
            <a:br>
              <a:rPr lang="en-US" dirty="0" smtClean="0">
                <a:latin typeface="Calisto MT"/>
                <a:ea typeface="MS Gothic" charset="0"/>
                <a:cs typeface="Calisto MT"/>
              </a:rPr>
            </a:br>
            <a:r>
              <a:rPr lang="en-US" dirty="0" smtClean="0">
                <a:latin typeface="Calisto MT"/>
                <a:ea typeface="MS Gothic" charset="0"/>
                <a:cs typeface="Calisto MT"/>
              </a:rPr>
              <a:t>reasoning</a:t>
            </a:r>
            <a:r>
              <a:rPr lang="en-US" dirty="0">
                <a:latin typeface="Calisto MT"/>
                <a:ea typeface="MS Gothic" charset="0"/>
                <a:cs typeface="Calisto MT"/>
              </a:rPr>
              <a:t>, learning, memory, and problem solving, that can be rendered in algorithms.</a:t>
            </a:r>
          </a:p>
          <a:p>
            <a:pPr marL="223838" indent="-223838">
              <a:spcBef>
                <a:spcPts val="70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latin typeface="Calisto MT"/>
              <a:ea typeface="MS Gothic" charset="0"/>
              <a:cs typeface="Calisto MT"/>
            </a:endParaRPr>
          </a:p>
          <a:p>
            <a:pPr marL="223838" indent="-223838">
              <a:spcBef>
                <a:spcPts val="70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latin typeface="Calisto MT"/>
                <a:ea typeface="MS Gothic" charset="0"/>
                <a:cs typeface="Calisto MT"/>
              </a:rPr>
              <a:t>There </a:t>
            </a:r>
            <a:r>
              <a:rPr lang="en-US" dirty="0">
                <a:latin typeface="Calisto MT"/>
                <a:ea typeface="MS Gothic" charset="0"/>
                <a:cs typeface="Calisto MT"/>
              </a:rPr>
              <a:t>is often an emphasis on systems that are provably correct, and guarantee finding an optimal solution. </a:t>
            </a:r>
          </a:p>
          <a:p>
            <a:pPr marL="223838" indent="-223838">
              <a:spcBef>
                <a:spcPts val="7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latin typeface="Calisto MT"/>
              <a:ea typeface="MS Gothic" charset="0"/>
              <a:cs typeface="Calisto MT"/>
            </a:endParaRPr>
          </a:p>
          <a:p>
            <a:pPr marL="223838" indent="-223838">
              <a:spcBef>
                <a:spcPts val="7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latin typeface="Calisto MT"/>
              <a:ea typeface="MS Gothic" charset="0"/>
              <a:cs typeface="Calisto MT"/>
            </a:endParaRPr>
          </a:p>
        </p:txBody>
      </p:sp>
      <p:grpSp>
        <p:nvGrpSpPr>
          <p:cNvPr id="111620" name="Group 3"/>
          <p:cNvGrpSpPr>
            <a:grpSpLocks/>
          </p:cNvGrpSpPr>
          <p:nvPr/>
        </p:nvGrpSpPr>
        <p:grpSpPr bwMode="auto">
          <a:xfrm>
            <a:off x="6021388" y="381000"/>
            <a:ext cx="2689225" cy="2400300"/>
            <a:chOff x="3793" y="240"/>
            <a:chExt cx="1694" cy="1512"/>
          </a:xfrm>
        </p:grpSpPr>
        <p:grpSp>
          <p:nvGrpSpPr>
            <p:cNvPr id="111622" name="Group 4"/>
            <p:cNvGrpSpPr>
              <a:grpSpLocks/>
            </p:cNvGrpSpPr>
            <p:nvPr/>
          </p:nvGrpSpPr>
          <p:grpSpPr bwMode="auto">
            <a:xfrm>
              <a:off x="4312" y="603"/>
              <a:ext cx="1150" cy="1149"/>
              <a:chOff x="4312" y="603"/>
              <a:chExt cx="1150" cy="1149"/>
            </a:xfrm>
          </p:grpSpPr>
          <p:sp>
            <p:nvSpPr>
              <p:cNvPr id="111631" name="Rectangle 5"/>
              <p:cNvSpPr>
                <a:spLocks noChangeArrowheads="1"/>
              </p:cNvSpPr>
              <p:nvPr/>
            </p:nvSpPr>
            <p:spPr bwMode="auto">
              <a:xfrm>
                <a:off x="4312" y="603"/>
                <a:ext cx="575" cy="575"/>
              </a:xfrm>
              <a:prstGeom prst="rect">
                <a:avLst/>
              </a:prstGeom>
              <a:solidFill>
                <a:srgbClr val="99CCFF"/>
              </a:solidFill>
              <a:ln w="38160">
                <a:solidFill>
                  <a:srgbClr val="000000"/>
                </a:solidFill>
                <a:miter lim="800000"/>
                <a:headEnd/>
                <a:tailEnd/>
              </a:ln>
            </p:spPr>
            <p:txBody>
              <a:bodyPr wrap="none" anchor="ctr"/>
              <a:lstStyle/>
              <a:p>
                <a:endParaRPr lang="en-US"/>
              </a:p>
            </p:txBody>
          </p:sp>
          <p:sp>
            <p:nvSpPr>
              <p:cNvPr id="111632" name="Rectangle 6"/>
              <p:cNvSpPr>
                <a:spLocks noChangeArrowheads="1"/>
              </p:cNvSpPr>
              <p:nvPr/>
            </p:nvSpPr>
            <p:spPr bwMode="auto">
              <a:xfrm>
                <a:off x="4887" y="603"/>
                <a:ext cx="575" cy="575"/>
              </a:xfrm>
              <a:prstGeom prst="rect">
                <a:avLst/>
              </a:prstGeom>
              <a:solidFill>
                <a:srgbClr val="99CCFF"/>
              </a:solidFill>
              <a:ln w="38160">
                <a:solidFill>
                  <a:srgbClr val="000000"/>
                </a:solidFill>
                <a:miter lim="800000"/>
                <a:headEnd/>
                <a:tailEnd/>
              </a:ln>
            </p:spPr>
            <p:txBody>
              <a:bodyPr wrap="none" anchor="ctr"/>
              <a:lstStyle/>
              <a:p>
                <a:endParaRPr lang="en-US"/>
              </a:p>
            </p:txBody>
          </p:sp>
          <p:sp>
            <p:nvSpPr>
              <p:cNvPr id="111633" name="Rectangle 7"/>
              <p:cNvSpPr>
                <a:spLocks noChangeArrowheads="1"/>
              </p:cNvSpPr>
              <p:nvPr/>
            </p:nvSpPr>
            <p:spPr bwMode="auto">
              <a:xfrm>
                <a:off x="4312" y="1178"/>
                <a:ext cx="575" cy="575"/>
              </a:xfrm>
              <a:prstGeom prst="rect">
                <a:avLst/>
              </a:prstGeom>
              <a:solidFill>
                <a:srgbClr val="99CCFF"/>
              </a:solidFill>
              <a:ln w="38160">
                <a:solidFill>
                  <a:srgbClr val="000000"/>
                </a:solidFill>
                <a:miter lim="800000"/>
                <a:headEnd/>
                <a:tailEnd/>
              </a:ln>
            </p:spPr>
            <p:txBody>
              <a:bodyPr wrap="none" anchor="ctr"/>
              <a:lstStyle/>
              <a:p>
                <a:endParaRPr lang="en-US"/>
              </a:p>
            </p:txBody>
          </p:sp>
          <p:sp>
            <p:nvSpPr>
              <p:cNvPr id="111634" name="Rectangle 8"/>
              <p:cNvSpPr>
                <a:spLocks noChangeArrowheads="1"/>
              </p:cNvSpPr>
              <p:nvPr/>
            </p:nvSpPr>
            <p:spPr bwMode="auto">
              <a:xfrm>
                <a:off x="4887" y="1178"/>
                <a:ext cx="575" cy="575"/>
              </a:xfrm>
              <a:prstGeom prst="rect">
                <a:avLst/>
              </a:prstGeom>
              <a:solidFill>
                <a:srgbClr val="99CCFF"/>
              </a:solidFill>
              <a:ln w="38160">
                <a:solidFill>
                  <a:srgbClr val="000000"/>
                </a:solidFill>
                <a:miter lim="800000"/>
                <a:headEnd/>
                <a:tailEnd/>
              </a:ln>
            </p:spPr>
            <p:txBody>
              <a:bodyPr wrap="none" anchor="ctr"/>
              <a:lstStyle/>
              <a:p>
                <a:endParaRPr lang="en-US"/>
              </a:p>
            </p:txBody>
          </p:sp>
        </p:grpSp>
        <p:sp>
          <p:nvSpPr>
            <p:cNvPr id="111623" name="Text Box 9"/>
            <p:cNvSpPr txBox="1">
              <a:spLocks noChangeArrowheads="1"/>
            </p:cNvSpPr>
            <p:nvPr/>
          </p:nvSpPr>
          <p:spPr bwMode="auto">
            <a:xfrm>
              <a:off x="3793" y="768"/>
              <a:ext cx="45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r>
                <a:rPr lang="en-US" sz="1800">
                  <a:solidFill>
                    <a:srgbClr val="000000"/>
                  </a:solidFill>
                </a:rPr>
                <a:t>Think</a:t>
              </a:r>
            </a:p>
          </p:txBody>
        </p:sp>
        <p:sp>
          <p:nvSpPr>
            <p:cNvPr id="111624" name="Text Box 10"/>
            <p:cNvSpPr txBox="1">
              <a:spLocks noChangeArrowheads="1"/>
            </p:cNvSpPr>
            <p:nvPr/>
          </p:nvSpPr>
          <p:spPr bwMode="auto">
            <a:xfrm>
              <a:off x="3889" y="1344"/>
              <a:ext cx="3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r>
                <a:rPr lang="en-US" sz="1800">
                  <a:solidFill>
                    <a:srgbClr val="000000"/>
                  </a:solidFill>
                </a:rPr>
                <a:t>Act</a:t>
              </a:r>
            </a:p>
          </p:txBody>
        </p:sp>
        <p:sp>
          <p:nvSpPr>
            <p:cNvPr id="111625" name="Text Box 11"/>
            <p:cNvSpPr txBox="1">
              <a:spLocks noChangeArrowheads="1"/>
            </p:cNvSpPr>
            <p:nvPr/>
          </p:nvSpPr>
          <p:spPr bwMode="auto">
            <a:xfrm>
              <a:off x="4272" y="240"/>
              <a:ext cx="63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a:r>
                <a:rPr lang="en-US" sz="1600">
                  <a:solidFill>
                    <a:srgbClr val="000000"/>
                  </a:solidFill>
                </a:rPr>
                <a:t>Like humans</a:t>
              </a:r>
            </a:p>
          </p:txBody>
        </p:sp>
        <p:sp>
          <p:nvSpPr>
            <p:cNvPr id="111626" name="Text Box 12"/>
            <p:cNvSpPr txBox="1">
              <a:spLocks noChangeArrowheads="1"/>
            </p:cNvSpPr>
            <p:nvPr/>
          </p:nvSpPr>
          <p:spPr bwMode="auto">
            <a:xfrm>
              <a:off x="4848" y="384"/>
              <a:ext cx="6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a:r>
                <a:rPr lang="en-US" sz="1600">
                  <a:solidFill>
                    <a:srgbClr val="000000"/>
                  </a:solidFill>
                </a:rPr>
                <a:t>Well</a:t>
              </a:r>
            </a:p>
          </p:txBody>
        </p:sp>
        <p:sp>
          <p:nvSpPr>
            <p:cNvPr id="111627" name="Text Box 13"/>
            <p:cNvSpPr txBox="1">
              <a:spLocks noChangeArrowheads="1"/>
            </p:cNvSpPr>
            <p:nvPr/>
          </p:nvSpPr>
          <p:spPr bwMode="auto">
            <a:xfrm>
              <a:off x="4465" y="816"/>
              <a:ext cx="2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r>
                <a:rPr lang="en-US" sz="1200">
                  <a:solidFill>
                    <a:srgbClr val="000000"/>
                  </a:solidFill>
                </a:rPr>
                <a:t>GPS</a:t>
              </a:r>
            </a:p>
          </p:txBody>
        </p:sp>
        <p:sp>
          <p:nvSpPr>
            <p:cNvPr id="111628" name="Text Box 14"/>
            <p:cNvSpPr txBox="1">
              <a:spLocks noChangeArrowheads="1"/>
            </p:cNvSpPr>
            <p:nvPr/>
          </p:nvSpPr>
          <p:spPr bwMode="auto">
            <a:xfrm>
              <a:off x="4418" y="1344"/>
              <a:ext cx="3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r>
                <a:rPr lang="en-US" sz="1200">
                  <a:solidFill>
                    <a:srgbClr val="000000"/>
                  </a:solidFill>
                </a:rPr>
                <a:t>Eliza</a:t>
              </a:r>
            </a:p>
          </p:txBody>
        </p:sp>
        <p:sp>
          <p:nvSpPr>
            <p:cNvPr id="111629" name="Text Box 15"/>
            <p:cNvSpPr txBox="1">
              <a:spLocks noChangeArrowheads="1"/>
            </p:cNvSpPr>
            <p:nvPr/>
          </p:nvSpPr>
          <p:spPr bwMode="auto">
            <a:xfrm>
              <a:off x="4994" y="768"/>
              <a:ext cx="4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a:r>
                <a:rPr lang="en-US" sz="1200">
                  <a:solidFill>
                    <a:srgbClr val="000000"/>
                  </a:solidFill>
                </a:rPr>
                <a:t>Rational</a:t>
              </a:r>
            </a:p>
            <a:p>
              <a:pPr algn="ctr"/>
              <a:r>
                <a:rPr lang="en-US" sz="1200">
                  <a:solidFill>
                    <a:srgbClr val="000000"/>
                  </a:solidFill>
                </a:rPr>
                <a:t>agents</a:t>
              </a:r>
            </a:p>
          </p:txBody>
        </p:sp>
        <p:sp>
          <p:nvSpPr>
            <p:cNvPr id="111630" name="Text Box 16"/>
            <p:cNvSpPr txBox="1">
              <a:spLocks noChangeArrowheads="1"/>
            </p:cNvSpPr>
            <p:nvPr/>
          </p:nvSpPr>
          <p:spPr bwMode="auto">
            <a:xfrm>
              <a:off x="4946" y="1296"/>
              <a:ext cx="46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a:r>
                <a:rPr lang="en-US" sz="1200">
                  <a:solidFill>
                    <a:srgbClr val="000000"/>
                  </a:solidFill>
                </a:rPr>
                <a:t>Heuristic</a:t>
              </a:r>
            </a:p>
            <a:p>
              <a:pPr algn="ctr"/>
              <a:r>
                <a:rPr lang="en-US" sz="1200">
                  <a:solidFill>
                    <a:srgbClr val="000000"/>
                  </a:solidFill>
                </a:rPr>
                <a:t>systems</a:t>
              </a:r>
            </a:p>
          </p:txBody>
        </p:sp>
      </p:grpSp>
      <p:sp>
        <p:nvSpPr>
          <p:cNvPr id="111621" name="Oval 17"/>
          <p:cNvSpPr>
            <a:spLocks noChangeArrowheads="1"/>
          </p:cNvSpPr>
          <p:nvPr/>
        </p:nvSpPr>
        <p:spPr bwMode="auto">
          <a:xfrm>
            <a:off x="7620000" y="838200"/>
            <a:ext cx="1219200" cy="1219200"/>
          </a:xfrm>
          <a:prstGeom prst="ellipse">
            <a:avLst/>
          </a:prstGeom>
          <a:noFill/>
          <a:ln w="3816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D3D4B754-21B2-1D4E-BFE8-16B2D8C7FF03}" type="slidenum">
              <a:rPr lang="uk-UA" smtClean="0"/>
              <a:pPr/>
              <a:t>47</a:t>
            </a:fld>
            <a:endParaRPr lang="uk-UA" dirty="0"/>
          </a:p>
        </p:txBody>
      </p:sp>
    </p:spTree>
    <p:extLst>
      <p:ext uri="{BB962C8B-B14F-4D97-AF65-F5344CB8AC3E}">
        <p14:creationId xmlns:p14="http://schemas.microsoft.com/office/powerpoint/2010/main" val="13362799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ChangeArrowheads="1"/>
          </p:cNvSpPr>
          <p:nvPr>
            <p:ph idx="1"/>
          </p:nvPr>
        </p:nvSpPr>
        <p:spPr/>
        <p:txBody>
          <a:bodyPr>
            <a:noAutofit/>
          </a:bodyPr>
          <a:lstStyle/>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latin typeface="Calisto MT"/>
                <a:ea typeface="MS Gothic" charset="0"/>
                <a:cs typeface="Calisto MT"/>
              </a:rPr>
              <a:t>For a </a:t>
            </a:r>
            <a:r>
              <a:rPr lang="en-US" sz="2400" dirty="0" smtClean="0">
                <a:latin typeface="Calisto MT"/>
                <a:ea typeface="MS Gothic" charset="0"/>
                <a:cs typeface="Calisto MT"/>
              </a:rPr>
              <a:t>set </a:t>
            </a:r>
            <a:r>
              <a:rPr lang="en-US" sz="2400" dirty="0">
                <a:latin typeface="Calisto MT"/>
                <a:ea typeface="MS Gothic" charset="0"/>
                <a:cs typeface="Calisto MT"/>
              </a:rPr>
              <a:t>of inputs, generate an appropriate </a:t>
            </a:r>
            <a:r>
              <a:rPr lang="en-US" sz="2400" dirty="0" smtClean="0">
                <a:latin typeface="Calisto MT"/>
                <a:ea typeface="MS Gothic" charset="0"/>
                <a:cs typeface="Calisto MT"/>
              </a:rPr>
              <a:t/>
            </a:r>
            <a:br>
              <a:rPr lang="en-US" sz="2400" dirty="0" smtClean="0">
                <a:latin typeface="Calisto MT"/>
                <a:ea typeface="MS Gothic" charset="0"/>
                <a:cs typeface="Calisto MT"/>
              </a:rPr>
            </a:br>
            <a:r>
              <a:rPr lang="en-US" sz="2400" dirty="0" smtClean="0">
                <a:latin typeface="Calisto MT"/>
                <a:ea typeface="MS Gothic" charset="0"/>
                <a:cs typeface="Calisto MT"/>
              </a:rPr>
              <a:t>output </a:t>
            </a:r>
            <a:r>
              <a:rPr lang="en-US" sz="2400" dirty="0">
                <a:latin typeface="Calisto MT"/>
                <a:ea typeface="MS Gothic" charset="0"/>
                <a:cs typeface="Calisto MT"/>
              </a:rPr>
              <a:t>that is not  necessarily correct but </a:t>
            </a:r>
            <a:r>
              <a:rPr lang="en-US" sz="2400" dirty="0" smtClean="0">
                <a:latin typeface="Calisto MT"/>
                <a:ea typeface="MS Gothic" charset="0"/>
                <a:cs typeface="Calisto MT"/>
              </a:rPr>
              <a:t/>
            </a:r>
            <a:br>
              <a:rPr lang="en-US" sz="2400" dirty="0" smtClean="0">
                <a:latin typeface="Calisto MT"/>
                <a:ea typeface="MS Gothic" charset="0"/>
                <a:cs typeface="Calisto MT"/>
              </a:rPr>
            </a:br>
            <a:r>
              <a:rPr lang="en-US" sz="2400" dirty="0" smtClean="0">
                <a:latin typeface="Calisto MT"/>
                <a:ea typeface="MS Gothic" charset="0"/>
                <a:cs typeface="Calisto MT"/>
              </a:rPr>
              <a:t>gets </a:t>
            </a:r>
            <a:r>
              <a:rPr lang="en-US" sz="2400" dirty="0">
                <a:latin typeface="Calisto MT"/>
                <a:ea typeface="MS Gothic" charset="0"/>
                <a:cs typeface="Calisto MT"/>
              </a:rPr>
              <a:t>the job done. </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latin typeface="Calisto MT"/>
                <a:ea typeface="MS Gothic" charset="0"/>
                <a:cs typeface="Calisto MT"/>
              </a:rPr>
              <a:t>A </a:t>
            </a:r>
            <a:r>
              <a:rPr lang="en-US" sz="2400" b="1" dirty="0">
                <a:latin typeface="Calisto MT"/>
                <a:ea typeface="MS Gothic" charset="0"/>
                <a:cs typeface="Calisto MT"/>
              </a:rPr>
              <a:t>heuristic</a:t>
            </a:r>
            <a:r>
              <a:rPr lang="en-US" sz="2400" dirty="0">
                <a:latin typeface="Calisto MT"/>
                <a:ea typeface="MS Gothic" charset="0"/>
                <a:cs typeface="Calisto MT"/>
              </a:rPr>
              <a:t> (</a:t>
            </a:r>
            <a:r>
              <a:rPr lang="en-US" sz="2400" b="1" dirty="0">
                <a:latin typeface="Calisto MT"/>
                <a:ea typeface="MS Gothic" charset="0"/>
                <a:cs typeface="Calisto MT"/>
              </a:rPr>
              <a:t>heuristic rule</a:t>
            </a:r>
            <a:r>
              <a:rPr lang="en-US" sz="2400" dirty="0">
                <a:latin typeface="Calisto MT"/>
                <a:ea typeface="MS Gothic" charset="0"/>
                <a:cs typeface="Calisto MT"/>
              </a:rPr>
              <a:t>, </a:t>
            </a:r>
            <a:r>
              <a:rPr lang="en-US" sz="2400" b="1" dirty="0">
                <a:latin typeface="Calisto MT"/>
                <a:ea typeface="MS Gothic" charset="0"/>
                <a:cs typeface="Calisto MT"/>
              </a:rPr>
              <a:t>heuristic method</a:t>
            </a:r>
            <a:r>
              <a:rPr lang="en-US" sz="2400" dirty="0">
                <a:latin typeface="Calisto MT"/>
                <a:ea typeface="MS Gothic" charset="0"/>
                <a:cs typeface="Calisto MT"/>
              </a:rPr>
              <a:t>) is a rule of thumb, strategy, </a:t>
            </a:r>
            <a:r>
              <a:rPr lang="en-US" sz="2400" dirty="0" smtClean="0">
                <a:latin typeface="Calisto MT"/>
                <a:ea typeface="MS Gothic" charset="0"/>
                <a:cs typeface="Calisto MT"/>
              </a:rPr>
              <a:t>trick, </a:t>
            </a:r>
            <a:r>
              <a:rPr lang="en-US" sz="2400" dirty="0">
                <a:latin typeface="Calisto MT"/>
                <a:ea typeface="MS Gothic" charset="0"/>
                <a:cs typeface="Calisto MT"/>
              </a:rPr>
              <a:t>or any other kind of device which drastically limits search for solutions in large problem spaces.  </a:t>
            </a:r>
          </a:p>
          <a:p>
            <a:pPr marL="223838" indent="-223838">
              <a:spcBef>
                <a:spcPts val="50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latin typeface="Calisto MT"/>
                <a:ea typeface="MS Gothic" charset="0"/>
                <a:cs typeface="Calisto MT"/>
              </a:rPr>
              <a:t>Heuristics do not guarantee optimal solutions; in fact, they do not guarantee any solution at all: </a:t>
            </a:r>
            <a:r>
              <a:rPr lang="en-US" sz="2400" b="1" dirty="0">
                <a:latin typeface="Calisto MT"/>
                <a:ea typeface="MS Gothic" charset="0"/>
                <a:cs typeface="Calisto MT"/>
              </a:rPr>
              <a:t>all that can be said for a useful heuristic is that it offers solutions which are good enough most of the time.</a:t>
            </a:r>
            <a:br>
              <a:rPr lang="en-US" sz="2400" b="1" dirty="0">
                <a:latin typeface="Calisto MT"/>
                <a:ea typeface="MS Gothic" charset="0"/>
                <a:cs typeface="Calisto MT"/>
              </a:rPr>
            </a:br>
            <a:r>
              <a:rPr lang="en-US" sz="2400" b="1" dirty="0">
                <a:latin typeface="Calisto MT"/>
                <a:ea typeface="MS Gothic" charset="0"/>
                <a:cs typeface="Calisto MT"/>
              </a:rPr>
              <a:t>– </a:t>
            </a:r>
            <a:r>
              <a:rPr lang="en-US" sz="2000" dirty="0" err="1">
                <a:latin typeface="Calisto MT"/>
                <a:ea typeface="MS Gothic" charset="0"/>
                <a:cs typeface="Calisto MT"/>
              </a:rPr>
              <a:t>Feigenbaum</a:t>
            </a:r>
            <a:r>
              <a:rPr lang="en-US" sz="2000" dirty="0">
                <a:latin typeface="Calisto MT"/>
                <a:ea typeface="MS Gothic" charset="0"/>
                <a:cs typeface="Calisto MT"/>
              </a:rPr>
              <a:t> and Feldman, 1963, p. 6</a:t>
            </a:r>
          </a:p>
          <a:p>
            <a:pPr marL="223838" indent="-223838">
              <a:spcBef>
                <a:spcPts val="5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dirty="0">
              <a:latin typeface="Calisto MT"/>
              <a:ea typeface="MS Gothic" charset="0"/>
              <a:cs typeface="Calisto MT"/>
            </a:endParaRPr>
          </a:p>
        </p:txBody>
      </p:sp>
      <p:grpSp>
        <p:nvGrpSpPr>
          <p:cNvPr id="113668" name="Group 3"/>
          <p:cNvGrpSpPr>
            <a:grpSpLocks/>
          </p:cNvGrpSpPr>
          <p:nvPr/>
        </p:nvGrpSpPr>
        <p:grpSpPr bwMode="auto">
          <a:xfrm>
            <a:off x="6021388" y="381000"/>
            <a:ext cx="2689225" cy="2400300"/>
            <a:chOff x="3793" y="240"/>
            <a:chExt cx="1694" cy="1512"/>
          </a:xfrm>
        </p:grpSpPr>
        <p:grpSp>
          <p:nvGrpSpPr>
            <p:cNvPr id="113670" name="Group 4"/>
            <p:cNvGrpSpPr>
              <a:grpSpLocks/>
            </p:cNvGrpSpPr>
            <p:nvPr/>
          </p:nvGrpSpPr>
          <p:grpSpPr bwMode="auto">
            <a:xfrm>
              <a:off x="4312" y="603"/>
              <a:ext cx="1150" cy="1149"/>
              <a:chOff x="4312" y="603"/>
              <a:chExt cx="1150" cy="1149"/>
            </a:xfrm>
          </p:grpSpPr>
          <p:sp>
            <p:nvSpPr>
              <p:cNvPr id="113679" name="Rectangle 5"/>
              <p:cNvSpPr>
                <a:spLocks noChangeArrowheads="1"/>
              </p:cNvSpPr>
              <p:nvPr/>
            </p:nvSpPr>
            <p:spPr bwMode="auto">
              <a:xfrm>
                <a:off x="4312" y="603"/>
                <a:ext cx="575" cy="575"/>
              </a:xfrm>
              <a:prstGeom prst="rect">
                <a:avLst/>
              </a:prstGeom>
              <a:solidFill>
                <a:srgbClr val="99CCFF"/>
              </a:solidFill>
              <a:ln w="38160">
                <a:solidFill>
                  <a:srgbClr val="000000"/>
                </a:solidFill>
                <a:miter lim="800000"/>
                <a:headEnd/>
                <a:tailEnd/>
              </a:ln>
            </p:spPr>
            <p:txBody>
              <a:bodyPr wrap="none" anchor="ctr"/>
              <a:lstStyle/>
              <a:p>
                <a:endParaRPr lang="en-US"/>
              </a:p>
            </p:txBody>
          </p:sp>
          <p:sp>
            <p:nvSpPr>
              <p:cNvPr id="113680" name="Rectangle 6"/>
              <p:cNvSpPr>
                <a:spLocks noChangeArrowheads="1"/>
              </p:cNvSpPr>
              <p:nvPr/>
            </p:nvSpPr>
            <p:spPr bwMode="auto">
              <a:xfrm>
                <a:off x="4887" y="603"/>
                <a:ext cx="575" cy="575"/>
              </a:xfrm>
              <a:prstGeom prst="rect">
                <a:avLst/>
              </a:prstGeom>
              <a:solidFill>
                <a:srgbClr val="99CCFF"/>
              </a:solidFill>
              <a:ln w="38160">
                <a:solidFill>
                  <a:srgbClr val="000000"/>
                </a:solidFill>
                <a:miter lim="800000"/>
                <a:headEnd/>
                <a:tailEnd/>
              </a:ln>
            </p:spPr>
            <p:txBody>
              <a:bodyPr wrap="none" anchor="ctr"/>
              <a:lstStyle/>
              <a:p>
                <a:endParaRPr lang="en-US"/>
              </a:p>
            </p:txBody>
          </p:sp>
          <p:sp>
            <p:nvSpPr>
              <p:cNvPr id="113681" name="Rectangle 7"/>
              <p:cNvSpPr>
                <a:spLocks noChangeArrowheads="1"/>
              </p:cNvSpPr>
              <p:nvPr/>
            </p:nvSpPr>
            <p:spPr bwMode="auto">
              <a:xfrm>
                <a:off x="4312" y="1178"/>
                <a:ext cx="575" cy="575"/>
              </a:xfrm>
              <a:prstGeom prst="rect">
                <a:avLst/>
              </a:prstGeom>
              <a:solidFill>
                <a:srgbClr val="99CCFF"/>
              </a:solidFill>
              <a:ln w="38160">
                <a:solidFill>
                  <a:srgbClr val="000000"/>
                </a:solidFill>
                <a:miter lim="800000"/>
                <a:headEnd/>
                <a:tailEnd/>
              </a:ln>
            </p:spPr>
            <p:txBody>
              <a:bodyPr wrap="none" anchor="ctr"/>
              <a:lstStyle/>
              <a:p>
                <a:endParaRPr lang="en-US"/>
              </a:p>
            </p:txBody>
          </p:sp>
          <p:sp>
            <p:nvSpPr>
              <p:cNvPr id="113682" name="Rectangle 8"/>
              <p:cNvSpPr>
                <a:spLocks noChangeArrowheads="1"/>
              </p:cNvSpPr>
              <p:nvPr/>
            </p:nvSpPr>
            <p:spPr bwMode="auto">
              <a:xfrm>
                <a:off x="4887" y="1178"/>
                <a:ext cx="575" cy="575"/>
              </a:xfrm>
              <a:prstGeom prst="rect">
                <a:avLst/>
              </a:prstGeom>
              <a:solidFill>
                <a:srgbClr val="99CCFF"/>
              </a:solidFill>
              <a:ln w="38160">
                <a:solidFill>
                  <a:srgbClr val="000000"/>
                </a:solidFill>
                <a:miter lim="800000"/>
                <a:headEnd/>
                <a:tailEnd/>
              </a:ln>
            </p:spPr>
            <p:txBody>
              <a:bodyPr wrap="none" anchor="ctr"/>
              <a:lstStyle/>
              <a:p>
                <a:endParaRPr lang="en-US"/>
              </a:p>
            </p:txBody>
          </p:sp>
        </p:grpSp>
        <p:sp>
          <p:nvSpPr>
            <p:cNvPr id="113671" name="Text Box 9"/>
            <p:cNvSpPr txBox="1">
              <a:spLocks noChangeArrowheads="1"/>
            </p:cNvSpPr>
            <p:nvPr/>
          </p:nvSpPr>
          <p:spPr bwMode="auto">
            <a:xfrm>
              <a:off x="3793" y="768"/>
              <a:ext cx="45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r>
                <a:rPr lang="en-US" sz="1800">
                  <a:solidFill>
                    <a:srgbClr val="000000"/>
                  </a:solidFill>
                </a:rPr>
                <a:t>Think</a:t>
              </a:r>
            </a:p>
          </p:txBody>
        </p:sp>
        <p:sp>
          <p:nvSpPr>
            <p:cNvPr id="113672" name="Text Box 10"/>
            <p:cNvSpPr txBox="1">
              <a:spLocks noChangeArrowheads="1"/>
            </p:cNvSpPr>
            <p:nvPr/>
          </p:nvSpPr>
          <p:spPr bwMode="auto">
            <a:xfrm>
              <a:off x="3889" y="1344"/>
              <a:ext cx="3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r>
                <a:rPr lang="en-US" sz="1800">
                  <a:solidFill>
                    <a:srgbClr val="000000"/>
                  </a:solidFill>
                </a:rPr>
                <a:t>Act</a:t>
              </a:r>
            </a:p>
          </p:txBody>
        </p:sp>
        <p:sp>
          <p:nvSpPr>
            <p:cNvPr id="113673" name="Text Box 11"/>
            <p:cNvSpPr txBox="1">
              <a:spLocks noChangeArrowheads="1"/>
            </p:cNvSpPr>
            <p:nvPr/>
          </p:nvSpPr>
          <p:spPr bwMode="auto">
            <a:xfrm>
              <a:off x="4272" y="240"/>
              <a:ext cx="63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a:r>
                <a:rPr lang="en-US" sz="1600">
                  <a:solidFill>
                    <a:srgbClr val="000000"/>
                  </a:solidFill>
                </a:rPr>
                <a:t>Like humans</a:t>
              </a:r>
            </a:p>
          </p:txBody>
        </p:sp>
        <p:sp>
          <p:nvSpPr>
            <p:cNvPr id="113674" name="Text Box 12"/>
            <p:cNvSpPr txBox="1">
              <a:spLocks noChangeArrowheads="1"/>
            </p:cNvSpPr>
            <p:nvPr/>
          </p:nvSpPr>
          <p:spPr bwMode="auto">
            <a:xfrm>
              <a:off x="4848" y="384"/>
              <a:ext cx="6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a:r>
                <a:rPr lang="en-US" sz="1600">
                  <a:solidFill>
                    <a:srgbClr val="000000"/>
                  </a:solidFill>
                </a:rPr>
                <a:t>Well</a:t>
              </a:r>
            </a:p>
          </p:txBody>
        </p:sp>
        <p:sp>
          <p:nvSpPr>
            <p:cNvPr id="113675" name="Text Box 13"/>
            <p:cNvSpPr txBox="1">
              <a:spLocks noChangeArrowheads="1"/>
            </p:cNvSpPr>
            <p:nvPr/>
          </p:nvSpPr>
          <p:spPr bwMode="auto">
            <a:xfrm>
              <a:off x="4465" y="816"/>
              <a:ext cx="2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r>
                <a:rPr lang="en-US" sz="1200">
                  <a:solidFill>
                    <a:srgbClr val="000000"/>
                  </a:solidFill>
                </a:rPr>
                <a:t>GPS</a:t>
              </a:r>
            </a:p>
          </p:txBody>
        </p:sp>
        <p:sp>
          <p:nvSpPr>
            <p:cNvPr id="113676" name="Text Box 14"/>
            <p:cNvSpPr txBox="1">
              <a:spLocks noChangeArrowheads="1"/>
            </p:cNvSpPr>
            <p:nvPr/>
          </p:nvSpPr>
          <p:spPr bwMode="auto">
            <a:xfrm>
              <a:off x="4418" y="1344"/>
              <a:ext cx="3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r>
                <a:rPr lang="en-US" sz="1200">
                  <a:solidFill>
                    <a:srgbClr val="000000"/>
                  </a:solidFill>
                </a:rPr>
                <a:t>Eliza</a:t>
              </a:r>
            </a:p>
          </p:txBody>
        </p:sp>
        <p:sp>
          <p:nvSpPr>
            <p:cNvPr id="113677" name="Text Box 15"/>
            <p:cNvSpPr txBox="1">
              <a:spLocks noChangeArrowheads="1"/>
            </p:cNvSpPr>
            <p:nvPr/>
          </p:nvSpPr>
          <p:spPr bwMode="auto">
            <a:xfrm>
              <a:off x="4994" y="768"/>
              <a:ext cx="4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a:r>
                <a:rPr lang="en-US" sz="1200">
                  <a:solidFill>
                    <a:srgbClr val="000000"/>
                  </a:solidFill>
                </a:rPr>
                <a:t>Rational</a:t>
              </a:r>
            </a:p>
            <a:p>
              <a:pPr algn="ctr"/>
              <a:r>
                <a:rPr lang="en-US" sz="1200">
                  <a:solidFill>
                    <a:srgbClr val="000000"/>
                  </a:solidFill>
                </a:rPr>
                <a:t>agents</a:t>
              </a:r>
            </a:p>
          </p:txBody>
        </p:sp>
        <p:sp>
          <p:nvSpPr>
            <p:cNvPr id="113678" name="Text Box 16"/>
            <p:cNvSpPr txBox="1">
              <a:spLocks noChangeArrowheads="1"/>
            </p:cNvSpPr>
            <p:nvPr/>
          </p:nvSpPr>
          <p:spPr bwMode="auto">
            <a:xfrm>
              <a:off x="4946" y="1296"/>
              <a:ext cx="46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a:r>
                <a:rPr lang="en-US" sz="1200">
                  <a:solidFill>
                    <a:srgbClr val="000000"/>
                  </a:solidFill>
                </a:rPr>
                <a:t>Heuristic</a:t>
              </a:r>
            </a:p>
            <a:p>
              <a:pPr algn="ctr"/>
              <a:r>
                <a:rPr lang="en-US" sz="1200">
                  <a:solidFill>
                    <a:srgbClr val="000000"/>
                  </a:solidFill>
                </a:rPr>
                <a:t>systems</a:t>
              </a:r>
            </a:p>
          </p:txBody>
        </p:sp>
      </p:grpSp>
      <p:sp>
        <p:nvSpPr>
          <p:cNvPr id="113669" name="Oval 17"/>
          <p:cNvSpPr>
            <a:spLocks noChangeArrowheads="1"/>
          </p:cNvSpPr>
          <p:nvPr/>
        </p:nvSpPr>
        <p:spPr bwMode="auto">
          <a:xfrm>
            <a:off x="7620000" y="1676400"/>
            <a:ext cx="1219200" cy="1219200"/>
          </a:xfrm>
          <a:prstGeom prst="ellipse">
            <a:avLst/>
          </a:prstGeom>
          <a:noFill/>
          <a:ln w="3816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D3D4B754-21B2-1D4E-BFE8-16B2D8C7FF03}" type="slidenum">
              <a:rPr lang="uk-UA" smtClean="0"/>
              <a:pPr/>
              <a:t>48</a:t>
            </a:fld>
            <a:endParaRPr lang="uk-UA" dirty="0"/>
          </a:p>
        </p:txBody>
      </p:sp>
      <p:sp>
        <p:nvSpPr>
          <p:cNvPr id="22" name="Rectangle 1"/>
          <p:cNvSpPr>
            <a:spLocks noGrp="1" noChangeArrowheads="1"/>
          </p:cNvSpPr>
          <p:nvPr>
            <p:ph type="title"/>
          </p:nvPr>
        </p:nvSpPr>
        <p:spPr>
          <a:xfrm>
            <a:off x="258310" y="244158"/>
            <a:ext cx="5761490" cy="133985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smtClean="0">
                <a:latin typeface="Calisto MT"/>
                <a:ea typeface="MS Gothic" charset="0"/>
                <a:cs typeface="Calisto MT"/>
              </a:rPr>
              <a:t>Acting Well</a:t>
            </a:r>
            <a:endParaRPr lang="en-US" sz="4400" dirty="0">
              <a:latin typeface="Calisto MT"/>
              <a:ea typeface="MS Gothic" charset="0"/>
              <a:cs typeface="Calisto MT"/>
            </a:endParaRPr>
          </a:p>
        </p:txBody>
      </p:sp>
    </p:spTree>
    <p:extLst>
      <p:ext uri="{BB962C8B-B14F-4D97-AF65-F5344CB8AC3E}">
        <p14:creationId xmlns:p14="http://schemas.microsoft.com/office/powerpoint/2010/main" val="36400532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p:cNvSpPr>
            <a:spLocks noGrp="1" noChangeArrowheads="1"/>
          </p:cNvSpPr>
          <p:nvPr>
            <p:ph idx="1"/>
          </p:nvPr>
        </p:nvSpPr>
        <p:spPr/>
        <p:txBody>
          <a:bodyPr>
            <a:noAutofit/>
          </a:bodyPr>
          <a:lstStyle/>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latin typeface="Calisto MT"/>
                <a:ea typeface="MS Gothic" charset="0"/>
                <a:cs typeface="Calisto MT"/>
              </a:rPr>
              <a:t>Cognitive science approach </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latin typeface="Calisto MT"/>
                <a:ea typeface="MS Gothic" charset="0"/>
                <a:cs typeface="Calisto MT"/>
              </a:rPr>
              <a:t>Focus not just on behavior and I/O                                      </a:t>
            </a:r>
            <a:endParaRPr lang="en-US" sz="2400" dirty="0" smtClean="0">
              <a:latin typeface="Calisto MT"/>
              <a:ea typeface="MS Gothic" charset="0"/>
              <a:cs typeface="Calisto MT"/>
            </a:endParaRP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smtClean="0">
                <a:latin typeface="Calisto MT"/>
                <a:ea typeface="MS Gothic" charset="0"/>
                <a:cs typeface="Calisto MT"/>
              </a:rPr>
              <a:t>Also </a:t>
            </a:r>
            <a:r>
              <a:rPr lang="en-US" sz="1800" dirty="0">
                <a:latin typeface="Calisto MT"/>
                <a:ea typeface="MS Gothic" charset="0"/>
                <a:cs typeface="Calisto MT"/>
              </a:rPr>
              <a:t>look at reasoning process. </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latin typeface="Calisto MT"/>
                <a:ea typeface="MS Gothic" charset="0"/>
                <a:cs typeface="Calisto MT"/>
              </a:rPr>
              <a:t>Computational model </a:t>
            </a:r>
            <a:r>
              <a:rPr lang="en-US" sz="2400" dirty="0" smtClean="0">
                <a:latin typeface="Calisto MT"/>
                <a:ea typeface="MS Gothic" charset="0"/>
                <a:cs typeface="Calisto MT"/>
              </a:rPr>
              <a:t>reflects </a:t>
            </a:r>
            <a:r>
              <a:rPr lang="en-US" sz="2400" dirty="0">
                <a:latin typeface="Calisto MT"/>
                <a:ea typeface="MS Gothic" charset="0"/>
                <a:cs typeface="Calisto MT"/>
              </a:rPr>
              <a:t>“how” results were </a:t>
            </a:r>
            <a:r>
              <a:rPr lang="en-US" sz="2400" dirty="0" smtClean="0">
                <a:latin typeface="Calisto MT"/>
                <a:ea typeface="MS Gothic" charset="0"/>
                <a:cs typeface="Calisto MT"/>
              </a:rPr>
              <a:t>obtained</a:t>
            </a:r>
            <a:endParaRPr lang="en-US" sz="2400" dirty="0">
              <a:latin typeface="Calisto MT"/>
              <a:ea typeface="MS Gothic" charset="0"/>
              <a:cs typeface="Calisto MT"/>
            </a:endParaRP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smtClean="0">
                <a:latin typeface="Calisto MT"/>
                <a:ea typeface="MS Gothic" charset="0"/>
                <a:cs typeface="Calisto MT"/>
              </a:rPr>
              <a:t>Providea</a:t>
            </a:r>
            <a:r>
              <a:rPr lang="en-US" sz="2400" dirty="0" smtClean="0">
                <a:latin typeface="Calisto MT"/>
                <a:ea typeface="MS Gothic" charset="0"/>
                <a:cs typeface="Calisto MT"/>
              </a:rPr>
              <a:t> </a:t>
            </a:r>
            <a:r>
              <a:rPr lang="en-US" sz="2400" dirty="0">
                <a:latin typeface="Calisto MT"/>
                <a:ea typeface="MS Gothic" charset="0"/>
                <a:cs typeface="Calisto MT"/>
              </a:rPr>
              <a:t>a new language for expressing cognitive theories and new mechanisms for evaluating them</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latin typeface="Calisto MT"/>
                <a:ea typeface="MS Gothic" charset="0"/>
                <a:cs typeface="Calisto MT"/>
              </a:rPr>
              <a:t>GPS (General Problem Solver)</a:t>
            </a:r>
            <a:r>
              <a:rPr lang="en-US" sz="2400" dirty="0" smtClean="0">
                <a:latin typeface="Calisto MT"/>
                <a:ea typeface="MS Gothic" charset="0"/>
                <a:cs typeface="Calisto MT"/>
              </a:rPr>
              <a:t>:</a:t>
            </a:r>
          </a:p>
          <a:p>
            <a:pPr marL="460376" lvl="1"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latin typeface="Calisto MT"/>
                <a:ea typeface="MS Gothic" charset="0"/>
                <a:cs typeface="Calisto MT"/>
              </a:rPr>
              <a:t>Not </a:t>
            </a:r>
            <a:r>
              <a:rPr lang="en-US" sz="2000" dirty="0">
                <a:latin typeface="Calisto MT"/>
                <a:ea typeface="MS Gothic" charset="0"/>
                <a:cs typeface="Calisto MT"/>
              </a:rPr>
              <a:t>just to produce humanlike </a:t>
            </a:r>
            <a:r>
              <a:rPr lang="en-US" sz="2000" dirty="0" smtClean="0">
                <a:latin typeface="Calisto MT"/>
                <a:ea typeface="MS Gothic" charset="0"/>
                <a:cs typeface="Calisto MT"/>
              </a:rPr>
              <a:t>behavior, </a:t>
            </a:r>
            <a:r>
              <a:rPr lang="en-US" sz="2000" dirty="0">
                <a:latin typeface="Calisto MT"/>
                <a:ea typeface="MS Gothic" charset="0"/>
                <a:cs typeface="Calisto MT"/>
              </a:rPr>
              <a:t>but to produce a sequence of steps of the reasoning process </a:t>
            </a:r>
            <a:r>
              <a:rPr lang="en-US" sz="2000" dirty="0" smtClean="0">
                <a:latin typeface="Calisto MT"/>
                <a:ea typeface="MS Gothic" charset="0"/>
                <a:cs typeface="Calisto MT"/>
              </a:rPr>
              <a:t>similar </a:t>
            </a:r>
            <a:r>
              <a:rPr lang="en-US" sz="2000" dirty="0">
                <a:latin typeface="Calisto MT"/>
                <a:ea typeface="MS Gothic" charset="0"/>
                <a:cs typeface="Calisto MT"/>
              </a:rPr>
              <a:t>to the steps followed by a </a:t>
            </a:r>
            <a:r>
              <a:rPr lang="en-US" sz="2000" dirty="0" smtClean="0">
                <a:latin typeface="Calisto MT"/>
                <a:ea typeface="MS Gothic" charset="0"/>
                <a:cs typeface="Calisto MT"/>
              </a:rPr>
              <a:t>person</a:t>
            </a:r>
            <a:endParaRPr lang="en-US" sz="2000" dirty="0">
              <a:latin typeface="Calisto MT"/>
              <a:ea typeface="MS Gothic" charset="0"/>
              <a:cs typeface="Calisto MT"/>
            </a:endParaRPr>
          </a:p>
        </p:txBody>
      </p:sp>
      <p:grpSp>
        <p:nvGrpSpPr>
          <p:cNvPr id="115716" name="Group 3"/>
          <p:cNvGrpSpPr>
            <a:grpSpLocks/>
          </p:cNvGrpSpPr>
          <p:nvPr/>
        </p:nvGrpSpPr>
        <p:grpSpPr bwMode="auto">
          <a:xfrm>
            <a:off x="6021388" y="304800"/>
            <a:ext cx="2689225" cy="2400300"/>
            <a:chOff x="3793" y="192"/>
            <a:chExt cx="1694" cy="1512"/>
          </a:xfrm>
        </p:grpSpPr>
        <p:grpSp>
          <p:nvGrpSpPr>
            <p:cNvPr id="115718" name="Group 4"/>
            <p:cNvGrpSpPr>
              <a:grpSpLocks/>
            </p:cNvGrpSpPr>
            <p:nvPr/>
          </p:nvGrpSpPr>
          <p:grpSpPr bwMode="auto">
            <a:xfrm>
              <a:off x="4312" y="555"/>
              <a:ext cx="1150" cy="1149"/>
              <a:chOff x="4312" y="555"/>
              <a:chExt cx="1150" cy="1149"/>
            </a:xfrm>
          </p:grpSpPr>
          <p:sp>
            <p:nvSpPr>
              <p:cNvPr id="115727" name="Rectangle 5"/>
              <p:cNvSpPr>
                <a:spLocks noChangeArrowheads="1"/>
              </p:cNvSpPr>
              <p:nvPr/>
            </p:nvSpPr>
            <p:spPr bwMode="auto">
              <a:xfrm>
                <a:off x="4312" y="555"/>
                <a:ext cx="575" cy="575"/>
              </a:xfrm>
              <a:prstGeom prst="rect">
                <a:avLst/>
              </a:prstGeom>
              <a:solidFill>
                <a:srgbClr val="99CCFF"/>
              </a:solidFill>
              <a:ln w="38160">
                <a:solidFill>
                  <a:srgbClr val="000000"/>
                </a:solidFill>
                <a:miter lim="800000"/>
                <a:headEnd/>
                <a:tailEnd/>
              </a:ln>
            </p:spPr>
            <p:txBody>
              <a:bodyPr wrap="none" anchor="ctr"/>
              <a:lstStyle/>
              <a:p>
                <a:endParaRPr lang="en-US"/>
              </a:p>
            </p:txBody>
          </p:sp>
          <p:sp>
            <p:nvSpPr>
              <p:cNvPr id="115728" name="Rectangle 6"/>
              <p:cNvSpPr>
                <a:spLocks noChangeArrowheads="1"/>
              </p:cNvSpPr>
              <p:nvPr/>
            </p:nvSpPr>
            <p:spPr bwMode="auto">
              <a:xfrm>
                <a:off x="4887" y="555"/>
                <a:ext cx="575" cy="575"/>
              </a:xfrm>
              <a:prstGeom prst="rect">
                <a:avLst/>
              </a:prstGeom>
              <a:solidFill>
                <a:srgbClr val="99CCFF"/>
              </a:solidFill>
              <a:ln w="38160">
                <a:solidFill>
                  <a:srgbClr val="000000"/>
                </a:solidFill>
                <a:miter lim="800000"/>
                <a:headEnd/>
                <a:tailEnd/>
              </a:ln>
            </p:spPr>
            <p:txBody>
              <a:bodyPr wrap="none" anchor="ctr"/>
              <a:lstStyle/>
              <a:p>
                <a:endParaRPr lang="en-US"/>
              </a:p>
            </p:txBody>
          </p:sp>
          <p:sp>
            <p:nvSpPr>
              <p:cNvPr id="115729" name="Rectangle 7"/>
              <p:cNvSpPr>
                <a:spLocks noChangeArrowheads="1"/>
              </p:cNvSpPr>
              <p:nvPr/>
            </p:nvSpPr>
            <p:spPr bwMode="auto">
              <a:xfrm>
                <a:off x="4312" y="1130"/>
                <a:ext cx="575" cy="575"/>
              </a:xfrm>
              <a:prstGeom prst="rect">
                <a:avLst/>
              </a:prstGeom>
              <a:solidFill>
                <a:srgbClr val="99CCFF"/>
              </a:solidFill>
              <a:ln w="38160">
                <a:solidFill>
                  <a:srgbClr val="000000"/>
                </a:solidFill>
                <a:miter lim="800000"/>
                <a:headEnd/>
                <a:tailEnd/>
              </a:ln>
            </p:spPr>
            <p:txBody>
              <a:bodyPr wrap="none" anchor="ctr"/>
              <a:lstStyle/>
              <a:p>
                <a:endParaRPr lang="en-US"/>
              </a:p>
            </p:txBody>
          </p:sp>
          <p:sp>
            <p:nvSpPr>
              <p:cNvPr id="115730" name="Rectangle 8"/>
              <p:cNvSpPr>
                <a:spLocks noChangeArrowheads="1"/>
              </p:cNvSpPr>
              <p:nvPr/>
            </p:nvSpPr>
            <p:spPr bwMode="auto">
              <a:xfrm>
                <a:off x="4887" y="1130"/>
                <a:ext cx="575" cy="575"/>
              </a:xfrm>
              <a:prstGeom prst="rect">
                <a:avLst/>
              </a:prstGeom>
              <a:solidFill>
                <a:srgbClr val="99CCFF"/>
              </a:solidFill>
              <a:ln w="38160">
                <a:solidFill>
                  <a:srgbClr val="000000"/>
                </a:solidFill>
                <a:miter lim="800000"/>
                <a:headEnd/>
                <a:tailEnd/>
              </a:ln>
            </p:spPr>
            <p:txBody>
              <a:bodyPr wrap="none" anchor="ctr"/>
              <a:lstStyle/>
              <a:p>
                <a:endParaRPr lang="en-US"/>
              </a:p>
            </p:txBody>
          </p:sp>
        </p:grpSp>
        <p:sp>
          <p:nvSpPr>
            <p:cNvPr id="115719" name="Text Box 9"/>
            <p:cNvSpPr txBox="1">
              <a:spLocks noChangeArrowheads="1"/>
            </p:cNvSpPr>
            <p:nvPr/>
          </p:nvSpPr>
          <p:spPr bwMode="auto">
            <a:xfrm>
              <a:off x="3793" y="720"/>
              <a:ext cx="45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r>
                <a:rPr lang="en-US" sz="1800">
                  <a:solidFill>
                    <a:srgbClr val="000000"/>
                  </a:solidFill>
                </a:rPr>
                <a:t>Think</a:t>
              </a:r>
            </a:p>
          </p:txBody>
        </p:sp>
        <p:sp>
          <p:nvSpPr>
            <p:cNvPr id="115720" name="Text Box 10"/>
            <p:cNvSpPr txBox="1">
              <a:spLocks noChangeArrowheads="1"/>
            </p:cNvSpPr>
            <p:nvPr/>
          </p:nvSpPr>
          <p:spPr bwMode="auto">
            <a:xfrm>
              <a:off x="3889" y="1296"/>
              <a:ext cx="3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r>
                <a:rPr lang="en-US" sz="1800">
                  <a:solidFill>
                    <a:srgbClr val="000000"/>
                  </a:solidFill>
                </a:rPr>
                <a:t>Act</a:t>
              </a:r>
            </a:p>
          </p:txBody>
        </p:sp>
        <p:sp>
          <p:nvSpPr>
            <p:cNvPr id="115721" name="Text Box 11"/>
            <p:cNvSpPr txBox="1">
              <a:spLocks noChangeArrowheads="1"/>
            </p:cNvSpPr>
            <p:nvPr/>
          </p:nvSpPr>
          <p:spPr bwMode="auto">
            <a:xfrm>
              <a:off x="4272" y="192"/>
              <a:ext cx="63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a:r>
                <a:rPr lang="en-US" sz="1600">
                  <a:solidFill>
                    <a:srgbClr val="000000"/>
                  </a:solidFill>
                </a:rPr>
                <a:t>Like humans</a:t>
              </a:r>
            </a:p>
          </p:txBody>
        </p:sp>
        <p:sp>
          <p:nvSpPr>
            <p:cNvPr id="115722" name="Text Box 12"/>
            <p:cNvSpPr txBox="1">
              <a:spLocks noChangeArrowheads="1"/>
            </p:cNvSpPr>
            <p:nvPr/>
          </p:nvSpPr>
          <p:spPr bwMode="auto">
            <a:xfrm>
              <a:off x="4848" y="336"/>
              <a:ext cx="6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a:r>
                <a:rPr lang="en-US" sz="1600">
                  <a:solidFill>
                    <a:srgbClr val="000000"/>
                  </a:solidFill>
                </a:rPr>
                <a:t>Well</a:t>
              </a:r>
            </a:p>
          </p:txBody>
        </p:sp>
        <p:sp>
          <p:nvSpPr>
            <p:cNvPr id="115723" name="Text Box 13"/>
            <p:cNvSpPr txBox="1">
              <a:spLocks noChangeArrowheads="1"/>
            </p:cNvSpPr>
            <p:nvPr/>
          </p:nvSpPr>
          <p:spPr bwMode="auto">
            <a:xfrm>
              <a:off x="4465" y="768"/>
              <a:ext cx="2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r>
                <a:rPr lang="en-US" sz="1200">
                  <a:solidFill>
                    <a:srgbClr val="000000"/>
                  </a:solidFill>
                </a:rPr>
                <a:t>GPS</a:t>
              </a:r>
            </a:p>
          </p:txBody>
        </p:sp>
        <p:sp>
          <p:nvSpPr>
            <p:cNvPr id="115724" name="Text Box 14"/>
            <p:cNvSpPr txBox="1">
              <a:spLocks noChangeArrowheads="1"/>
            </p:cNvSpPr>
            <p:nvPr/>
          </p:nvSpPr>
          <p:spPr bwMode="auto">
            <a:xfrm>
              <a:off x="4418" y="1296"/>
              <a:ext cx="3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r>
                <a:rPr lang="en-US" sz="1200">
                  <a:solidFill>
                    <a:srgbClr val="000000"/>
                  </a:solidFill>
                </a:rPr>
                <a:t>Eliza</a:t>
              </a:r>
            </a:p>
          </p:txBody>
        </p:sp>
        <p:sp>
          <p:nvSpPr>
            <p:cNvPr id="115725" name="Text Box 15"/>
            <p:cNvSpPr txBox="1">
              <a:spLocks noChangeArrowheads="1"/>
            </p:cNvSpPr>
            <p:nvPr/>
          </p:nvSpPr>
          <p:spPr bwMode="auto">
            <a:xfrm>
              <a:off x="4994" y="720"/>
              <a:ext cx="4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a:r>
                <a:rPr lang="en-US" sz="1200">
                  <a:solidFill>
                    <a:srgbClr val="000000"/>
                  </a:solidFill>
                </a:rPr>
                <a:t>Rational</a:t>
              </a:r>
            </a:p>
            <a:p>
              <a:pPr algn="ctr"/>
              <a:r>
                <a:rPr lang="en-US" sz="1200">
                  <a:solidFill>
                    <a:srgbClr val="000000"/>
                  </a:solidFill>
                </a:rPr>
                <a:t>agents</a:t>
              </a:r>
            </a:p>
          </p:txBody>
        </p:sp>
        <p:sp>
          <p:nvSpPr>
            <p:cNvPr id="115726" name="Text Box 16"/>
            <p:cNvSpPr txBox="1">
              <a:spLocks noChangeArrowheads="1"/>
            </p:cNvSpPr>
            <p:nvPr/>
          </p:nvSpPr>
          <p:spPr bwMode="auto">
            <a:xfrm>
              <a:off x="4946" y="1248"/>
              <a:ext cx="46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a:r>
                <a:rPr lang="en-US" sz="1200">
                  <a:solidFill>
                    <a:srgbClr val="000000"/>
                  </a:solidFill>
                </a:rPr>
                <a:t>Heuristic</a:t>
              </a:r>
            </a:p>
            <a:p>
              <a:pPr algn="ctr"/>
              <a:r>
                <a:rPr lang="en-US" sz="1200">
                  <a:solidFill>
                    <a:srgbClr val="000000"/>
                  </a:solidFill>
                </a:rPr>
                <a:t>systems</a:t>
              </a:r>
            </a:p>
          </p:txBody>
        </p:sp>
      </p:grpSp>
      <p:sp>
        <p:nvSpPr>
          <p:cNvPr id="115717" name="Oval 17"/>
          <p:cNvSpPr>
            <a:spLocks noChangeArrowheads="1"/>
          </p:cNvSpPr>
          <p:nvPr/>
        </p:nvSpPr>
        <p:spPr bwMode="auto">
          <a:xfrm>
            <a:off x="6705600" y="762000"/>
            <a:ext cx="1219200" cy="1219200"/>
          </a:xfrm>
          <a:prstGeom prst="ellipse">
            <a:avLst/>
          </a:prstGeom>
          <a:noFill/>
          <a:ln w="3816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D3D4B754-21B2-1D4E-BFE8-16B2D8C7FF03}" type="slidenum">
              <a:rPr lang="uk-UA" smtClean="0"/>
              <a:pPr/>
              <a:t>49</a:t>
            </a:fld>
            <a:endParaRPr lang="uk-UA" dirty="0"/>
          </a:p>
        </p:txBody>
      </p:sp>
      <p:sp>
        <p:nvSpPr>
          <p:cNvPr id="23" name="Rectangle 1"/>
          <p:cNvSpPr>
            <a:spLocks noGrp="1" noChangeArrowheads="1"/>
          </p:cNvSpPr>
          <p:nvPr>
            <p:ph type="title"/>
          </p:nvPr>
        </p:nvSpPr>
        <p:spPr>
          <a:xfrm>
            <a:off x="258310" y="244158"/>
            <a:ext cx="5761490" cy="133985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smtClean="0">
                <a:latin typeface="Calisto MT"/>
                <a:ea typeface="MS Gothic" charset="0"/>
                <a:cs typeface="Calisto MT"/>
              </a:rPr>
              <a:t>Thinking Like Humans</a:t>
            </a:r>
            <a:endParaRPr lang="en-US" sz="4400" dirty="0">
              <a:latin typeface="Calisto MT"/>
              <a:ea typeface="MS Gothic" charset="0"/>
              <a:cs typeface="Calisto MT"/>
            </a:endParaRPr>
          </a:p>
        </p:txBody>
      </p:sp>
    </p:spTree>
    <p:extLst>
      <p:ext uri="{BB962C8B-B14F-4D97-AF65-F5344CB8AC3E}">
        <p14:creationId xmlns:p14="http://schemas.microsoft.com/office/powerpoint/2010/main" val="42705575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sto MT"/>
                <a:cs typeface="Calisto MT"/>
              </a:rPr>
              <a:t>Classroom Policies</a:t>
            </a:r>
            <a:endParaRPr lang="en-US" dirty="0">
              <a:latin typeface="Calisto MT"/>
              <a:cs typeface="Calisto MT"/>
            </a:endParaRPr>
          </a:p>
        </p:txBody>
      </p:sp>
      <p:sp>
        <p:nvSpPr>
          <p:cNvPr id="3" name="Content Placeholder 2"/>
          <p:cNvSpPr>
            <a:spLocks noGrp="1"/>
          </p:cNvSpPr>
          <p:nvPr>
            <p:ph idx="1"/>
          </p:nvPr>
        </p:nvSpPr>
        <p:spPr>
          <a:xfrm>
            <a:off x="492125" y="1752600"/>
            <a:ext cx="8042275" cy="4343400"/>
          </a:xfrm>
        </p:spPr>
        <p:txBody>
          <a:bodyPr>
            <a:normAutofit/>
          </a:bodyPr>
          <a:lstStyle/>
          <a:p>
            <a:r>
              <a:rPr lang="en-US" sz="3200" dirty="0" smtClean="0">
                <a:latin typeface="Calisto MT"/>
                <a:cs typeface="Calisto MT"/>
              </a:rPr>
              <a:t>Be courteous to classmates and instructors.</a:t>
            </a:r>
          </a:p>
          <a:p>
            <a:r>
              <a:rPr lang="en-US" sz="3200" dirty="0" smtClean="0">
                <a:latin typeface="Calisto MT"/>
                <a:cs typeface="Calisto MT"/>
              </a:rPr>
              <a:t>No devices in use except when specified.</a:t>
            </a:r>
          </a:p>
          <a:p>
            <a:pPr lvl="1"/>
            <a:r>
              <a:rPr lang="en-US" sz="2800" dirty="0" smtClean="0">
                <a:latin typeface="Calisto MT"/>
                <a:cs typeface="Calisto MT"/>
              </a:rPr>
              <a:t>You don’t learn as much.</a:t>
            </a:r>
          </a:p>
          <a:p>
            <a:pPr lvl="1"/>
            <a:r>
              <a:rPr lang="en-US" sz="2800" dirty="0" smtClean="0">
                <a:latin typeface="Calisto MT"/>
                <a:cs typeface="Calisto MT"/>
              </a:rPr>
              <a:t>People around you don’t learn as much.</a:t>
            </a:r>
          </a:p>
          <a:p>
            <a:pPr lvl="1"/>
            <a:r>
              <a:rPr lang="en-US" sz="2400" u="sng" dirty="0">
                <a:solidFill>
                  <a:srgbClr val="0000FF"/>
                </a:solidFill>
                <a:latin typeface="Century Gothic"/>
                <a:cs typeface="Century Gothic"/>
              </a:rPr>
              <a:t>http://tiny.cc/devices-in-</a:t>
            </a:r>
            <a:r>
              <a:rPr lang="en-US" sz="2400" u="sng" dirty="0">
                <a:solidFill>
                  <a:srgbClr val="0000FF"/>
                </a:solidFill>
                <a:latin typeface="Century Gothic"/>
                <a:cs typeface="Century Gothic"/>
              </a:rPr>
              <a:t>class</a:t>
            </a:r>
          </a:p>
          <a:p>
            <a:r>
              <a:rPr lang="en-US" sz="3200" dirty="0" smtClean="0">
                <a:latin typeface="Calisto MT"/>
                <a:cs typeface="Calisto MT"/>
              </a:rPr>
              <a:t>Don’t </a:t>
            </a:r>
            <a:r>
              <a:rPr lang="en-US" sz="3200" dirty="0" smtClean="0">
                <a:latin typeface="Calisto MT"/>
                <a:cs typeface="Calisto MT"/>
              </a:rPr>
              <a:t>eat in the classroom.</a:t>
            </a:r>
          </a:p>
          <a:p>
            <a:pPr lvl="1"/>
            <a:r>
              <a:rPr lang="en-US" sz="2800" dirty="0" smtClean="0">
                <a:latin typeface="Calisto MT"/>
                <a:cs typeface="Calisto MT"/>
              </a:rPr>
              <a:t>Distracting to everyone.</a:t>
            </a:r>
          </a:p>
        </p:txBody>
      </p:sp>
      <p:sp>
        <p:nvSpPr>
          <p:cNvPr id="5" name="Slide Number Placeholder 4"/>
          <p:cNvSpPr>
            <a:spLocks noGrp="1"/>
          </p:cNvSpPr>
          <p:nvPr>
            <p:ph type="sldNum" sz="quarter" idx="12"/>
          </p:nvPr>
        </p:nvSpPr>
        <p:spPr/>
        <p:txBody>
          <a:bodyPr/>
          <a:lstStyle/>
          <a:p>
            <a:fld id="{D3D4B754-21B2-1D4E-BFE8-16B2D8C7FF03}" type="slidenum">
              <a:rPr lang="uk-UA" smtClean="0"/>
              <a:pPr/>
              <a:t>5</a:t>
            </a:fld>
            <a:endParaRPr lang="uk-UA" dirty="0"/>
          </a:p>
        </p:txBody>
      </p:sp>
    </p:spTree>
    <p:extLst>
      <p:ext uri="{BB962C8B-B14F-4D97-AF65-F5344CB8AC3E}">
        <p14:creationId xmlns:p14="http://schemas.microsoft.com/office/powerpoint/2010/main" val="263697686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idx="1"/>
          </p:nvPr>
        </p:nvSpPr>
        <p:spPr/>
        <p:txBody>
          <a:bodyPr>
            <a:normAutofit/>
          </a:bodyPr>
          <a:lstStyle/>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latin typeface="Calisto MT"/>
                <a:ea typeface="MS Gothic" charset="0"/>
                <a:cs typeface="Calisto MT"/>
              </a:rPr>
              <a:t>Behaviorist approach.</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latin typeface="Calisto MT"/>
                <a:ea typeface="MS Gothic" charset="0"/>
                <a:cs typeface="Calisto MT"/>
              </a:rPr>
              <a:t>Not </a:t>
            </a:r>
            <a:r>
              <a:rPr lang="en-US" sz="2800" dirty="0" smtClean="0">
                <a:latin typeface="Calisto MT"/>
                <a:ea typeface="MS Gothic" charset="0"/>
                <a:cs typeface="Calisto MT"/>
              </a:rPr>
              <a:t>about how </a:t>
            </a:r>
            <a:r>
              <a:rPr lang="en-US" sz="2800" dirty="0">
                <a:latin typeface="Calisto MT"/>
                <a:ea typeface="MS Gothic" charset="0"/>
                <a:cs typeface="Calisto MT"/>
              </a:rPr>
              <a:t>you get results, </a:t>
            </a:r>
            <a:r>
              <a:rPr lang="en-US" sz="2800" dirty="0" smtClean="0">
                <a:latin typeface="Calisto MT"/>
                <a:ea typeface="MS Gothic" charset="0"/>
                <a:cs typeface="Calisto MT"/>
              </a:rPr>
              <a:t/>
            </a:r>
            <a:br>
              <a:rPr lang="en-US" sz="2800" dirty="0" smtClean="0">
                <a:latin typeface="Calisto MT"/>
                <a:ea typeface="MS Gothic" charset="0"/>
                <a:cs typeface="Calisto MT"/>
              </a:rPr>
            </a:br>
            <a:r>
              <a:rPr lang="en-US" sz="2800" dirty="0" smtClean="0">
                <a:latin typeface="Calisto MT"/>
                <a:ea typeface="MS Gothic" charset="0"/>
                <a:cs typeface="Calisto MT"/>
              </a:rPr>
              <a:t>just </a:t>
            </a:r>
            <a:r>
              <a:rPr lang="en-US" sz="2800" dirty="0">
                <a:latin typeface="Calisto MT"/>
                <a:ea typeface="MS Gothic" charset="0"/>
                <a:cs typeface="Calisto MT"/>
              </a:rPr>
              <a:t>the similarity to what human results are. </a:t>
            </a:r>
          </a:p>
          <a:p>
            <a:pPr marL="223838" indent="-223838">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latin typeface="Calisto MT"/>
                <a:ea typeface="MS Gothic" charset="0"/>
                <a:cs typeface="Calisto MT"/>
              </a:rPr>
              <a:t>Exemplified by the Turing </a:t>
            </a:r>
            <a:r>
              <a:rPr lang="en-US" sz="2800" dirty="0" smtClean="0">
                <a:latin typeface="Calisto MT"/>
                <a:ea typeface="MS Gothic" charset="0"/>
                <a:cs typeface="Calisto MT"/>
              </a:rPr>
              <a:t>Test</a:t>
            </a:r>
            <a:endParaRPr lang="en-US" sz="2800" dirty="0">
              <a:latin typeface="Calisto MT"/>
              <a:ea typeface="MS Gothic" charset="0"/>
              <a:cs typeface="Calisto MT"/>
            </a:endParaRPr>
          </a:p>
        </p:txBody>
      </p:sp>
      <p:grpSp>
        <p:nvGrpSpPr>
          <p:cNvPr id="117764" name="Group 3"/>
          <p:cNvGrpSpPr>
            <a:grpSpLocks/>
          </p:cNvGrpSpPr>
          <p:nvPr/>
        </p:nvGrpSpPr>
        <p:grpSpPr bwMode="auto">
          <a:xfrm>
            <a:off x="6021388" y="381000"/>
            <a:ext cx="2689225" cy="2400300"/>
            <a:chOff x="3793" y="240"/>
            <a:chExt cx="1694" cy="1512"/>
          </a:xfrm>
        </p:grpSpPr>
        <p:grpSp>
          <p:nvGrpSpPr>
            <p:cNvPr id="117766" name="Group 4"/>
            <p:cNvGrpSpPr>
              <a:grpSpLocks/>
            </p:cNvGrpSpPr>
            <p:nvPr/>
          </p:nvGrpSpPr>
          <p:grpSpPr bwMode="auto">
            <a:xfrm>
              <a:off x="4312" y="603"/>
              <a:ext cx="1150" cy="1149"/>
              <a:chOff x="4312" y="603"/>
              <a:chExt cx="1150" cy="1149"/>
            </a:xfrm>
          </p:grpSpPr>
          <p:sp>
            <p:nvSpPr>
              <p:cNvPr id="117775" name="Rectangle 5"/>
              <p:cNvSpPr>
                <a:spLocks noChangeArrowheads="1"/>
              </p:cNvSpPr>
              <p:nvPr/>
            </p:nvSpPr>
            <p:spPr bwMode="auto">
              <a:xfrm>
                <a:off x="4312" y="603"/>
                <a:ext cx="575" cy="575"/>
              </a:xfrm>
              <a:prstGeom prst="rect">
                <a:avLst/>
              </a:prstGeom>
              <a:solidFill>
                <a:srgbClr val="99CCFF"/>
              </a:solidFill>
              <a:ln w="38160">
                <a:solidFill>
                  <a:srgbClr val="000000"/>
                </a:solidFill>
                <a:miter lim="800000"/>
                <a:headEnd/>
                <a:tailEnd/>
              </a:ln>
            </p:spPr>
            <p:txBody>
              <a:bodyPr wrap="none" anchor="ctr"/>
              <a:lstStyle/>
              <a:p>
                <a:endParaRPr lang="en-US"/>
              </a:p>
            </p:txBody>
          </p:sp>
          <p:sp>
            <p:nvSpPr>
              <p:cNvPr id="117776" name="Rectangle 6"/>
              <p:cNvSpPr>
                <a:spLocks noChangeArrowheads="1"/>
              </p:cNvSpPr>
              <p:nvPr/>
            </p:nvSpPr>
            <p:spPr bwMode="auto">
              <a:xfrm>
                <a:off x="4887" y="603"/>
                <a:ext cx="575" cy="575"/>
              </a:xfrm>
              <a:prstGeom prst="rect">
                <a:avLst/>
              </a:prstGeom>
              <a:solidFill>
                <a:srgbClr val="99CCFF"/>
              </a:solidFill>
              <a:ln w="38160">
                <a:solidFill>
                  <a:srgbClr val="000000"/>
                </a:solidFill>
                <a:miter lim="800000"/>
                <a:headEnd/>
                <a:tailEnd/>
              </a:ln>
            </p:spPr>
            <p:txBody>
              <a:bodyPr wrap="none" anchor="ctr"/>
              <a:lstStyle/>
              <a:p>
                <a:endParaRPr lang="en-US"/>
              </a:p>
            </p:txBody>
          </p:sp>
          <p:sp>
            <p:nvSpPr>
              <p:cNvPr id="117777" name="Rectangle 7"/>
              <p:cNvSpPr>
                <a:spLocks noChangeArrowheads="1"/>
              </p:cNvSpPr>
              <p:nvPr/>
            </p:nvSpPr>
            <p:spPr bwMode="auto">
              <a:xfrm>
                <a:off x="4312" y="1178"/>
                <a:ext cx="575" cy="575"/>
              </a:xfrm>
              <a:prstGeom prst="rect">
                <a:avLst/>
              </a:prstGeom>
              <a:solidFill>
                <a:srgbClr val="99CCFF"/>
              </a:solidFill>
              <a:ln w="38160">
                <a:solidFill>
                  <a:srgbClr val="000000"/>
                </a:solidFill>
                <a:miter lim="800000"/>
                <a:headEnd/>
                <a:tailEnd/>
              </a:ln>
            </p:spPr>
            <p:txBody>
              <a:bodyPr wrap="none" anchor="ctr"/>
              <a:lstStyle/>
              <a:p>
                <a:endParaRPr lang="en-US"/>
              </a:p>
            </p:txBody>
          </p:sp>
          <p:sp>
            <p:nvSpPr>
              <p:cNvPr id="117778" name="Rectangle 8"/>
              <p:cNvSpPr>
                <a:spLocks noChangeArrowheads="1"/>
              </p:cNvSpPr>
              <p:nvPr/>
            </p:nvSpPr>
            <p:spPr bwMode="auto">
              <a:xfrm>
                <a:off x="4887" y="1178"/>
                <a:ext cx="575" cy="575"/>
              </a:xfrm>
              <a:prstGeom prst="rect">
                <a:avLst/>
              </a:prstGeom>
              <a:solidFill>
                <a:srgbClr val="99CCFF"/>
              </a:solidFill>
              <a:ln w="38160">
                <a:solidFill>
                  <a:srgbClr val="000000"/>
                </a:solidFill>
                <a:miter lim="800000"/>
                <a:headEnd/>
                <a:tailEnd/>
              </a:ln>
            </p:spPr>
            <p:txBody>
              <a:bodyPr wrap="none" anchor="ctr"/>
              <a:lstStyle/>
              <a:p>
                <a:endParaRPr lang="en-US"/>
              </a:p>
            </p:txBody>
          </p:sp>
        </p:grpSp>
        <p:sp>
          <p:nvSpPr>
            <p:cNvPr id="117767" name="Text Box 9"/>
            <p:cNvSpPr txBox="1">
              <a:spLocks noChangeArrowheads="1"/>
            </p:cNvSpPr>
            <p:nvPr/>
          </p:nvSpPr>
          <p:spPr bwMode="auto">
            <a:xfrm>
              <a:off x="3793" y="768"/>
              <a:ext cx="45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r>
                <a:rPr lang="en-US" sz="1800">
                  <a:solidFill>
                    <a:srgbClr val="000000"/>
                  </a:solidFill>
                </a:rPr>
                <a:t>Think</a:t>
              </a:r>
            </a:p>
          </p:txBody>
        </p:sp>
        <p:sp>
          <p:nvSpPr>
            <p:cNvPr id="117768" name="Text Box 10"/>
            <p:cNvSpPr txBox="1">
              <a:spLocks noChangeArrowheads="1"/>
            </p:cNvSpPr>
            <p:nvPr/>
          </p:nvSpPr>
          <p:spPr bwMode="auto">
            <a:xfrm>
              <a:off x="3889" y="1344"/>
              <a:ext cx="3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r>
                <a:rPr lang="en-US" sz="1800">
                  <a:solidFill>
                    <a:srgbClr val="000000"/>
                  </a:solidFill>
                </a:rPr>
                <a:t>Act</a:t>
              </a:r>
            </a:p>
          </p:txBody>
        </p:sp>
        <p:sp>
          <p:nvSpPr>
            <p:cNvPr id="117769" name="Text Box 11"/>
            <p:cNvSpPr txBox="1">
              <a:spLocks noChangeArrowheads="1"/>
            </p:cNvSpPr>
            <p:nvPr/>
          </p:nvSpPr>
          <p:spPr bwMode="auto">
            <a:xfrm>
              <a:off x="4272" y="240"/>
              <a:ext cx="63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a:r>
                <a:rPr lang="en-US" sz="1600">
                  <a:solidFill>
                    <a:srgbClr val="000000"/>
                  </a:solidFill>
                </a:rPr>
                <a:t>Like humans</a:t>
              </a:r>
            </a:p>
          </p:txBody>
        </p:sp>
        <p:sp>
          <p:nvSpPr>
            <p:cNvPr id="117770" name="Text Box 12"/>
            <p:cNvSpPr txBox="1">
              <a:spLocks noChangeArrowheads="1"/>
            </p:cNvSpPr>
            <p:nvPr/>
          </p:nvSpPr>
          <p:spPr bwMode="auto">
            <a:xfrm>
              <a:off x="4848" y="384"/>
              <a:ext cx="6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a:r>
                <a:rPr lang="en-US" sz="1600">
                  <a:solidFill>
                    <a:srgbClr val="000000"/>
                  </a:solidFill>
                </a:rPr>
                <a:t>Well</a:t>
              </a:r>
            </a:p>
          </p:txBody>
        </p:sp>
        <p:sp>
          <p:nvSpPr>
            <p:cNvPr id="117771" name="Text Box 13"/>
            <p:cNvSpPr txBox="1">
              <a:spLocks noChangeArrowheads="1"/>
            </p:cNvSpPr>
            <p:nvPr/>
          </p:nvSpPr>
          <p:spPr bwMode="auto">
            <a:xfrm>
              <a:off x="4465" y="816"/>
              <a:ext cx="2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r>
                <a:rPr lang="en-US" sz="1200">
                  <a:solidFill>
                    <a:srgbClr val="000000"/>
                  </a:solidFill>
                </a:rPr>
                <a:t>GPS</a:t>
              </a:r>
            </a:p>
          </p:txBody>
        </p:sp>
        <p:sp>
          <p:nvSpPr>
            <p:cNvPr id="117772" name="Text Box 14"/>
            <p:cNvSpPr txBox="1">
              <a:spLocks noChangeArrowheads="1"/>
            </p:cNvSpPr>
            <p:nvPr/>
          </p:nvSpPr>
          <p:spPr bwMode="auto">
            <a:xfrm>
              <a:off x="4418" y="1344"/>
              <a:ext cx="3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r>
                <a:rPr lang="en-US" sz="1200">
                  <a:solidFill>
                    <a:srgbClr val="000000"/>
                  </a:solidFill>
                </a:rPr>
                <a:t>Eliza</a:t>
              </a:r>
            </a:p>
          </p:txBody>
        </p:sp>
        <p:sp>
          <p:nvSpPr>
            <p:cNvPr id="117773" name="Text Box 15"/>
            <p:cNvSpPr txBox="1">
              <a:spLocks noChangeArrowheads="1"/>
            </p:cNvSpPr>
            <p:nvPr/>
          </p:nvSpPr>
          <p:spPr bwMode="auto">
            <a:xfrm>
              <a:off x="4994" y="768"/>
              <a:ext cx="4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a:r>
                <a:rPr lang="en-US" sz="1200">
                  <a:solidFill>
                    <a:srgbClr val="000000"/>
                  </a:solidFill>
                </a:rPr>
                <a:t>Rational</a:t>
              </a:r>
            </a:p>
            <a:p>
              <a:pPr algn="ctr"/>
              <a:r>
                <a:rPr lang="en-US" sz="1200">
                  <a:solidFill>
                    <a:srgbClr val="000000"/>
                  </a:solidFill>
                </a:rPr>
                <a:t>agents</a:t>
              </a:r>
            </a:p>
          </p:txBody>
        </p:sp>
        <p:sp>
          <p:nvSpPr>
            <p:cNvPr id="117774" name="Text Box 16"/>
            <p:cNvSpPr txBox="1">
              <a:spLocks noChangeArrowheads="1"/>
            </p:cNvSpPr>
            <p:nvPr/>
          </p:nvSpPr>
          <p:spPr bwMode="auto">
            <a:xfrm>
              <a:off x="4946" y="1296"/>
              <a:ext cx="46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a:r>
                <a:rPr lang="en-US" sz="1200">
                  <a:solidFill>
                    <a:srgbClr val="000000"/>
                  </a:solidFill>
                </a:rPr>
                <a:t>Heuristic</a:t>
              </a:r>
            </a:p>
            <a:p>
              <a:pPr algn="ctr"/>
              <a:r>
                <a:rPr lang="en-US" sz="1200">
                  <a:solidFill>
                    <a:srgbClr val="000000"/>
                  </a:solidFill>
                </a:rPr>
                <a:t>systems</a:t>
              </a:r>
            </a:p>
          </p:txBody>
        </p:sp>
      </p:grpSp>
      <p:sp>
        <p:nvSpPr>
          <p:cNvPr id="117765" name="Oval 17"/>
          <p:cNvSpPr>
            <a:spLocks noChangeArrowheads="1"/>
          </p:cNvSpPr>
          <p:nvPr/>
        </p:nvSpPr>
        <p:spPr bwMode="auto">
          <a:xfrm>
            <a:off x="6629400" y="1676400"/>
            <a:ext cx="1219200" cy="1219200"/>
          </a:xfrm>
          <a:prstGeom prst="ellipse">
            <a:avLst/>
          </a:prstGeom>
          <a:noFill/>
          <a:ln w="3816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D3D4B754-21B2-1D4E-BFE8-16B2D8C7FF03}" type="slidenum">
              <a:rPr lang="uk-UA" smtClean="0"/>
              <a:pPr/>
              <a:t>50</a:t>
            </a:fld>
            <a:endParaRPr lang="uk-UA" dirty="0"/>
          </a:p>
        </p:txBody>
      </p:sp>
      <p:sp>
        <p:nvSpPr>
          <p:cNvPr id="22" name="Rectangle 1"/>
          <p:cNvSpPr>
            <a:spLocks noGrp="1" noChangeArrowheads="1"/>
          </p:cNvSpPr>
          <p:nvPr>
            <p:ph type="title"/>
          </p:nvPr>
        </p:nvSpPr>
        <p:spPr>
          <a:xfrm>
            <a:off x="258310" y="244158"/>
            <a:ext cx="5761490" cy="133985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smtClean="0">
                <a:latin typeface="Calisto MT"/>
                <a:ea typeface="MS Gothic" charset="0"/>
                <a:cs typeface="Calisto MT"/>
              </a:rPr>
              <a:t>Acting Like Humans</a:t>
            </a:r>
            <a:endParaRPr lang="en-US" sz="4400" dirty="0">
              <a:latin typeface="Calisto MT"/>
              <a:ea typeface="MS Gothic" charset="0"/>
              <a:cs typeface="Calisto MT"/>
            </a:endParaRPr>
          </a:p>
        </p:txBody>
      </p:sp>
    </p:spTree>
    <p:extLst>
      <p:ext uri="{BB962C8B-B14F-4D97-AF65-F5344CB8AC3E}">
        <p14:creationId xmlns:p14="http://schemas.microsoft.com/office/powerpoint/2010/main" val="10139963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dirty="0">
                <a:latin typeface="Calisto MT"/>
                <a:ea typeface="MS Gothic" charset="0"/>
                <a:cs typeface="Calisto MT"/>
              </a:rPr>
              <a:t>Homework</a:t>
            </a:r>
          </a:p>
        </p:txBody>
      </p:sp>
      <p:sp>
        <p:nvSpPr>
          <p:cNvPr id="119811" name="Content Placeholder 2"/>
          <p:cNvSpPr>
            <a:spLocks noGrp="1"/>
          </p:cNvSpPr>
          <p:nvPr>
            <p:ph idx="1"/>
          </p:nvPr>
        </p:nvSpPr>
        <p:spPr/>
        <p:txBody>
          <a:bodyPr>
            <a:normAutofit/>
          </a:bodyPr>
          <a:lstStyle/>
          <a:p>
            <a:pPr>
              <a:buFont typeface="Arial" charset="0"/>
              <a:buChar char="•"/>
            </a:pPr>
            <a:r>
              <a:rPr lang="en-US" dirty="0" smtClean="0">
                <a:latin typeface="Calisto MT"/>
                <a:ea typeface="MS Gothic" charset="0"/>
                <a:cs typeface="Calisto MT"/>
              </a:rPr>
              <a:t>Due </a:t>
            </a:r>
            <a:r>
              <a:rPr lang="en-US" dirty="0">
                <a:latin typeface="Calisto MT"/>
                <a:ea typeface="MS Gothic" charset="0"/>
                <a:cs typeface="Calisto MT"/>
              </a:rPr>
              <a:t>at 11:59 before next </a:t>
            </a:r>
            <a:r>
              <a:rPr lang="en-US" dirty="0" smtClean="0">
                <a:latin typeface="Calisto MT"/>
                <a:ea typeface="MS Gothic" charset="0"/>
                <a:cs typeface="Calisto MT"/>
              </a:rPr>
              <a:t>class</a:t>
            </a:r>
          </a:p>
          <a:p>
            <a:pPr lvl="1">
              <a:buFont typeface="Arial" charset="0"/>
              <a:buChar char="•"/>
            </a:pPr>
            <a:r>
              <a:rPr lang="en-US" dirty="0" smtClean="0">
                <a:latin typeface="Calisto MT"/>
                <a:ea typeface="MS Gothic" charset="0"/>
                <a:cs typeface="Calisto MT"/>
              </a:rPr>
              <a:t>Survey</a:t>
            </a:r>
            <a:endParaRPr lang="en-US" dirty="0">
              <a:latin typeface="Calisto MT"/>
              <a:ea typeface="MS Gothic" charset="0"/>
              <a:cs typeface="Calisto MT"/>
            </a:endParaRPr>
          </a:p>
          <a:p>
            <a:pPr lvl="1">
              <a:buFont typeface="Arial" charset="0"/>
              <a:buChar char="•"/>
            </a:pPr>
            <a:r>
              <a:rPr lang="en-US" dirty="0" smtClean="0">
                <a:latin typeface="Calisto MT"/>
                <a:ea typeface="MS Gothic" charset="0"/>
                <a:cs typeface="Calisto MT"/>
              </a:rPr>
              <a:t>Academic integrity</a:t>
            </a:r>
          </a:p>
          <a:p>
            <a:pPr>
              <a:buFont typeface="Arial" charset="0"/>
              <a:buChar char="•"/>
            </a:pPr>
            <a:r>
              <a:rPr lang="en-US" dirty="0" smtClean="0">
                <a:latin typeface="Calisto MT"/>
                <a:ea typeface="MS Gothic" charset="0"/>
                <a:cs typeface="Calisto MT"/>
              </a:rPr>
              <a:t>Look at the reading lists and start the reading!</a:t>
            </a:r>
          </a:p>
        </p:txBody>
      </p:sp>
      <p:sp>
        <p:nvSpPr>
          <p:cNvPr id="3" name="Slide Number Placeholder 2"/>
          <p:cNvSpPr>
            <a:spLocks noGrp="1"/>
          </p:cNvSpPr>
          <p:nvPr>
            <p:ph type="sldNum" sz="quarter" idx="12"/>
          </p:nvPr>
        </p:nvSpPr>
        <p:spPr/>
        <p:txBody>
          <a:bodyPr/>
          <a:lstStyle/>
          <a:p>
            <a:fld id="{D3D4B754-21B2-1D4E-BFE8-16B2D8C7FF03}" type="slidenum">
              <a:rPr lang="uk-UA" smtClean="0"/>
              <a:pPr/>
              <a:t>51</a:t>
            </a:fld>
            <a:endParaRPr lang="uk-UA" dirty="0"/>
          </a:p>
        </p:txBody>
      </p:sp>
    </p:spTree>
    <p:extLst>
      <p:ext uri="{BB962C8B-B14F-4D97-AF65-F5344CB8AC3E}">
        <p14:creationId xmlns:p14="http://schemas.microsoft.com/office/powerpoint/2010/main" val="32206675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sto MT"/>
                <a:cs typeface="Calisto MT"/>
              </a:rPr>
              <a:t>Grading</a:t>
            </a:r>
            <a:endParaRPr lang="en-US" dirty="0">
              <a:latin typeface="Calisto MT"/>
              <a:cs typeface="Calisto M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6170752"/>
              </p:ext>
            </p:extLst>
          </p:nvPr>
        </p:nvGraphicFramePr>
        <p:xfrm>
          <a:off x="1371600" y="2377440"/>
          <a:ext cx="6400800" cy="3261360"/>
        </p:xfrm>
        <a:graphic>
          <a:graphicData uri="http://schemas.openxmlformats.org/drawingml/2006/table">
            <a:tbl>
              <a:tblPr bandRow="1">
                <a:tableStyleId>{00A15C55-8517-42AA-B614-E9B94910E393}</a:tableStyleId>
              </a:tblPr>
              <a:tblGrid>
                <a:gridCol w="3657600"/>
                <a:gridCol w="2743200"/>
              </a:tblGrid>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ill Sans"/>
                          <a:cs typeface="Gill Sans"/>
                        </a:rPr>
                        <a:t>Class participation</a:t>
                      </a:r>
                      <a:endParaRPr lang="en-US" sz="2400" dirty="0">
                        <a:latin typeface="Gill Sans"/>
                        <a:cs typeface="Gill Sans"/>
                      </a:endParaRPr>
                    </a:p>
                  </a:txBody>
                  <a:tcPr>
                    <a:solidFill>
                      <a:schemeClr val="accent6">
                        <a:lumMod val="60000"/>
                        <a:lumOff val="40000"/>
                      </a:schemeClr>
                    </a:solidFill>
                  </a:tcPr>
                </a:tc>
                <a:tc>
                  <a:txBody>
                    <a:bodyPr/>
                    <a:lstStyle/>
                    <a:p>
                      <a:r>
                        <a:rPr lang="en-US" sz="2400" dirty="0" smtClean="0">
                          <a:latin typeface="Gill Sans"/>
                          <a:cs typeface="Gill Sans"/>
                        </a:rPr>
                        <a:t>5%</a:t>
                      </a:r>
                      <a:endParaRPr lang="en-US" sz="2400" dirty="0">
                        <a:latin typeface="Gill Sans"/>
                        <a:cs typeface="Gill Sans"/>
                      </a:endParaRPr>
                    </a:p>
                  </a:txBody>
                  <a:tcPr>
                    <a:solidFill>
                      <a:schemeClr val="accent6">
                        <a:lumMod val="60000"/>
                        <a:lumOff val="40000"/>
                      </a:schemeClr>
                    </a:solidFill>
                  </a:tcPr>
                </a:tc>
              </a:tr>
              <a:tr h="294937">
                <a:tc>
                  <a:txBody>
                    <a:bodyPr/>
                    <a:lstStyle/>
                    <a:p>
                      <a:r>
                        <a:rPr lang="en-US" sz="2400" dirty="0" smtClean="0">
                          <a:latin typeface="Gill Sans"/>
                          <a:cs typeface="Gill Sans"/>
                        </a:rPr>
                        <a:t>Midterm</a:t>
                      </a:r>
                      <a:endParaRPr lang="en-US" sz="2400" dirty="0">
                        <a:latin typeface="Gill Sans"/>
                        <a:cs typeface="Gill Sans"/>
                      </a:endParaRPr>
                    </a:p>
                  </a:txBody>
                  <a:tcPr>
                    <a:solidFill>
                      <a:schemeClr val="accent6">
                        <a:lumMod val="20000"/>
                        <a:lumOff val="80000"/>
                      </a:schemeClr>
                    </a:solidFill>
                  </a:tcPr>
                </a:tc>
                <a:tc>
                  <a:txBody>
                    <a:bodyPr/>
                    <a:lstStyle/>
                    <a:p>
                      <a:r>
                        <a:rPr lang="en-US" sz="2400" dirty="0" smtClean="0">
                          <a:latin typeface="Gill Sans"/>
                          <a:cs typeface="Gill Sans"/>
                        </a:rPr>
                        <a:t>15%</a:t>
                      </a:r>
                      <a:endParaRPr lang="en-US" sz="2400" dirty="0">
                        <a:latin typeface="Gill Sans"/>
                        <a:cs typeface="Gill Sans"/>
                      </a:endParaRPr>
                    </a:p>
                  </a:txBody>
                  <a:tcPr>
                    <a:solidFill>
                      <a:schemeClr val="accent6">
                        <a:lumMod val="20000"/>
                        <a:lumOff val="80000"/>
                      </a:schemeClr>
                    </a:solidFill>
                  </a:tcPr>
                </a:tc>
              </a:tr>
              <a:tr h="294937">
                <a:tc>
                  <a:txBody>
                    <a:bodyPr/>
                    <a:lstStyle/>
                    <a:p>
                      <a:r>
                        <a:rPr lang="en-US" sz="2400" dirty="0" smtClean="0">
                          <a:latin typeface="Gill Sans"/>
                          <a:cs typeface="Gill Sans"/>
                        </a:rPr>
                        <a:t>Homework</a:t>
                      </a:r>
                      <a:endParaRPr lang="en-US" sz="2400" dirty="0">
                        <a:latin typeface="Gill Sans"/>
                        <a:cs typeface="Gill Sans"/>
                      </a:endParaRPr>
                    </a:p>
                  </a:txBody>
                  <a:tcPr>
                    <a:solidFill>
                      <a:srgbClr val="D6E6CE"/>
                    </a:solidFill>
                  </a:tcPr>
                </a:tc>
                <a:tc>
                  <a:txBody>
                    <a:bodyPr/>
                    <a:lstStyle/>
                    <a:p>
                      <a:r>
                        <a:rPr lang="en-US" sz="2400" dirty="0" smtClean="0">
                          <a:latin typeface="Gill Sans"/>
                          <a:cs typeface="Gill Sans"/>
                        </a:rPr>
                        <a:t>30%</a:t>
                      </a:r>
                      <a:endParaRPr lang="en-US" sz="2400" dirty="0">
                        <a:latin typeface="Gill Sans"/>
                        <a:cs typeface="Gill Sans"/>
                      </a:endParaRPr>
                    </a:p>
                  </a:txBody>
                  <a:tcPr>
                    <a:solidFill>
                      <a:srgbClr val="D6E6CE"/>
                    </a:solidFill>
                  </a:tcPr>
                </a:tc>
              </a:tr>
              <a:tr h="294937">
                <a:tc>
                  <a:txBody>
                    <a:bodyPr/>
                    <a:lstStyle/>
                    <a:p>
                      <a:r>
                        <a:rPr lang="en-US" sz="2400" dirty="0" smtClean="0">
                          <a:latin typeface="Gill Sans"/>
                          <a:cs typeface="Gill Sans"/>
                        </a:rPr>
                        <a:t>Quizzes</a:t>
                      </a:r>
                      <a:endParaRPr lang="en-US" sz="2400" dirty="0">
                        <a:latin typeface="Gill Sans"/>
                        <a:cs typeface="Gill Sans"/>
                      </a:endParaRPr>
                    </a:p>
                  </a:txBody>
                  <a:tcPr>
                    <a:solidFill>
                      <a:srgbClr val="F1F7EF"/>
                    </a:solidFill>
                  </a:tcPr>
                </a:tc>
                <a:tc>
                  <a:txBody>
                    <a:bodyPr/>
                    <a:lstStyle/>
                    <a:p>
                      <a:r>
                        <a:rPr lang="en-US" sz="2400" dirty="0" smtClean="0">
                          <a:latin typeface="Gill Sans"/>
                          <a:cs typeface="Gill Sans"/>
                        </a:rPr>
                        <a:t>5%</a:t>
                      </a:r>
                      <a:endParaRPr lang="en-US" sz="2400" dirty="0">
                        <a:latin typeface="Gill Sans"/>
                        <a:cs typeface="Gill Sans"/>
                      </a:endParaRPr>
                    </a:p>
                  </a:txBody>
                  <a:tcPr>
                    <a:solidFill>
                      <a:srgbClr val="F1F7EF"/>
                    </a:solidFill>
                  </a:tcPr>
                </a:tc>
              </a:tr>
              <a:tr h="294937">
                <a:tc>
                  <a:txBody>
                    <a:bodyPr/>
                    <a:lstStyle/>
                    <a:p>
                      <a:r>
                        <a:rPr lang="en-US" sz="2400" dirty="0" smtClean="0">
                          <a:latin typeface="Gill Sans"/>
                          <a:cs typeface="Gill Sans"/>
                        </a:rPr>
                        <a:t>Project</a:t>
                      </a:r>
                      <a:endParaRPr lang="en-US" sz="2400" dirty="0">
                        <a:latin typeface="Gill Sans"/>
                        <a:cs typeface="Gill Sans"/>
                      </a:endParaRPr>
                    </a:p>
                  </a:txBody>
                  <a:tcPr>
                    <a:solidFill>
                      <a:srgbClr val="D6E6CE"/>
                    </a:solidFill>
                  </a:tcPr>
                </a:tc>
                <a:tc>
                  <a:txBody>
                    <a:bodyPr/>
                    <a:lstStyle/>
                    <a:p>
                      <a:r>
                        <a:rPr lang="en-US" sz="2400" dirty="0" smtClean="0">
                          <a:latin typeface="Gill Sans"/>
                          <a:cs typeface="Gill Sans"/>
                        </a:rPr>
                        <a:t>25%</a:t>
                      </a:r>
                      <a:endParaRPr lang="en-US" sz="2400" dirty="0">
                        <a:latin typeface="Gill Sans"/>
                        <a:cs typeface="Gill Sans"/>
                      </a:endParaRPr>
                    </a:p>
                  </a:txBody>
                  <a:tcPr>
                    <a:solidFill>
                      <a:srgbClr val="D6E6CE"/>
                    </a:solidFill>
                  </a:tcPr>
                </a:tc>
              </a:tr>
              <a:tr h="294937">
                <a:tc>
                  <a:txBody>
                    <a:bodyPr/>
                    <a:lstStyle/>
                    <a:p>
                      <a:r>
                        <a:rPr lang="en-US" sz="2400" dirty="0" smtClean="0">
                          <a:latin typeface="Gill Sans"/>
                          <a:cs typeface="Gill Sans"/>
                        </a:rPr>
                        <a:t>Final exam</a:t>
                      </a:r>
                      <a:endParaRPr lang="en-US" sz="2400" dirty="0">
                        <a:latin typeface="Gill Sans"/>
                        <a:cs typeface="Gill Sans"/>
                      </a:endParaRPr>
                    </a:p>
                  </a:txBody>
                  <a:tcPr>
                    <a:solidFill>
                      <a:srgbClr val="F1F7EF"/>
                    </a:solidFill>
                  </a:tcPr>
                </a:tc>
                <a:tc>
                  <a:txBody>
                    <a:bodyPr/>
                    <a:lstStyle/>
                    <a:p>
                      <a:r>
                        <a:rPr lang="en-US" sz="2400" dirty="0" smtClean="0">
                          <a:latin typeface="Gill Sans"/>
                          <a:cs typeface="Gill Sans"/>
                        </a:rPr>
                        <a:t>20%</a:t>
                      </a:r>
                      <a:endParaRPr lang="en-US" sz="2400" dirty="0">
                        <a:latin typeface="Gill Sans"/>
                        <a:cs typeface="Gill Sans"/>
                      </a:endParaRPr>
                    </a:p>
                  </a:txBody>
                  <a:tcPr>
                    <a:solidFill>
                      <a:srgbClr val="F1F7EF"/>
                    </a:solidFill>
                  </a:tcPr>
                </a:tc>
              </a:tr>
              <a:tr h="294937">
                <a:tc>
                  <a:txBody>
                    <a:bodyPr/>
                    <a:lstStyle/>
                    <a:p>
                      <a:r>
                        <a:rPr lang="en-US" sz="2400" dirty="0" smtClean="0">
                          <a:latin typeface="Gill Sans"/>
                          <a:cs typeface="Gill Sans"/>
                        </a:rPr>
                        <a:t>Quizzes,</a:t>
                      </a:r>
                      <a:r>
                        <a:rPr lang="en-US" sz="2400" baseline="0" dirty="0" smtClean="0">
                          <a:latin typeface="Gill Sans"/>
                          <a:cs typeface="Gill Sans"/>
                        </a:rPr>
                        <a:t> surveys, </a:t>
                      </a:r>
                      <a:r>
                        <a:rPr lang="is-IS" sz="2400" baseline="0" dirty="0" smtClean="0">
                          <a:latin typeface="Gill Sans"/>
                          <a:cs typeface="Gill Sans"/>
                        </a:rPr>
                        <a:t>…</a:t>
                      </a:r>
                      <a:endParaRPr lang="en-US" sz="2400" dirty="0">
                        <a:latin typeface="Gill Sans"/>
                        <a:cs typeface="Gill Sans"/>
                      </a:endParaRPr>
                    </a:p>
                  </a:txBody>
                  <a:tcPr>
                    <a:solidFill>
                      <a:srgbClr val="D6E6CE"/>
                    </a:solidFill>
                  </a:tcPr>
                </a:tc>
                <a:tc>
                  <a:txBody>
                    <a:bodyPr/>
                    <a:lstStyle/>
                    <a:p>
                      <a:r>
                        <a:rPr lang="en-US" sz="2400" dirty="0" smtClean="0">
                          <a:latin typeface="Gill Sans"/>
                          <a:cs typeface="Gill Sans"/>
                        </a:rPr>
                        <a:t>(up</a:t>
                      </a:r>
                      <a:r>
                        <a:rPr lang="en-US" sz="2400" baseline="0" dirty="0" smtClean="0">
                          <a:latin typeface="Gill Sans"/>
                          <a:cs typeface="Gill Sans"/>
                        </a:rPr>
                        <a:t> to) 5</a:t>
                      </a:r>
                      <a:r>
                        <a:rPr lang="en-US" sz="2400" dirty="0" smtClean="0">
                          <a:latin typeface="Gill Sans"/>
                          <a:cs typeface="Gill Sans"/>
                        </a:rPr>
                        <a:t>%</a:t>
                      </a:r>
                      <a:endParaRPr lang="en-US" sz="2400" dirty="0">
                        <a:latin typeface="Gill Sans"/>
                        <a:cs typeface="Gill Sans"/>
                      </a:endParaRPr>
                    </a:p>
                  </a:txBody>
                  <a:tcPr>
                    <a:solidFill>
                      <a:srgbClr val="D6E6CE"/>
                    </a:solidFill>
                  </a:tcPr>
                </a:tc>
              </a:tr>
            </a:tbl>
          </a:graphicData>
        </a:graphic>
      </p:graphicFrame>
      <p:sp>
        <p:nvSpPr>
          <p:cNvPr id="7" name="Slide Number Placeholder 6"/>
          <p:cNvSpPr>
            <a:spLocks noGrp="1"/>
          </p:cNvSpPr>
          <p:nvPr>
            <p:ph type="sldNum" sz="quarter" idx="12"/>
          </p:nvPr>
        </p:nvSpPr>
        <p:spPr/>
        <p:txBody>
          <a:bodyPr/>
          <a:lstStyle/>
          <a:p>
            <a:fld id="{D3D4B754-21B2-1D4E-BFE8-16B2D8C7FF03}" type="slidenum">
              <a:rPr lang="uk-UA" smtClean="0"/>
              <a:pPr/>
              <a:t>6</a:t>
            </a:fld>
            <a:endParaRPr lang="uk-UA" dirty="0"/>
          </a:p>
        </p:txBody>
      </p:sp>
    </p:spTree>
    <p:extLst>
      <p:ext uri="{BB962C8B-B14F-4D97-AF65-F5344CB8AC3E}">
        <p14:creationId xmlns:p14="http://schemas.microsoft.com/office/powerpoint/2010/main" val="22248606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sto MT"/>
                <a:cs typeface="Calisto MT"/>
              </a:rPr>
              <a:t>Homework	</a:t>
            </a:r>
            <a:endParaRPr lang="en-US" dirty="0">
              <a:latin typeface="Calisto MT"/>
              <a:cs typeface="Calisto MT"/>
            </a:endParaRPr>
          </a:p>
        </p:txBody>
      </p:sp>
      <p:sp>
        <p:nvSpPr>
          <p:cNvPr id="3" name="Content Placeholder 2"/>
          <p:cNvSpPr>
            <a:spLocks noGrp="1"/>
          </p:cNvSpPr>
          <p:nvPr>
            <p:ph idx="1"/>
          </p:nvPr>
        </p:nvSpPr>
        <p:spPr/>
        <p:txBody>
          <a:bodyPr>
            <a:normAutofit/>
          </a:bodyPr>
          <a:lstStyle/>
          <a:p>
            <a:pPr marL="223838" indent="-223838">
              <a:lnSpc>
                <a:spcPct val="90000"/>
              </a:lnSpc>
              <a:spcBef>
                <a:spcPts val="50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err="1" smtClean="0">
                <a:latin typeface="Calisto MT"/>
                <a:ea typeface="MS Gothic" charset="0"/>
                <a:cs typeface="Calisto MT"/>
              </a:rPr>
              <a:t>Homeworks</a:t>
            </a:r>
            <a:r>
              <a:rPr lang="en-US" sz="3200" dirty="0" smtClean="0">
                <a:latin typeface="Calisto MT"/>
                <a:ea typeface="MS Gothic" charset="0"/>
                <a:cs typeface="Calisto MT"/>
              </a:rPr>
              <a:t>: written </a:t>
            </a:r>
            <a:r>
              <a:rPr lang="en-US" sz="3200" dirty="0">
                <a:latin typeface="Calisto MT"/>
                <a:ea typeface="MS Gothic" charset="0"/>
                <a:cs typeface="Calisto MT"/>
              </a:rPr>
              <a:t>and </a:t>
            </a:r>
            <a:r>
              <a:rPr lang="en-US" sz="3200" dirty="0" smtClean="0">
                <a:latin typeface="Calisto MT"/>
                <a:ea typeface="MS Gothic" charset="0"/>
                <a:cs typeface="Calisto MT"/>
              </a:rPr>
              <a:t>programming</a:t>
            </a:r>
            <a:endParaRPr lang="en-US" sz="3200" dirty="0">
              <a:latin typeface="Calisto MT"/>
              <a:ea typeface="MS Gothic" charset="0"/>
              <a:cs typeface="Calisto MT"/>
            </a:endParaRPr>
          </a:p>
          <a:p>
            <a:pPr marL="460376" lvl="1" indent="-223838">
              <a:lnSpc>
                <a:spcPct val="90000"/>
              </a:lnSpc>
              <a:spcBef>
                <a:spcPts val="50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latin typeface="Calisto MT"/>
                <a:ea typeface="MS Gothic" charset="0"/>
                <a:cs typeface="Calisto MT"/>
              </a:rPr>
              <a:t>Due at midnight the day before class!</a:t>
            </a:r>
          </a:p>
          <a:p>
            <a:pPr marL="460376" lvl="1" indent="-223838">
              <a:lnSpc>
                <a:spcPct val="90000"/>
              </a:lnSpc>
              <a:spcBef>
                <a:spcPts val="50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latin typeface="Calisto MT"/>
                <a:ea typeface="MS Gothic" charset="0"/>
                <a:cs typeface="Calisto MT"/>
              </a:rPr>
              <a:t>Late policy: 25% / </a:t>
            </a:r>
            <a:r>
              <a:rPr lang="en-US" sz="2800" dirty="0" smtClean="0">
                <a:latin typeface="Calisto MT"/>
                <a:ea typeface="MS Gothic" charset="0"/>
                <a:cs typeface="Calisto MT"/>
              </a:rPr>
              <a:t>day</a:t>
            </a:r>
          </a:p>
          <a:p>
            <a:pPr marL="1146176" lvl="4" indent="-223838">
              <a:lnSpc>
                <a:spcPct val="90000"/>
              </a:lnSpc>
              <a:spcBef>
                <a:spcPts val="50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latin typeface="Calisto MT"/>
              <a:ea typeface="MS Gothic" charset="0"/>
              <a:cs typeface="Calisto MT"/>
            </a:endParaRPr>
          </a:p>
          <a:p>
            <a:pPr marL="223838" indent="-223838">
              <a:lnSpc>
                <a:spcPct val="90000"/>
              </a:lnSpc>
              <a:spcBef>
                <a:spcPts val="50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a:latin typeface="Calisto MT"/>
                <a:ea typeface="MS Gothic" charset="0"/>
                <a:cs typeface="Calisto MT"/>
              </a:rPr>
              <a:t>Requests for extensions </a:t>
            </a:r>
            <a:r>
              <a:rPr lang="en-US" sz="3200" dirty="0" smtClean="0">
                <a:latin typeface="Calisto MT"/>
                <a:ea typeface="MS Gothic" charset="0"/>
                <a:cs typeface="Calisto MT"/>
              </a:rPr>
              <a:t>may be given:</a:t>
            </a:r>
          </a:p>
          <a:p>
            <a:pPr marL="460376" lvl="1" indent="-223838">
              <a:lnSpc>
                <a:spcPct val="90000"/>
              </a:lnSpc>
              <a:spcBef>
                <a:spcPts val="50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latin typeface="Calisto MT"/>
                <a:ea typeface="MS Gothic" charset="0"/>
                <a:cs typeface="Calisto MT"/>
              </a:rPr>
              <a:t>With reasonable cause</a:t>
            </a:r>
          </a:p>
          <a:p>
            <a:pPr marL="460376" lvl="1" indent="-223838">
              <a:lnSpc>
                <a:spcPct val="90000"/>
              </a:lnSpc>
              <a:spcBef>
                <a:spcPts val="50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latin typeface="Calisto MT"/>
                <a:ea typeface="MS Gothic" charset="0"/>
                <a:cs typeface="Calisto MT"/>
              </a:rPr>
              <a:t>When</a:t>
            </a:r>
            <a:r>
              <a:rPr lang="en-US" sz="2800" dirty="0" smtClean="0">
                <a:latin typeface="Calisto MT"/>
                <a:ea typeface="MS Gothic" charset="0"/>
                <a:cs typeface="Calisto MT"/>
              </a:rPr>
              <a:t> </a:t>
            </a:r>
            <a:r>
              <a:rPr lang="en-US" sz="2800" dirty="0">
                <a:latin typeface="Calisto MT"/>
                <a:ea typeface="MS Gothic" charset="0"/>
                <a:cs typeface="Calisto MT"/>
              </a:rPr>
              <a:t>made </a:t>
            </a:r>
            <a:r>
              <a:rPr lang="en-US" sz="2800" dirty="0" smtClean="0">
                <a:latin typeface="Calisto MT"/>
                <a:ea typeface="MS Gothic" charset="0"/>
                <a:cs typeface="Calisto MT"/>
              </a:rPr>
              <a:t>in advance</a:t>
            </a:r>
          </a:p>
          <a:p>
            <a:pPr marL="1146176" lvl="4" indent="-223838">
              <a:lnSpc>
                <a:spcPct val="90000"/>
              </a:lnSpc>
              <a:spcBef>
                <a:spcPts val="50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latin typeface="Calisto MT"/>
              <a:ea typeface="MS Gothic" charset="0"/>
              <a:cs typeface="Calisto MT"/>
            </a:endParaRPr>
          </a:p>
          <a:p>
            <a:pPr marL="223838" indent="-223838">
              <a:lnSpc>
                <a:spcPct val="90000"/>
              </a:lnSpc>
              <a:spcBef>
                <a:spcPts val="500"/>
              </a:spcBef>
              <a:buFont typeface="Times New Roman"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600" dirty="0" smtClean="0">
                <a:latin typeface="Calisto MT"/>
                <a:ea typeface="MS Gothic" charset="0"/>
                <a:cs typeface="Calisto MT"/>
              </a:rPr>
              <a:t>All</a:t>
            </a:r>
            <a:r>
              <a:rPr lang="en-US" sz="3200" dirty="0" smtClean="0">
                <a:latin typeface="Calisto MT"/>
                <a:ea typeface="MS Gothic" charset="0"/>
                <a:cs typeface="Calisto MT"/>
              </a:rPr>
              <a:t> </a:t>
            </a:r>
            <a:r>
              <a:rPr lang="en-US" sz="3200" dirty="0">
                <a:latin typeface="Calisto MT"/>
                <a:ea typeface="MS Gothic" charset="0"/>
                <a:cs typeface="Calisto MT"/>
              </a:rPr>
              <a:t>inquiries about </a:t>
            </a:r>
            <a:r>
              <a:rPr lang="en-US" sz="3200" dirty="0" smtClean="0">
                <a:latin typeface="Calisto MT"/>
                <a:ea typeface="MS Gothic" charset="0"/>
                <a:cs typeface="Calisto MT"/>
              </a:rPr>
              <a:t>grading </a:t>
            </a:r>
            <a:r>
              <a:rPr lang="en-US" sz="3200" dirty="0" smtClean="0">
                <a:latin typeface="Calisto MT"/>
                <a:ea typeface="MS Gothic" charset="0"/>
                <a:cs typeface="Calisto MT"/>
                <a:sym typeface="Wingdings"/>
              </a:rPr>
              <a:t></a:t>
            </a:r>
            <a:r>
              <a:rPr lang="en-US" sz="3200" dirty="0" smtClean="0">
                <a:latin typeface="Calisto MT"/>
                <a:ea typeface="MS Gothic" charset="0"/>
                <a:cs typeface="Calisto MT"/>
              </a:rPr>
              <a:t> </a:t>
            </a:r>
            <a:r>
              <a:rPr lang="en-US" sz="3200" dirty="0">
                <a:latin typeface="Calisto MT"/>
                <a:ea typeface="MS Gothic" charset="0"/>
                <a:cs typeface="Calisto MT"/>
              </a:rPr>
              <a:t>TA </a:t>
            </a:r>
            <a:r>
              <a:rPr lang="en-US" sz="3200" dirty="0" smtClean="0">
                <a:latin typeface="Calisto MT"/>
                <a:ea typeface="MS Gothic" charset="0"/>
                <a:cs typeface="Calisto MT"/>
              </a:rPr>
              <a:t>first</a:t>
            </a:r>
            <a:endParaRPr lang="en-US" sz="3200" dirty="0" smtClean="0">
              <a:latin typeface="Calisto MT"/>
              <a:cs typeface="Calisto MT"/>
            </a:endParaRPr>
          </a:p>
        </p:txBody>
      </p:sp>
      <p:sp>
        <p:nvSpPr>
          <p:cNvPr id="5" name="Slide Number Placeholder 4"/>
          <p:cNvSpPr>
            <a:spLocks noGrp="1"/>
          </p:cNvSpPr>
          <p:nvPr>
            <p:ph type="sldNum" sz="quarter" idx="12"/>
          </p:nvPr>
        </p:nvSpPr>
        <p:spPr/>
        <p:txBody>
          <a:bodyPr/>
          <a:lstStyle/>
          <a:p>
            <a:fld id="{D3D4B754-21B2-1D4E-BFE8-16B2D8C7FF03}" type="slidenum">
              <a:rPr lang="uk-UA" smtClean="0"/>
              <a:pPr/>
              <a:t>7</a:t>
            </a:fld>
            <a:endParaRPr lang="uk-UA" dirty="0"/>
          </a:p>
        </p:txBody>
      </p:sp>
    </p:spTree>
    <p:extLst>
      <p:ext uri="{BB962C8B-B14F-4D97-AF65-F5344CB8AC3E}">
        <p14:creationId xmlns:p14="http://schemas.microsoft.com/office/powerpoint/2010/main" val="96973620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sto MT"/>
                <a:cs typeface="Calisto MT"/>
              </a:rPr>
              <a:t>Assignment Policies</a:t>
            </a:r>
            <a:endParaRPr lang="en-US" dirty="0">
              <a:latin typeface="Calisto MT"/>
              <a:cs typeface="Calisto MT"/>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Calisto MT"/>
                <a:cs typeface="Calisto MT"/>
              </a:rPr>
              <a:t>This class is primarily </a:t>
            </a:r>
            <a:r>
              <a:rPr lang="en-US" b="1" dirty="0" smtClean="0">
                <a:solidFill>
                  <a:srgbClr val="9F0000"/>
                </a:solidFill>
                <a:latin typeface="Calisto MT"/>
                <a:cs typeface="Calisto MT"/>
              </a:rPr>
              <a:t>paperless</a:t>
            </a:r>
          </a:p>
          <a:p>
            <a:r>
              <a:rPr lang="en-US" dirty="0" smtClean="0">
                <a:latin typeface="Calisto MT"/>
                <a:cs typeface="Calisto MT"/>
              </a:rPr>
              <a:t>Most </a:t>
            </a:r>
            <a:r>
              <a:rPr lang="en-US" dirty="0">
                <a:latin typeface="Calisto MT"/>
                <a:cs typeface="Calisto MT"/>
              </a:rPr>
              <a:t>assignments will be turned in </a:t>
            </a:r>
            <a:r>
              <a:rPr lang="en-US" dirty="0" smtClean="0">
                <a:latin typeface="Calisto MT"/>
                <a:cs typeface="Calisto MT"/>
              </a:rPr>
              <a:t>electronically</a:t>
            </a:r>
            <a:endParaRPr lang="en-US" dirty="0">
              <a:latin typeface="Calisto MT"/>
              <a:cs typeface="Calisto MT"/>
            </a:endParaRPr>
          </a:p>
          <a:p>
            <a:pPr lvl="1"/>
            <a:r>
              <a:rPr lang="en-US" dirty="0" smtClean="0">
                <a:latin typeface="Calisto MT"/>
                <a:cs typeface="Calisto MT"/>
              </a:rPr>
              <a:t>Blackboard</a:t>
            </a:r>
            <a:r>
              <a:rPr lang="en-US" dirty="0">
                <a:latin typeface="Calisto MT"/>
                <a:cs typeface="Calisto MT"/>
              </a:rPr>
              <a:t>, online forms, or </a:t>
            </a:r>
            <a:r>
              <a:rPr lang="en-US" dirty="0" smtClean="0">
                <a:latin typeface="Calisto MT"/>
                <a:cs typeface="Calisto MT"/>
              </a:rPr>
              <a:t>email</a:t>
            </a:r>
          </a:p>
          <a:p>
            <a:pPr lvl="1"/>
            <a:r>
              <a:rPr lang="en-US" dirty="0" smtClean="0">
                <a:latin typeface="Calisto MT"/>
                <a:cs typeface="Calisto MT"/>
              </a:rPr>
              <a:t>10% penalty for failing to follow turn-in instructions</a:t>
            </a:r>
          </a:p>
          <a:p>
            <a:r>
              <a:rPr lang="en-US" dirty="0" smtClean="0">
                <a:latin typeface="Calisto MT"/>
                <a:cs typeface="Calisto MT"/>
              </a:rPr>
              <a:t>Usually due at 11:59pm the day before </a:t>
            </a:r>
            <a:r>
              <a:rPr lang="en-US" dirty="0" smtClean="0">
                <a:latin typeface="Calisto MT"/>
                <a:cs typeface="Calisto MT"/>
              </a:rPr>
              <a:t>class</a:t>
            </a:r>
            <a:endParaRPr lang="en-US" dirty="0" smtClean="0">
              <a:latin typeface="Calisto MT"/>
              <a:cs typeface="Calisto MT"/>
            </a:endParaRPr>
          </a:p>
          <a:p>
            <a:pPr lvl="1"/>
            <a:r>
              <a:rPr lang="en-US" dirty="0" smtClean="0">
                <a:latin typeface="Calisto MT"/>
                <a:cs typeface="Calisto MT"/>
              </a:rPr>
              <a:t>Late: 25% off per day</a:t>
            </a:r>
          </a:p>
          <a:p>
            <a:r>
              <a:rPr lang="en-US" dirty="0" smtClean="0">
                <a:latin typeface="Calisto MT"/>
                <a:cs typeface="Calisto MT"/>
              </a:rPr>
              <a:t>Time management</a:t>
            </a:r>
          </a:p>
          <a:p>
            <a:pPr lvl="1"/>
            <a:r>
              <a:rPr lang="en-US" dirty="0" smtClean="0">
                <a:latin typeface="Calisto MT"/>
                <a:cs typeface="Calisto MT"/>
              </a:rPr>
              <a:t>Extensions are sometimes available</a:t>
            </a:r>
          </a:p>
          <a:p>
            <a:pPr lvl="1"/>
            <a:r>
              <a:rPr lang="en-US" dirty="0" smtClean="0">
                <a:latin typeface="Calisto MT"/>
                <a:cs typeface="Calisto MT"/>
              </a:rPr>
              <a:t>Please talk to me!</a:t>
            </a:r>
            <a:endParaRPr lang="en-US" dirty="0">
              <a:latin typeface="Calisto MT"/>
              <a:cs typeface="Calisto MT"/>
            </a:endParaRPr>
          </a:p>
        </p:txBody>
      </p:sp>
      <p:sp>
        <p:nvSpPr>
          <p:cNvPr id="5" name="Slide Number Placeholder 4"/>
          <p:cNvSpPr>
            <a:spLocks noGrp="1"/>
          </p:cNvSpPr>
          <p:nvPr>
            <p:ph type="sldNum" sz="quarter" idx="12"/>
          </p:nvPr>
        </p:nvSpPr>
        <p:spPr/>
        <p:txBody>
          <a:bodyPr/>
          <a:lstStyle/>
          <a:p>
            <a:fld id="{D3D4B754-21B2-1D4E-BFE8-16B2D8C7FF03}" type="slidenum">
              <a:rPr lang="uk-UA" smtClean="0"/>
              <a:pPr/>
              <a:t>8</a:t>
            </a:fld>
            <a:endParaRPr lang="uk-UA" dirty="0"/>
          </a:p>
        </p:txBody>
      </p:sp>
    </p:spTree>
    <p:extLst>
      <p:ext uri="{BB962C8B-B14F-4D97-AF65-F5344CB8AC3E}">
        <p14:creationId xmlns:p14="http://schemas.microsoft.com/office/powerpoint/2010/main" val="38312338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Calisto MT"/>
                <a:ea typeface="MS Gothic" charset="0"/>
                <a:cs typeface="Calisto MT"/>
              </a:rPr>
              <a:t>Academic Integrity</a:t>
            </a:r>
          </a:p>
        </p:txBody>
      </p:sp>
      <p:sp>
        <p:nvSpPr>
          <p:cNvPr id="2" name="Content Placeholder 1"/>
          <p:cNvSpPr>
            <a:spLocks noGrp="1"/>
          </p:cNvSpPr>
          <p:nvPr>
            <p:ph idx="1"/>
          </p:nvPr>
        </p:nvSpPr>
        <p:spPr/>
        <p:txBody>
          <a:bodyPr>
            <a:normAutofit fontScale="85000" lnSpcReduction="10000"/>
          </a:bodyPr>
          <a:lstStyle/>
          <a:p>
            <a:r>
              <a:rPr lang="en-US" dirty="0">
                <a:latin typeface="Calisto MT"/>
                <a:cs typeface="Calisto MT"/>
              </a:rPr>
              <a:t>Instructor’s responsibilities</a:t>
            </a:r>
            <a:r>
              <a:rPr lang="en-US" dirty="0" smtClean="0">
                <a:latin typeface="Calisto MT"/>
                <a:cs typeface="Calisto MT"/>
              </a:rPr>
              <a:t>:</a:t>
            </a:r>
            <a:endParaRPr lang="en-US" dirty="0">
              <a:latin typeface="Calisto MT"/>
              <a:cs typeface="Calisto MT"/>
            </a:endParaRPr>
          </a:p>
          <a:p>
            <a:pPr lvl="1"/>
            <a:r>
              <a:rPr lang="en-US" dirty="0">
                <a:latin typeface="Calisto MT"/>
                <a:cs typeface="Calisto MT"/>
              </a:rPr>
              <a:t>Be </a:t>
            </a:r>
            <a:r>
              <a:rPr lang="en-US" dirty="0" smtClean="0">
                <a:latin typeface="Calisto MT"/>
                <a:cs typeface="Calisto MT"/>
              </a:rPr>
              <a:t>respectful</a:t>
            </a:r>
            <a:endParaRPr lang="en-US" dirty="0">
              <a:latin typeface="Calisto MT"/>
              <a:cs typeface="Calisto MT"/>
            </a:endParaRPr>
          </a:p>
          <a:p>
            <a:pPr lvl="1"/>
            <a:r>
              <a:rPr lang="en-US" dirty="0">
                <a:latin typeface="Calisto MT"/>
                <a:cs typeface="Calisto MT"/>
              </a:rPr>
              <a:t>Be </a:t>
            </a:r>
            <a:r>
              <a:rPr lang="en-US" dirty="0" smtClean="0">
                <a:latin typeface="Calisto MT"/>
                <a:cs typeface="Calisto MT"/>
              </a:rPr>
              <a:t>fair</a:t>
            </a:r>
            <a:endParaRPr lang="en-US" dirty="0">
              <a:latin typeface="Calisto MT"/>
              <a:cs typeface="Calisto MT"/>
            </a:endParaRPr>
          </a:p>
          <a:p>
            <a:pPr lvl="1"/>
            <a:r>
              <a:rPr lang="en-US" dirty="0">
                <a:latin typeface="Calisto MT"/>
                <a:cs typeface="Calisto MT"/>
              </a:rPr>
              <a:t>Be </a:t>
            </a:r>
            <a:r>
              <a:rPr lang="en-US" dirty="0" smtClean="0">
                <a:latin typeface="Calisto MT"/>
                <a:cs typeface="Calisto MT"/>
              </a:rPr>
              <a:t>available</a:t>
            </a:r>
            <a:endParaRPr lang="en-US" dirty="0">
              <a:latin typeface="Calisto MT"/>
              <a:cs typeface="Calisto MT"/>
            </a:endParaRPr>
          </a:p>
          <a:p>
            <a:pPr lvl="1"/>
            <a:r>
              <a:rPr lang="en-US" dirty="0">
                <a:latin typeface="Calisto MT"/>
                <a:cs typeface="Calisto MT"/>
              </a:rPr>
              <a:t>Tell the students what they need to know and how they will be </a:t>
            </a:r>
            <a:r>
              <a:rPr lang="en-US" dirty="0" smtClean="0">
                <a:latin typeface="Calisto MT"/>
                <a:cs typeface="Calisto MT"/>
              </a:rPr>
              <a:t>graded</a:t>
            </a:r>
            <a:endParaRPr lang="en-US" dirty="0">
              <a:latin typeface="Calisto MT"/>
              <a:cs typeface="Calisto MT"/>
            </a:endParaRPr>
          </a:p>
          <a:p>
            <a:r>
              <a:rPr lang="en-US" dirty="0">
                <a:latin typeface="Calisto MT"/>
                <a:cs typeface="Calisto MT"/>
              </a:rPr>
              <a:t>Students’ responsibilities</a:t>
            </a:r>
            <a:r>
              <a:rPr lang="en-US" dirty="0" smtClean="0">
                <a:latin typeface="Calisto MT"/>
                <a:cs typeface="Calisto MT"/>
              </a:rPr>
              <a:t>:</a:t>
            </a:r>
            <a:endParaRPr lang="en-US" dirty="0">
              <a:latin typeface="Calisto MT"/>
              <a:cs typeface="Calisto MT"/>
            </a:endParaRPr>
          </a:p>
          <a:p>
            <a:pPr lvl="1"/>
            <a:r>
              <a:rPr lang="en-US" dirty="0">
                <a:latin typeface="Calisto MT"/>
                <a:cs typeface="Calisto MT"/>
              </a:rPr>
              <a:t>Be </a:t>
            </a:r>
            <a:r>
              <a:rPr lang="en-US" dirty="0" smtClean="0">
                <a:latin typeface="Calisto MT"/>
                <a:cs typeface="Calisto MT"/>
              </a:rPr>
              <a:t>respectful</a:t>
            </a:r>
            <a:endParaRPr lang="en-US" dirty="0">
              <a:latin typeface="Calisto MT"/>
              <a:cs typeface="Calisto MT"/>
            </a:endParaRPr>
          </a:p>
          <a:p>
            <a:pPr lvl="1"/>
            <a:r>
              <a:rPr lang="en-US" dirty="0">
                <a:latin typeface="Calisto MT"/>
                <a:cs typeface="Calisto MT"/>
              </a:rPr>
              <a:t>Do not cheat, plagiarize, or lie, or help anyone else </a:t>
            </a:r>
            <a:r>
              <a:rPr lang="en-US" dirty="0" smtClean="0">
                <a:latin typeface="Calisto MT"/>
                <a:cs typeface="Calisto MT"/>
              </a:rPr>
              <a:t>do so</a:t>
            </a:r>
            <a:endParaRPr lang="en-US" dirty="0">
              <a:latin typeface="Calisto MT"/>
              <a:cs typeface="Calisto MT"/>
            </a:endParaRPr>
          </a:p>
          <a:p>
            <a:pPr lvl="1"/>
            <a:r>
              <a:rPr lang="en-US" dirty="0">
                <a:latin typeface="Calisto MT"/>
                <a:cs typeface="Calisto MT"/>
              </a:rPr>
              <a:t>Do not interfere with other students’ academic activities</a:t>
            </a:r>
          </a:p>
        </p:txBody>
      </p:sp>
      <p:sp>
        <p:nvSpPr>
          <p:cNvPr id="4" name="Slide Number Placeholder 3"/>
          <p:cNvSpPr>
            <a:spLocks noGrp="1"/>
          </p:cNvSpPr>
          <p:nvPr>
            <p:ph type="sldNum" sz="quarter" idx="12"/>
          </p:nvPr>
        </p:nvSpPr>
        <p:spPr/>
        <p:txBody>
          <a:bodyPr/>
          <a:lstStyle/>
          <a:p>
            <a:fld id="{D3D4B754-21B2-1D4E-BFE8-16B2D8C7FF03}" type="slidenum">
              <a:rPr lang="uk-UA" smtClean="0"/>
              <a:pPr/>
              <a:t>9</a:t>
            </a:fld>
            <a:endParaRPr lang="uk-UA" dirty="0"/>
          </a:p>
        </p:txBody>
      </p:sp>
    </p:spTree>
    <p:extLst>
      <p:ext uri="{BB962C8B-B14F-4D97-AF65-F5344CB8AC3E}">
        <p14:creationId xmlns:p14="http://schemas.microsoft.com/office/powerpoint/2010/main" val="260329493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ustom 2">
      <a:dk1>
        <a:srgbClr val="000000"/>
      </a:dk1>
      <a:lt1>
        <a:srgbClr val="FFFFFF"/>
      </a:lt1>
      <a:dk2>
        <a:srgbClr val="6F6D5D"/>
      </a:dk2>
      <a:lt2>
        <a:srgbClr val="7C8F97"/>
      </a:lt2>
      <a:accent1>
        <a:srgbClr val="4B5A60"/>
      </a:accent1>
      <a:accent2>
        <a:srgbClr val="8B0003"/>
      </a:accent2>
      <a:accent3>
        <a:srgbClr val="504539"/>
      </a:accent3>
      <a:accent4>
        <a:srgbClr val="3138A5"/>
      </a:accent4>
      <a:accent5>
        <a:srgbClr val="457543"/>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34879</TotalTime>
  <Words>2603</Words>
  <Application>Microsoft Macintosh PowerPoint</Application>
  <PresentationFormat>On-screen Show (4:3)</PresentationFormat>
  <Paragraphs>457</Paragraphs>
  <Slides>51</Slides>
  <Notes>32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Capital</vt:lpstr>
      <vt:lpstr>Artificial Intelligence Class 1: Course Overview</vt:lpstr>
      <vt:lpstr>Course Staff</vt:lpstr>
      <vt:lpstr>My Research</vt:lpstr>
      <vt:lpstr>Today: Intro &amp; Overview</vt:lpstr>
      <vt:lpstr>Classroom Policies</vt:lpstr>
      <vt:lpstr>Grading</vt:lpstr>
      <vt:lpstr>Homework </vt:lpstr>
      <vt:lpstr>Assignment Policies</vt:lpstr>
      <vt:lpstr>Academic Integrity</vt:lpstr>
      <vt:lpstr>Academic Integrity Policy</vt:lpstr>
      <vt:lpstr>Plagiarism</vt:lpstr>
      <vt:lpstr>Plagiarism</vt:lpstr>
      <vt:lpstr>Abetting</vt:lpstr>
      <vt:lpstr>What To Do</vt:lpstr>
      <vt:lpstr>Penalties</vt:lpstr>
      <vt:lpstr>About Groupwork</vt:lpstr>
      <vt:lpstr>Availability &amp; Communication</vt:lpstr>
      <vt:lpstr>Schedule</vt:lpstr>
      <vt:lpstr>What is AI?</vt:lpstr>
      <vt:lpstr>Artificial Intelligence</vt:lpstr>
      <vt:lpstr>AI: A Vision</vt:lpstr>
      <vt:lpstr>Main Goals of AI</vt:lpstr>
      <vt:lpstr>Why AI?</vt:lpstr>
      <vt:lpstr>Foundations of AI</vt:lpstr>
      <vt:lpstr>History</vt:lpstr>
      <vt:lpstr>Eliza</vt:lpstr>
      <vt:lpstr>PowerPoint Presentation</vt:lpstr>
      <vt:lpstr> PARRY</vt:lpstr>
      <vt:lpstr>Parry  Meets Eliza</vt:lpstr>
      <vt:lpstr>We’ve Come a Long Way  (or have we?...)</vt:lpstr>
      <vt:lpstr>Big Questions</vt:lpstr>
      <vt:lpstr>What’s Easy and What’s Hard?</vt:lpstr>
      <vt:lpstr>Turing Test</vt:lpstr>
      <vt:lpstr>The Loebner Contest </vt:lpstr>
      <vt:lpstr>What Can AI Systems Do Now?        </vt:lpstr>
      <vt:lpstr>What Can’t AI Systems Do Yet?</vt:lpstr>
      <vt:lpstr>Who Does AI?</vt:lpstr>
      <vt:lpstr>Applications</vt:lpstr>
      <vt:lpstr>Game Playing</vt:lpstr>
      <vt:lpstr>Text/Sketch Recognition</vt:lpstr>
      <vt:lpstr>User Modeling &amp; NLP</vt:lpstr>
      <vt:lpstr>Robotics</vt:lpstr>
      <vt:lpstr>Knowledge Representation</vt:lpstr>
      <vt:lpstr>Evolutionary Art</vt:lpstr>
      <vt:lpstr>Computer Vision</vt:lpstr>
      <vt:lpstr>Possible Approaches</vt:lpstr>
      <vt:lpstr>Thinking Well</vt:lpstr>
      <vt:lpstr>Acting Well</vt:lpstr>
      <vt:lpstr>Thinking Like Humans</vt:lpstr>
      <vt:lpstr>Acting Like Humans</vt:lpstr>
      <vt:lpstr>Homework</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Gambit: A Robust Chess-Playing Robotic System</dc:title>
  <dc:subject/>
  <dc:creator>cam</dc:creator>
  <cp:keywords/>
  <dc:description/>
  <cp:lastModifiedBy>Cynthia Matuszek</cp:lastModifiedBy>
  <cp:revision>1073</cp:revision>
  <cp:lastPrinted>2011-05-04T19:51:25Z</cp:lastPrinted>
  <dcterms:created xsi:type="dcterms:W3CDTF">2012-03-28T23:24:51Z</dcterms:created>
  <dcterms:modified xsi:type="dcterms:W3CDTF">2016-09-01T19:09:29Z</dcterms:modified>
  <cp:category/>
</cp:coreProperties>
</file>