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6" r:id="rId3"/>
    <p:sldId id="285" r:id="rId4"/>
    <p:sldId id="286" r:id="rId5"/>
    <p:sldId id="287" r:id="rId6"/>
    <p:sldId id="381" r:id="rId7"/>
    <p:sldId id="385" r:id="rId8"/>
    <p:sldId id="302" r:id="rId9"/>
    <p:sldId id="382" r:id="rId10"/>
    <p:sldId id="271" r:id="rId11"/>
    <p:sldId id="362" r:id="rId12"/>
    <p:sldId id="363" r:id="rId13"/>
    <p:sldId id="364" r:id="rId14"/>
    <p:sldId id="383" r:id="rId15"/>
    <p:sldId id="370" r:id="rId16"/>
    <p:sldId id="380" r:id="rId17"/>
    <p:sldId id="384" r:id="rId1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5"/>
    <p:restoredTop sz="96853"/>
  </p:normalViewPr>
  <p:slideViewPr>
    <p:cSldViewPr showGuides="1">
      <p:cViewPr>
        <p:scale>
          <a:sx n="103" d="100"/>
          <a:sy n="103" d="100"/>
        </p:scale>
        <p:origin x="1896" y="62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6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7.7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8019618" y="9644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9.2.2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054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52400" y="4719638"/>
            <a:ext cx="691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b="1" dirty="0">
                <a:latin typeface="Calibri"/>
              </a:rPr>
              <a:t>and to determine when a complex sentence is true given values of its symbols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0315B93-9AD6-D34C-8819-2DB41E11EDD5}"/>
              </a:ext>
            </a:extLst>
          </p:cNvPr>
          <p:cNvSpPr/>
          <p:nvPr/>
        </p:nvSpPr>
        <p:spPr bwMode="auto">
          <a:xfrm>
            <a:off x="4757191" y="2662090"/>
            <a:ext cx="4248150" cy="1371600"/>
          </a:xfrm>
          <a:prstGeom prst="wedgeRoundRectCallout">
            <a:avLst>
              <a:gd name="adj1" fmla="val 30324"/>
              <a:gd name="adj2" fmla="val 124280"/>
              <a:gd name="adj3" fmla="val 16667"/>
            </a:avLst>
          </a:prstGeom>
          <a:solidFill>
            <a:srgbClr val="FF0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The value of complex sentences can be determined from the values of </a:t>
            </a:r>
            <a:r>
              <a:rPr lang="en-US" dirty="0"/>
              <a:t>their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 elements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241502"/>
            <a:ext cx="7772400" cy="53340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is a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logical connective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(not a “rule”)</a:t>
            </a:r>
          </a:p>
          <a:p>
            <a:pPr>
              <a:lnSpc>
                <a:spcPct val="110000"/>
              </a:lnSpc>
            </a:pP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True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the sentence is in a KB, it can be used by a rule (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to infer that Q is True if P is True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</a:p>
          <a:p>
            <a:pPr marL="339725" lvl="1" indent="0">
              <a:buNone/>
            </a:pPr>
            <a:r>
              <a:rPr lang="en-US" sz="2800" i="1" dirty="0">
                <a:ea typeface="ＭＳ Ｐゴシック" charset="0"/>
                <a:sym typeface="Symbol" charset="0"/>
              </a:rPr>
              <a:t>you must prove it’s true for every possible value of x</a:t>
            </a:r>
            <a:endParaRPr lang="en-US" sz="2800" i="1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CEF9-61DA-CF4D-9F15-53040C52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 Q  </a:t>
            </a:r>
            <a:r>
              <a:rPr lang="en-US" sz="5400" b="0" dirty="0"/>
              <a:t>≡</a:t>
            </a:r>
            <a:r>
              <a:rPr lang="en-US" b="0" dirty="0"/>
              <a:t>  </a:t>
            </a:r>
            <a:r>
              <a:rPr lang="en-US" dirty="0">
                <a:ea typeface="ＭＳ Ｐゴシック" charset="0"/>
                <a:sym typeface="Symbol" charset="0"/>
              </a:rPr>
              <a:t>~PQ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8615-6AF6-6840-9187-9E8760C3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29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We can show this by looking at a truth table</a:t>
            </a:r>
          </a:p>
          <a:p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8FF50F-0798-6545-AA95-0928B7610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90953"/>
              </p:ext>
            </p:extLst>
          </p:nvPr>
        </p:nvGraphicFramePr>
        <p:xfrm>
          <a:off x="2019300" y="3008086"/>
          <a:ext cx="5105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60468759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33811894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81194487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29747337"/>
                    </a:ext>
                  </a:extLst>
                </a:gridCol>
              </a:tblGrid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 Q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~PQ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5989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68655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82162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56508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850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AFB2FD-DF32-0D4E-913D-0063BAC98817}"/>
              </a:ext>
            </a:extLst>
          </p:cNvPr>
          <p:cNvSpPr/>
          <p:nvPr/>
        </p:nvSpPr>
        <p:spPr bwMode="auto">
          <a:xfrm>
            <a:off x="4419600" y="2819400"/>
            <a:ext cx="2895600" cy="2209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7333C-DDCF-3E43-983B-F56E7025B4D8}"/>
              </a:ext>
            </a:extLst>
          </p:cNvPr>
          <p:cNvSpPr txBox="1"/>
          <p:nvPr/>
        </p:nvSpPr>
        <p:spPr>
          <a:xfrm>
            <a:off x="4421746" y="509211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two columns are the same</a:t>
            </a:r>
          </a:p>
        </p:txBody>
      </p:sp>
    </p:spTree>
    <p:extLst>
      <p:ext uri="{BB962C8B-B14F-4D97-AF65-F5344CB8AC3E}">
        <p14:creationId xmlns:p14="http://schemas.microsoft.com/office/powerpoint/2010/main" val="33440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eight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if each sentence is consistent with the model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15223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BE602B-7591-9745-98B0-29AE624B0F32}"/>
              </a:ext>
            </a:extLst>
          </p:cNvPr>
          <p:cNvSpPr txBox="1"/>
          <p:nvPr/>
        </p:nvSpPr>
        <p:spPr>
          <a:xfrm>
            <a:off x="6324600" y="39624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="1" dirty="0"/>
              <a:t> </a:t>
            </a:r>
            <a:r>
              <a:rPr lang="en-US" dirty="0"/>
              <a:t>means the model makes the sentence False and </a:t>
            </a:r>
            <a:r>
              <a:rPr lang="en-US" b="1" dirty="0">
                <a:solidFill>
                  <a:schemeClr val="dk1"/>
                </a:solidFill>
              </a:rPr>
              <a:t>✓</a:t>
            </a:r>
            <a:r>
              <a:rPr lang="en-US" dirty="0">
                <a:solidFill>
                  <a:schemeClr val="dk1"/>
                </a:solidFill>
              </a:rPr>
              <a:t>means it doesn’t make it False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eliminate a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71372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04D041-6920-CD4A-B2B6-A5E4F803BE7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066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C4F3-9F5C-C14C-847F-525478BA08E9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447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0B0718-514D-3643-99CF-F93B98B658ED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828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804D75-70D5-1C48-9B4D-E32686217330}"/>
              </a:ext>
            </a:extLst>
          </p:cNvPr>
          <p:cNvCxnSpPr>
            <a:cxnSpLocks/>
          </p:cNvCxnSpPr>
          <p:nvPr/>
        </p:nvCxnSpPr>
        <p:spPr bwMode="auto">
          <a:xfrm>
            <a:off x="6237514" y="2590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18F6EF-BBE0-FA41-8007-D73645A7EE87}"/>
              </a:ext>
            </a:extLst>
          </p:cNvPr>
          <p:cNvCxnSpPr>
            <a:cxnSpLocks/>
          </p:cNvCxnSpPr>
          <p:nvPr/>
        </p:nvCxnSpPr>
        <p:spPr bwMode="auto">
          <a:xfrm>
            <a:off x="6248400" y="32766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EB7CCC-1A64-794D-8C36-EA9DA63328AA}"/>
              </a:ext>
            </a:extLst>
          </p:cNvPr>
          <p:cNvSpPr txBox="1"/>
          <p:nvPr/>
        </p:nvSpPr>
        <p:spPr>
          <a:xfrm>
            <a:off x="6324600" y="3918734"/>
            <a:ext cx="2590800" cy="2800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Only 3 models are consistent with KB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R true in </a:t>
            </a:r>
            <a:r>
              <a:rPr lang="en-US" sz="2300" b="1" dirty="0"/>
              <a:t>all</a:t>
            </a:r>
            <a:r>
              <a:rPr lang="en-US" sz="2300" dirty="0"/>
              <a:t> of them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/>
              <a:t>∴ </a:t>
            </a:r>
            <a:r>
              <a:rPr lang="en-US" sz="2300" dirty="0"/>
              <a:t>R is true and can be added to KB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We inferred that R is true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08F431A-A73B-A542-8381-5C6F0D96BF52}"/>
              </a:ext>
            </a:extLst>
          </p:cNvPr>
          <p:cNvSpPr/>
          <p:nvPr/>
        </p:nvSpPr>
        <p:spPr bwMode="auto">
          <a:xfrm>
            <a:off x="6123214" y="206502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25D89B1F-422C-2A4C-80A7-B2B6810AF3D8}"/>
              </a:ext>
            </a:extLst>
          </p:cNvPr>
          <p:cNvSpPr/>
          <p:nvPr/>
        </p:nvSpPr>
        <p:spPr bwMode="auto">
          <a:xfrm>
            <a:off x="6123214" y="3539491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5AB84239-0745-6847-AB8F-C6E03EAA73F5}"/>
              </a:ext>
            </a:extLst>
          </p:cNvPr>
          <p:cNvSpPr/>
          <p:nvPr/>
        </p:nvSpPr>
        <p:spPr bwMode="auto">
          <a:xfrm>
            <a:off x="6136277" y="281940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0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9A5A-A340-7E4F-B4A3-85D5D9E4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1C8B5-0715-4743-8C87-48BFB06A6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/>
              <a:t>Enabling the Wumpus World agent to use </a:t>
            </a:r>
            <a:r>
              <a:rPr lang="en-US" sz="3200" b="1" dirty="0"/>
              <a:t>propositional logic</a:t>
            </a:r>
            <a:r>
              <a:rPr lang="en-US" sz="3200" dirty="0"/>
              <a:t> allows her to reason about what she observes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to infer additional facts that must be true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to identify those facts that must be false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Increasing her chances of finding the gold and avoiding the Wumpus and pits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Propositional logic is simple and efficient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3EDC4-8B56-2A41-8F3E-CA5DC9E17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9893" y="0"/>
            <a:ext cx="1656464" cy="180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6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Users specify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 whose values can be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True</a:t>
            </a:r>
            <a:r>
              <a:rPr lang="en-US" sz="2800" dirty="0">
                <a:ea typeface="ＭＳ Ｐゴシック" charset="0"/>
                <a:cs typeface="Calibri"/>
              </a:rPr>
              <a:t> or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False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</a:t>
            </a:r>
            <a:br>
              <a:rPr lang="en-US" sz="2800" b="1" dirty="0">
                <a:ea typeface="ＭＳ Ｐゴシック" charset="0"/>
              </a:rPr>
            </a:b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It’s humid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humid, then it’s hot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(P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Q)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hot and it’s humid, then it's raining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</a:t>
            </a: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We consider a </a:t>
            </a:r>
            <a:r>
              <a:rPr lang="en-US" altLang="ja-JP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Knowledge Base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(KB) to be a set of sentences that are all 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</a:t>
            </a:r>
          </a:p>
          <a:p>
            <a:pPr marL="0" indent="0">
              <a:buNone/>
            </a:pPr>
            <a:r>
              <a:rPr lang="en-US" sz="3200" b="1" dirty="0"/>
              <a:t>Q </a:t>
            </a:r>
            <a:r>
              <a:rPr lang="en-US" sz="3200" b="1" dirty="0">
                <a:ea typeface="ＭＳ Ｐゴシック" charset="0"/>
                <a:sym typeface="Symbol" charset="0"/>
              </a:rPr>
              <a:t>  R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2889"/>
              </p:ext>
            </p:extLst>
          </p:nvPr>
        </p:nvGraphicFramePr>
        <p:xfrm>
          <a:off x="4724400" y="2292350"/>
          <a:ext cx="32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63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68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645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380326" y="4229110"/>
            <a:ext cx="4535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models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model has a value for every variable in the KB such that every sentence evaluates to true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are 3 possible worlds consistent with the KB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8D182-4BA9-E94B-9C51-3C5405AB37C7}"/>
              </a:ext>
            </a:extLst>
          </p:cNvPr>
          <p:cNvSpPr txBox="1"/>
          <p:nvPr/>
        </p:nvSpPr>
        <p:spPr>
          <a:xfrm>
            <a:off x="7924800" y="2743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09276A-7904-454A-86F8-CBC7427382C4}"/>
              </a:ext>
            </a:extLst>
          </p:cNvPr>
          <p:cNvSpPr txBox="1"/>
          <p:nvPr/>
        </p:nvSpPr>
        <p:spPr>
          <a:xfrm>
            <a:off x="7940854" y="3200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EFBB47-9798-9241-BD2A-AEF158DD3AE3}"/>
              </a:ext>
            </a:extLst>
          </p:cNvPr>
          <p:cNvSpPr txBox="1"/>
          <p:nvPr/>
        </p:nvSpPr>
        <p:spPr>
          <a:xfrm>
            <a:off x="7940854" y="3657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56320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 Q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R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ea typeface="ＭＳ Ｐゴシック" charset="0"/>
                <a:sym typeface="Symbol" charset="0"/>
              </a:rPr>
              <a:t>  P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9138"/>
              </p:ext>
            </p:extLst>
          </p:nvPr>
        </p:nvGraphicFramePr>
        <p:xfrm>
          <a:off x="4724400" y="2292350"/>
          <a:ext cx="3200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526692" y="3471623"/>
            <a:ext cx="43887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no models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There’s no assignment of True or False to every variable that makes every KB sentence true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There’s no possible world consistent with the KB</a:t>
            </a:r>
          </a:p>
          <a:p>
            <a:pPr marL="122238" indent="-12223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is inconsistent</a:t>
            </a:r>
          </a:p>
        </p:txBody>
      </p:sp>
    </p:spTree>
    <p:extLst>
      <p:ext uri="{BB962C8B-B14F-4D97-AF65-F5344CB8AC3E}">
        <p14:creationId xmlns:p14="http://schemas.microsoft.com/office/powerpoint/2010/main" val="70524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tautology: 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one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V</a:t>
            </a:r>
            <a:r>
              <a:rPr lang="en-US" sz="3200" b="1" dirty="0">
                <a:ea typeface="ＭＳ Ｐゴシック" charset="0"/>
                <a:sym typeface="Symbol" charset="0"/>
              </a:rPr>
              <a:t>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  <a:p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</a:t>
            </a:r>
            <a:r>
              <a:rPr lang="en-US" sz="3200" b="1" dirty="0">
                <a:ea typeface="ＭＳ Ｐゴシック" charset="0"/>
                <a:sym typeface="Symbol" charset="0"/>
              </a:rPr>
              <a:t>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b="1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 </a:t>
            </a:r>
          </a:p>
          <a:p>
            <a:pPr marL="0" indent="0"/>
            <a:endParaRPr lang="en-US" sz="3200" dirty="0"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87E83-8763-7C44-917C-BF634203D370}"/>
              </a:ext>
            </a:extLst>
          </p:cNvPr>
          <p:cNvCxnSpPr/>
          <p:nvPr/>
        </p:nvCxnSpPr>
        <p:spPr bwMode="auto">
          <a:xfrm>
            <a:off x="6858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F93FA-7574-B049-AD1B-82A8465162E6}"/>
              </a:ext>
            </a:extLst>
          </p:cNvPr>
          <p:cNvCxnSpPr/>
          <p:nvPr/>
        </p:nvCxnSpPr>
        <p:spPr bwMode="auto">
          <a:xfrm>
            <a:off x="16764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249A-6029-9742-92FD-6535C4EA4488}"/>
              </a:ext>
            </a:extLst>
          </p:cNvPr>
          <p:cNvCxnSpPr/>
          <p:nvPr/>
        </p:nvCxnSpPr>
        <p:spPr bwMode="auto">
          <a:xfrm>
            <a:off x="685800" y="5486400"/>
            <a:ext cx="4953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6E2BBA-7B8B-BC46-84BE-677221531734}"/>
              </a:ext>
            </a:extLst>
          </p:cNvPr>
          <p:cNvCxnSpPr/>
          <p:nvPr/>
        </p:nvCxnSpPr>
        <p:spPr bwMode="auto">
          <a:xfrm flipV="1">
            <a:off x="5638800" y="4572000"/>
            <a:ext cx="0" cy="9144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A57C759-3B41-2E43-B485-3B1D15C03405}"/>
              </a:ext>
            </a:extLst>
          </p:cNvPr>
          <p:cNvSpPr txBox="1"/>
          <p:nvPr/>
        </p:nvSpPr>
        <p:spPr>
          <a:xfrm>
            <a:off x="838200" y="555457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a value for P and for Q, the truth table defines the value of P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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18492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18149</TotalTime>
  <Words>1289</Words>
  <Application>Microsoft Macintosh PowerPoint</Application>
  <PresentationFormat>On-screen Show (4:3)</PresentationFormat>
  <Paragraphs>283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Calligraphy</vt:lpstr>
      <vt:lpstr>Times New Roman</vt:lpstr>
      <vt:lpstr>Wingdings</vt:lpstr>
      <vt:lpstr>Zapf Dingbats</vt:lpstr>
      <vt:lpstr>Blank Presentation</vt:lpstr>
      <vt:lpstr>Propositional Logic</vt:lpstr>
      <vt:lpstr>Motivation</vt:lpstr>
      <vt:lpstr>Propositional logic syntax</vt:lpstr>
      <vt:lpstr>Examples of PL sentences</vt:lpstr>
      <vt:lpstr>Some terms</vt:lpstr>
      <vt:lpstr>A simple example</vt:lpstr>
      <vt:lpstr>Another simple example</vt:lpstr>
      <vt:lpstr>More terms</vt:lpstr>
      <vt:lpstr>Truth tables</vt:lpstr>
      <vt:lpstr>Truth tables</vt:lpstr>
      <vt:lpstr>Implies connective: P  Q</vt:lpstr>
      <vt:lpstr>P  Q</vt:lpstr>
      <vt:lpstr>P  Q</vt:lpstr>
      <vt:lpstr>P Q  ≡  ~PQ</vt:lpstr>
      <vt:lpstr>Models for a KB</vt:lpstr>
      <vt:lpstr>Models for a KB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312</cp:revision>
  <cp:lastPrinted>2019-03-27T18:18:31Z</cp:lastPrinted>
  <dcterms:created xsi:type="dcterms:W3CDTF">2009-10-25T14:57:13Z</dcterms:created>
  <dcterms:modified xsi:type="dcterms:W3CDTF">2021-03-09T19:39:31Z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