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8" r:id="rId3"/>
    <p:sldId id="329" r:id="rId4"/>
    <p:sldId id="338" r:id="rId5"/>
    <p:sldId id="374" r:id="rId6"/>
    <p:sldId id="339" r:id="rId7"/>
    <p:sldId id="345" r:id="rId8"/>
    <p:sldId id="347" r:id="rId9"/>
    <p:sldId id="341" r:id="rId10"/>
    <p:sldId id="348" r:id="rId11"/>
    <p:sldId id="349" r:id="rId12"/>
    <p:sldId id="371" r:id="rId13"/>
    <p:sldId id="343" r:id="rId14"/>
    <p:sldId id="350" r:id="rId15"/>
    <p:sldId id="351" r:id="rId16"/>
    <p:sldId id="330" r:id="rId17"/>
    <p:sldId id="331" r:id="rId18"/>
    <p:sldId id="332" r:id="rId19"/>
    <p:sldId id="375" r:id="rId20"/>
    <p:sldId id="336" r:id="rId21"/>
    <p:sldId id="372" r:id="rId22"/>
    <p:sldId id="333" r:id="rId23"/>
    <p:sldId id="257" r:id="rId24"/>
    <p:sldId id="258" r:id="rId25"/>
    <p:sldId id="265" r:id="rId26"/>
    <p:sldId id="326" r:id="rId27"/>
    <p:sldId id="266" r:id="rId28"/>
    <p:sldId id="259" r:id="rId29"/>
    <p:sldId id="260" r:id="rId30"/>
    <p:sldId id="261" r:id="rId31"/>
    <p:sldId id="305" r:id="rId32"/>
    <p:sldId id="337" r:id="rId33"/>
    <p:sldId id="327" r:id="rId34"/>
    <p:sldId id="307" r:id="rId35"/>
    <p:sldId id="262" r:id="rId36"/>
    <p:sldId id="376" r:id="rId37"/>
    <p:sldId id="37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78" r:id="rId46"/>
    <p:sldId id="316" r:id="rId47"/>
    <p:sldId id="317" r:id="rId48"/>
    <p:sldId id="373" r:id="rId49"/>
    <p:sldId id="318" r:id="rId50"/>
    <p:sldId id="319" r:id="rId51"/>
    <p:sldId id="320" r:id="rId52"/>
    <p:sldId id="335" r:id="rId53"/>
    <p:sldId id="379" r:id="rId54"/>
    <p:sldId id="321" r:id="rId55"/>
    <p:sldId id="334" r:id="rId56"/>
    <p:sldId id="323" r:id="rId57"/>
    <p:sldId id="322" r:id="rId58"/>
    <p:sldId id="324" r:id="rId59"/>
    <p:sldId id="325" r:id="rId60"/>
    <p:sldId id="303" r:id="rId61"/>
    <p:sldId id="272" r:id="rId62"/>
    <p:sldId id="277" r:id="rId63"/>
    <p:sldId id="370" r:id="rId64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E79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00"/>
    <p:restoredTop sz="91429"/>
  </p:normalViewPr>
  <p:slideViewPr>
    <p:cSldViewPr showGuides="1">
      <p:cViewPr varScale="1">
        <p:scale>
          <a:sx n="34" d="100"/>
          <a:sy n="34" d="100"/>
        </p:scale>
        <p:origin x="200" y="53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17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Turn over e and 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1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49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51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56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57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58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59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60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61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62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0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on_selection_ta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3758/BF031976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3758/BF0319765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log.ldc.upenn.edu/nll/?cat=2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ats_vs._scruffi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ssal_Cave_Adventure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en.wikipedia.org/wiki/Hunt_the_Wump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5" Type="http://schemas.openxmlformats.org/officeDocument/2006/relationships/hyperlink" Target="https://en.wikipedia.org/wiki/NetHack" TargetMode="External"/><Relationship Id="rId4" Type="http://schemas.openxmlformats.org/officeDocument/2006/relationships/hyperlink" Target="https://en.wikipedia.org/wiki/Zor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mazon.com/Thinking-Fast-Slow-Daniel-Kahneman/dp/037453355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Geyer-Schulz and Chuck Dyer</a:t>
            </a:r>
            <a:endParaRPr lang="en-US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AB32A-30FC-744B-9852-72237F38B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168" y="198998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b="1" dirty="0"/>
              <a:t>All roses are flowers</a:t>
            </a:r>
          </a:p>
          <a:p>
            <a:pPr marL="346075" indent="-284163"/>
            <a:r>
              <a:rPr lang="en-US" sz="3200" b="1" dirty="0"/>
              <a:t>Some flowers fade quickly</a:t>
            </a:r>
          </a:p>
          <a:p>
            <a:pPr marL="346075" indent="-284163"/>
            <a:r>
              <a:rPr lang="en-US" sz="3200" b="1" dirty="0"/>
              <a:t>Therefore, some roses fade quickly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75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Therefore,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</p:spTree>
    <p:extLst>
      <p:ext uri="{BB962C8B-B14F-4D97-AF65-F5344CB8AC3E}">
        <p14:creationId xmlns:p14="http://schemas.microsoft.com/office/powerpoint/2010/main" val="323696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Therefore,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A730B2-61AC-4347-9C33-72E1936CF601}"/>
              </a:ext>
            </a:extLst>
          </p:cNvPr>
          <p:cNvSpPr/>
          <p:nvPr/>
        </p:nvSpPr>
        <p:spPr bwMode="auto">
          <a:xfrm>
            <a:off x="6172200" y="2514600"/>
            <a:ext cx="28194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Flowers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6873BA-BD1A-684E-A2E5-C14E3E9428B1}"/>
              </a:ext>
            </a:extLst>
          </p:cNvPr>
          <p:cNvSpPr/>
          <p:nvPr/>
        </p:nvSpPr>
        <p:spPr bwMode="auto">
          <a:xfrm>
            <a:off x="6477000" y="3352800"/>
            <a:ext cx="107061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quick faders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715FFA-370D-EA43-9687-101B12B2ADF3}"/>
              </a:ext>
            </a:extLst>
          </p:cNvPr>
          <p:cNvSpPr/>
          <p:nvPr/>
        </p:nvSpPr>
        <p:spPr bwMode="auto">
          <a:xfrm>
            <a:off x="7658100" y="3657600"/>
            <a:ext cx="990600" cy="990600"/>
          </a:xfrm>
          <a:prstGeom prst="ellipse">
            <a:avLst/>
          </a:prstGeom>
          <a:solidFill>
            <a:srgbClr val="FF7E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roses</a:t>
            </a:r>
          </a:p>
        </p:txBody>
      </p:sp>
    </p:spTree>
    <p:extLst>
      <p:ext uri="{BB962C8B-B14F-4D97-AF65-F5344CB8AC3E}">
        <p14:creationId xmlns:p14="http://schemas.microsoft.com/office/powerpoint/2010/main" val="390636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b="1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17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4493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cards; each has a </a:t>
            </a:r>
            <a:r>
              <a:rPr lang="en-US" sz="3200" i="1" dirty="0"/>
              <a:t>letter</a:t>
            </a:r>
            <a:r>
              <a:rPr lang="en-US" sz="3200" dirty="0"/>
              <a:t> written on one side and a </a:t>
            </a:r>
            <a:r>
              <a:rPr lang="en-US" sz="3200" i="1" dirty="0"/>
              <a:t>number</a:t>
            </a:r>
            <a:r>
              <a:rPr lang="en-US" sz="3200" dirty="0"/>
              <a:t>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claim the 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</a:rPr>
              <a:t>If a card has a </a:t>
            </a:r>
            <a:r>
              <a:rPr lang="en-US" sz="3200" i="1" dirty="0">
                <a:ea typeface="ＭＳ Ｐゴシック" charset="0"/>
              </a:rPr>
              <a:t>vowel</a:t>
            </a:r>
            <a:r>
              <a:rPr lang="en-US" sz="3200" dirty="0">
                <a:ea typeface="ＭＳ Ｐゴシック" charset="0"/>
              </a:rPr>
              <a:t> on one side, then it has an </a:t>
            </a:r>
            <a:r>
              <a:rPr lang="en-US" sz="3200" i="1" dirty="0">
                <a:ea typeface="ＭＳ Ｐゴシック" charset="0"/>
              </a:rPr>
              <a:t>even number </a:t>
            </a:r>
            <a:r>
              <a:rPr lang="en-US" sz="3200" dirty="0">
                <a:ea typeface="ＭＳ Ｐゴシック" charset="0"/>
              </a:rPr>
              <a:t>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Which cards should you turn over in order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/>
              <a:t>Wason (1966) showed people are bad at this task</a:t>
            </a:r>
            <a:endParaRPr lang="en-US" sz="3200" b="1" dirty="0"/>
          </a:p>
          <a:p>
            <a:r>
              <a:rPr lang="en-US" sz="3200" dirty="0"/>
              <a:t>To disprove rule P=&gt;Q, find a situation in which P is true but Q is false, i.e., show P^~Q</a:t>
            </a:r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those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</a:t>
            </a:r>
            <a:r>
              <a:rPr lang="en-US" sz="3200" dirty="0">
                <a:hlinkClick r:id="rId3"/>
              </a:rPr>
              <a:t>Griggs &amp; Cox, 1982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</a:t>
            </a:r>
            <a:r>
              <a:rPr lang="en-US" sz="3200" dirty="0">
                <a:hlinkClick r:id="rId3"/>
              </a:rPr>
              <a:t>Griggs &amp; Cox, 1982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/>
              </a:rPr>
              <a:t>Perhaps easier 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cheating 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1AEC24-CC80-C847-8F54-10BD09B7F74A}"/>
              </a:ext>
            </a:extLst>
          </p:cNvPr>
          <p:cNvSpPr/>
          <p:nvPr/>
        </p:nvSpPr>
        <p:spPr bwMode="auto">
          <a:xfrm>
            <a:off x="2743200" y="36957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024C32-FC06-9647-A82F-2497F0E82A63}"/>
              </a:ext>
            </a:extLst>
          </p:cNvPr>
          <p:cNvSpPr/>
          <p:nvPr/>
        </p:nvSpPr>
        <p:spPr bwMode="auto">
          <a:xfrm>
            <a:off x="5486400" y="3700849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6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from</a:t>
            </a:r>
            <a:br>
              <a:rPr lang="en-US" sz="3200" dirty="0"/>
            </a:br>
            <a:r>
              <a:rPr lang="en-US" sz="3200" dirty="0"/>
              <a:t>a set of data (observations, beliefs, etc.)</a:t>
            </a:r>
            <a:br>
              <a:rPr lang="en-US" sz="3200" dirty="0"/>
            </a:br>
            <a:r>
              <a:rPr lang="en-US" sz="3200" dirty="0"/>
              <a:t>seems key to intelligence</a:t>
            </a:r>
          </a:p>
          <a:p>
            <a:r>
              <a:rPr lang="en-US" sz="3200" dirty="0"/>
              <a:t>Logic is a powerful and well-developed approach to this &amp; highly regarded by people</a:t>
            </a:r>
          </a:p>
          <a:p>
            <a:r>
              <a:rPr lang="en-US" sz="3200" dirty="0"/>
              <a:t>Logic is also a strong formal system that computers can use (cf. John McCarthy’s work)</a:t>
            </a:r>
          </a:p>
          <a:p>
            <a:r>
              <a:rPr lang="en-US" sz="3200" dirty="0"/>
              <a:t>We can solve some AI problems by represent-</a:t>
            </a:r>
            <a:r>
              <a:rPr lang="en-US" sz="3200" dirty="0" err="1"/>
              <a:t>ing</a:t>
            </a:r>
            <a:r>
              <a:rPr lang="en-US" sz="3200" dirty="0"/>
              <a:t> them in logic and applying 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/>
              <a:t>We often model the meaning of natural language sentences as a logic statements</a:t>
            </a:r>
          </a:p>
          <a:p>
            <a:r>
              <a:rPr lang="en-US" sz="3200" dirty="0"/>
              <a:t>This maps these into equivalent statements</a:t>
            </a:r>
          </a:p>
          <a:p>
            <a:pPr lvl="1"/>
            <a:r>
              <a:rPr lang="en-US" sz="28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28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language: t</a:t>
            </a:r>
            <a:r>
              <a:rPr lang="en-US" sz="3200" dirty="0">
                <a:ea typeface="ＭＳ Ｐゴシック" charset="0"/>
              </a:rPr>
              <a:t>h</a:t>
            </a:r>
            <a:r>
              <a:rPr lang="en-US" sz="3200" i="1" dirty="0">
                <a:ea typeface="ＭＳ Ｐゴシック" charset="0"/>
              </a:rPr>
              <a:t>at won’t do you no good</a:t>
            </a:r>
            <a:br>
              <a:rPr lang="en-US" sz="3200" i="1" dirty="0">
                <a:ea typeface="ＭＳ Ｐゴシック" charset="0"/>
              </a:rPr>
            </a:br>
            <a:br>
              <a:rPr lang="en-US" sz="3200" i="1" dirty="0">
                <a:ea typeface="ＭＳ Ｐゴシック" charset="0"/>
              </a:rPr>
            </a:br>
            <a:r>
              <a:rPr lang="en-US" sz="3200" i="1" dirty="0">
                <a:ea typeface="ＭＳ Ｐゴシック" charset="0"/>
              </a:rPr>
              <a:t>As a way to state </a:t>
            </a:r>
            <a:r>
              <a:rPr lang="en-US" sz="3200" i="1" dirty="0"/>
              <a:t>a negative more strongly</a:t>
            </a:r>
            <a:endParaRPr lang="en-US" sz="3200" i="1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It’s not just informal </a:t>
            </a:r>
            <a:r>
              <a:rPr lang="en-US" sz="3200" dirty="0"/>
              <a:t>language actually</a:t>
            </a:r>
          </a:p>
          <a:p>
            <a:r>
              <a:rPr lang="en-US" sz="3200" dirty="0"/>
              <a:t>What does this mean: </a:t>
            </a:r>
            <a:endParaRPr lang="en-US" sz="2800" i="1" dirty="0"/>
          </a:p>
          <a:p>
            <a:pPr marL="688975" lvl="2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200" i="1" dirty="0"/>
              <a:t>we cannot underestimate the </a:t>
            </a:r>
            <a:br>
              <a:rPr lang="en-US" sz="3200" i="1" dirty="0"/>
            </a:br>
            <a:r>
              <a:rPr lang="en-US" sz="3200" i="1" dirty="0"/>
              <a:t>importance of logic</a:t>
            </a:r>
          </a:p>
          <a:p>
            <a:pPr marL="457200" indent="-457200"/>
            <a:r>
              <a:rPr lang="en-US" sz="3200" dirty="0"/>
              <a:t>Does is mean logic is important or not?</a:t>
            </a:r>
            <a:endParaRPr lang="en-US" sz="3200" i="1" dirty="0"/>
          </a:p>
          <a:p>
            <a:pPr marL="457200" indent="-457200"/>
            <a:endParaRPr lang="en-US" sz="3200" i="1" dirty="0"/>
          </a:p>
          <a:p>
            <a:pPr marL="457200" indent="-457200"/>
            <a:r>
              <a:rPr lang="en-US" sz="3200" dirty="0"/>
              <a:t>See the </a:t>
            </a:r>
            <a:r>
              <a:rPr lang="en-US" sz="3200" dirty="0" err="1"/>
              <a:t>LanguageLog</a:t>
            </a:r>
            <a:r>
              <a:rPr lang="en-US" sz="3200" dirty="0"/>
              <a:t> blog </a:t>
            </a:r>
            <a:r>
              <a:rPr lang="en-US" sz="3200" dirty="0">
                <a:hlinkClick r:id="rId3"/>
              </a:rPr>
              <a:t>misnegation archive</a:t>
            </a:r>
            <a:r>
              <a:rPr lang="en-US" sz="3200" dirty="0"/>
              <a:t> for lots of real-world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don’t use formal logical reason-</a:t>
            </a:r>
            <a:r>
              <a:rPr lang="en-US" sz="3200" dirty="0" err="1"/>
              <a:t>ing</a:t>
            </a:r>
            <a:r>
              <a:rPr lang="en-US" sz="3200" dirty="0"/>
              <a:t> for solving a problem, logic might be a good approach for AI for many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Solution in a formal system offers other benefits, e.g., letting us prove properties of the approach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Knowledge-based agents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Knowledge-based agents have a knowledge base (KB) and an 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KB: a set of representations of facts believed true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Sentences are expressed in a </a:t>
            </a:r>
            <a:r>
              <a:rPr lang="en-US" sz="3000" b="1" dirty="0"/>
              <a:t>knowledge represent-</a:t>
            </a:r>
            <a:r>
              <a:rPr lang="en-US" sz="3000" b="1" dirty="0" err="1"/>
              <a:t>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1. It </a:t>
            </a:r>
            <a:r>
              <a:rPr lang="en-US" sz="3000" b="1" dirty="0">
                <a:ea typeface="ＭＳ Ｐゴシック" charset="0"/>
              </a:rPr>
              <a:t>TELL</a:t>
            </a:r>
            <a:r>
              <a:rPr lang="en-US" sz="3000" dirty="0">
                <a:ea typeface="ＭＳ Ｐゴシック" charset="0"/>
              </a:rPr>
              <a:t>s the KB what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2. It </a:t>
            </a:r>
            <a:r>
              <a:rPr lang="en-US" sz="3000" b="1" dirty="0">
                <a:ea typeface="ＭＳ Ｐゴシック" charset="0"/>
              </a:rPr>
              <a:t>ASK</a:t>
            </a:r>
            <a:r>
              <a:rPr lang="en-US" sz="3000" dirty="0">
                <a:ea typeface="ＭＳ Ｐゴシック" charset="0"/>
              </a:rPr>
              <a:t>s the KB 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800" b="1" dirty="0"/>
              <a:t>Knowledge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Most abstract: describe agent by what it knows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Autonomous vehicle knows Golden Gate Bridge connects San Francisco with the Marin County</a:t>
            </a:r>
          </a:p>
          <a:p>
            <a:r>
              <a:rPr lang="en-US" sz="2800" b="1" dirty="0"/>
              <a:t>Logical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Level where knowledge is encoded into </a:t>
            </a:r>
            <a:r>
              <a:rPr lang="en-US" sz="2800" i="1" dirty="0">
                <a:ea typeface="ＭＳ Ｐゴシック" charset="0"/>
              </a:rPr>
              <a:t>sentences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</a:t>
            </a:r>
            <a:r>
              <a:rPr lang="en-US" sz="2800" b="1" dirty="0">
                <a:ea typeface="ＭＳ Ｐゴシック" charset="0"/>
              </a:rPr>
              <a:t>links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GoldenGateBridge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SanFran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MarinCounty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r>
              <a:rPr lang="en-US" sz="2800" b="1" dirty="0"/>
              <a:t>Implementation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Software representation of sentences, e.g.</a:t>
            </a:r>
            <a:br>
              <a:rPr lang="en-US" sz="2800" dirty="0">
                <a:ea typeface="ＭＳ Ｐゴシック" charset="0"/>
              </a:rPr>
            </a:br>
            <a:r>
              <a:rPr lang="en-US" sz="2200" dirty="0">
                <a:latin typeface="Courier New" charset="0"/>
                <a:ea typeface="ＭＳ Ｐゴシック" charset="0"/>
              </a:rPr>
              <a:t>(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links,goldengatebridge,sanfran,marincounty</a:t>
            </a:r>
            <a:r>
              <a:rPr lang="en-US" sz="22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3100" dirty="0"/>
              <a:t>Based on </a:t>
            </a:r>
            <a:r>
              <a:rPr lang="en-US" sz="3100" dirty="0">
                <a:hlinkClick r:id="rId3"/>
              </a:rPr>
              <a:t>Hunt the Wumpus </a:t>
            </a:r>
            <a:r>
              <a:rPr lang="en-US" sz="3100" dirty="0"/>
              <a:t>computer game from 1972</a:t>
            </a:r>
          </a:p>
          <a:p>
            <a:r>
              <a:rPr lang="en-US" sz="3100" dirty="0"/>
              <a:t>Agent explores cave of rooms connected by passageways</a:t>
            </a:r>
          </a:p>
          <a:p>
            <a:r>
              <a:rPr lang="en-US" sz="3100" dirty="0"/>
              <a:t>Lurking in a room is the </a:t>
            </a:r>
            <a:r>
              <a:rPr lang="en-US" sz="3100" i="1" dirty="0" err="1"/>
              <a:t>Wumpus</a:t>
            </a:r>
            <a:r>
              <a:rPr lang="en-US" sz="3100" dirty="0"/>
              <a:t>, a beast that eats any agent that enters its room</a:t>
            </a:r>
          </a:p>
          <a:p>
            <a:r>
              <a:rPr lang="en-US" sz="3100" dirty="0"/>
              <a:t>Some rooms have </a:t>
            </a:r>
            <a:r>
              <a:rPr lang="en-US" sz="3100" i="1" dirty="0"/>
              <a:t>bottomless pits </a:t>
            </a:r>
            <a:r>
              <a:rPr lang="en-US" sz="3100" dirty="0"/>
              <a:t>that trap any agent that wanders into the room</a:t>
            </a:r>
          </a:p>
          <a:p>
            <a:r>
              <a:rPr lang="en-US" sz="3100" dirty="0"/>
              <a:t>Somewhere is a heap of gold in a room</a:t>
            </a:r>
          </a:p>
          <a:p>
            <a:r>
              <a:rPr lang="en-US" sz="3100" dirty="0"/>
              <a:t>Goal: collect gold &amp; exit w/o being eaten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968" y="-26801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Hunt_the_Wumpus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details</a:t>
            </a:r>
          </a:p>
          <a:p>
            <a:r>
              <a:rPr lang="en-US" sz="2800" dirty="0"/>
              <a:t>Early (c. 1972) text-based game</a:t>
            </a:r>
            <a:br>
              <a:rPr lang="en-US" sz="2800" dirty="0"/>
            </a:br>
            <a:r>
              <a:rPr lang="en-US" sz="2800" dirty="0"/>
              <a:t>written in BASIC written by Gregory </a:t>
            </a:r>
            <a:r>
              <a:rPr lang="en-US" sz="2800" dirty="0" err="1"/>
              <a:t>Yob</a:t>
            </a:r>
            <a:r>
              <a:rPr lang="en-US" sz="2800" dirty="0"/>
              <a:t>, a student at UMASS, Dartmouth</a:t>
            </a:r>
          </a:p>
          <a:p>
            <a:r>
              <a:rPr lang="en-US" sz="2800" dirty="0"/>
              <a:t>Defined a game genre of including </a:t>
            </a:r>
            <a:r>
              <a:rPr lang="en-US" sz="2800" dirty="0">
                <a:hlinkClick r:id="rId3"/>
              </a:rPr>
              <a:t>adventure</a:t>
            </a:r>
            <a:r>
              <a:rPr lang="en-US" sz="2800" dirty="0"/>
              <a:t>, </a:t>
            </a:r>
            <a:r>
              <a:rPr lang="en-US" sz="2800" dirty="0" err="1">
                <a:hlinkClick r:id="rId4"/>
              </a:rPr>
              <a:t>zork</a:t>
            </a:r>
            <a:r>
              <a:rPr lang="en-US" sz="2800" dirty="0"/>
              <a:t>, and </a:t>
            </a:r>
            <a:r>
              <a:rPr lang="en-US" sz="2800" dirty="0" err="1">
                <a:hlinkClick r:id="rId5"/>
              </a:rPr>
              <a:t>nethack</a:t>
            </a:r>
            <a:endParaRPr lang="en-US" sz="2800" dirty="0"/>
          </a:p>
          <a:p>
            <a:r>
              <a:rPr lang="en-US" sz="2800" dirty="0"/>
              <a:t>Eventually commercialized (c. 1980) for early personal computers</a:t>
            </a:r>
          </a:p>
          <a:p>
            <a:r>
              <a:rPr lang="en-US" sz="2800" dirty="0"/>
              <a:t>The </a:t>
            </a:r>
            <a:r>
              <a:rPr lang="en-US" sz="2800" dirty="0">
                <a:hlinkClick r:id="rId6"/>
              </a:rPr>
              <a:t>Hunt the Wumpus basic code </a:t>
            </a:r>
            <a:r>
              <a:rPr lang="en-US" sz="2800" dirty="0"/>
              <a:t>is available in a 1976 article in Creative Computing by </a:t>
            </a:r>
            <a:r>
              <a:rPr lang="en-US" sz="2800" dirty="0" err="1"/>
              <a:t>Yob</a:t>
            </a:r>
            <a:r>
              <a:rPr lang="en-US" sz="2800" dirty="0"/>
              <a:t>!</a:t>
            </a:r>
          </a:p>
        </p:txBody>
      </p:sp>
      <p:pic>
        <p:nvPicPr>
          <p:cNvPr id="5" name="Picture 4" descr="Picture 2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28600"/>
            <a:ext cx="3355975" cy="2209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</a:t>
            </a:r>
            <a:r>
              <a:rPr lang="en-US" altLang="ja-JP" dirty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048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600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sz="2600" dirty="0"/>
          </a:p>
          <a:p>
            <a:pPr marL="0" indent="0">
              <a:buFontTx/>
              <a:buNone/>
            </a:pPr>
            <a:r>
              <a:rPr lang="en-US" sz="2600" dirty="0"/>
              <a:t>Agent’</a:t>
            </a:r>
            <a:r>
              <a:rPr lang="en-US" altLang="ja-JP" sz="2600" dirty="0"/>
              <a:t>s task is to find the gold, return to the field [1,1] and climb out of the cave</a:t>
            </a:r>
            <a:endParaRPr lang="en-US" sz="26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stench</a:t>
            </a:r>
            <a:r>
              <a:rPr lang="en-US" sz="2600" dirty="0">
                <a:ea typeface="ＭＳ Ｐゴシック" charset="0"/>
              </a:rPr>
              <a:t> in square containing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and in 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breeze </a:t>
            </a:r>
            <a:r>
              <a:rPr lang="en-US" sz="2600" dirty="0">
                <a:ea typeface="ＭＳ Ｐゴシック" charset="0"/>
              </a:rPr>
              <a:t>in 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glitter</a:t>
            </a:r>
            <a:r>
              <a:rPr lang="en-US" sz="2600" dirty="0">
                <a:ea typeface="ＭＳ Ｐゴシック" charset="0"/>
              </a:rPr>
              <a:t> 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bump</a:t>
            </a:r>
            <a:r>
              <a:rPr lang="en-US" sz="26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dirty="0">
                <a:ea typeface="ＭＳ Ｐゴシック" charset="0"/>
              </a:rPr>
              <a:t>Woeful </a:t>
            </a:r>
            <a:r>
              <a:rPr lang="en-US" sz="2600" b="1" dirty="0">
                <a:ea typeface="ＭＳ Ｐゴシック" charset="0"/>
              </a:rPr>
              <a:t>scream</a:t>
            </a:r>
            <a:r>
              <a:rPr lang="en-US" sz="2600" dirty="0">
                <a:ea typeface="ＭＳ Ｐゴシック" charset="0"/>
              </a:rPr>
              <a:t> everywhere in cave, if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killed</a:t>
            </a:r>
          </a:p>
          <a:p>
            <a:pPr>
              <a:defRPr/>
            </a:pPr>
            <a:r>
              <a:rPr lang="en-US" sz="3200" dirty="0"/>
              <a:t>Percepts given as five-tuple, e.g., if stench and breeze, but no glitter, bump or  scream:  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(Stench, Breeze, None, None, None)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3200" dirty="0"/>
              <a:t>Agent cannot perceive its location, e.g., (2,2)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800" b="1" dirty="0"/>
              <a:t>go forward </a:t>
            </a:r>
          </a:p>
          <a:p>
            <a:r>
              <a:rPr lang="en-US" sz="2800" b="1" dirty="0"/>
              <a:t>turn right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turn left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grab</a:t>
            </a:r>
            <a:r>
              <a:rPr lang="en-US" sz="2800" dirty="0"/>
              <a:t>: Pick up object</a:t>
            </a:r>
            <a:r>
              <a:rPr lang="en-US" altLang="ja-JP" sz="2800" dirty="0"/>
              <a:t> in same square as agent</a:t>
            </a:r>
          </a:p>
          <a:p>
            <a:r>
              <a:rPr lang="en-US" sz="2800" b="1" dirty="0"/>
              <a:t>shoot</a:t>
            </a:r>
            <a:r>
              <a:rPr lang="en-US" sz="2800" dirty="0"/>
              <a:t>: Fire arrow in direction agent faces. It continues until it hits &amp; kills </a:t>
            </a:r>
            <a:r>
              <a:rPr lang="en-US" sz="2800" dirty="0" err="1"/>
              <a:t>Wumpus</a:t>
            </a:r>
            <a:r>
              <a:rPr lang="en-US" sz="2800" dirty="0"/>
              <a:t> or hits outer wall. Agent has one arrow, so only first shoot action has effect </a:t>
            </a:r>
          </a:p>
          <a:p>
            <a:r>
              <a:rPr lang="en-US" sz="2800" b="1" dirty="0"/>
              <a:t>climb:</a:t>
            </a:r>
            <a:r>
              <a:rPr lang="en-US" sz="2800" dirty="0"/>
              <a:t> leave cave, only effective in start square</a:t>
            </a:r>
          </a:p>
          <a:p>
            <a:r>
              <a:rPr lang="en-US" sz="2800" b="1" dirty="0"/>
              <a:t>die:</a:t>
            </a:r>
            <a:r>
              <a:rPr lang="en-US" sz="2800" dirty="0"/>
              <a:t> automatically and irretrievably happens if agent enters square with pit or living Wumpus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F8483B-097A-1D41-819B-2549E2E8F4EF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always very good at it</a:t>
            </a:r>
          </a:p>
          <a:p>
            <a:pPr marL="334963" indent="-334963"/>
            <a:r>
              <a:rPr lang="en-US" sz="3200" dirty="0"/>
              <a:t>Reasoning with negation and disjunction seems particularly difficult</a:t>
            </a:r>
          </a:p>
          <a:p>
            <a:pPr marL="334963" indent="-334963"/>
            <a:r>
              <a:rPr lang="en-US" sz="3200" dirty="0"/>
              <a:t>But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	Agent’</a:t>
            </a:r>
            <a:r>
              <a:rPr lang="en-US" altLang="ja-JP" sz="3200" dirty="0"/>
              <a:t>s goal is to find the gold and bring it back to the start square as quickly as possible, without getting killed</a:t>
            </a:r>
          </a:p>
          <a:p>
            <a:pPr>
              <a:buFontTx/>
              <a:buNone/>
            </a:pPr>
            <a:endParaRPr lang="en-US" altLang="ja-JP" sz="2000" dirty="0"/>
          </a:p>
          <a:p>
            <a:pPr lvl="1"/>
            <a:r>
              <a:rPr lang="en-US" sz="3200" dirty="0">
                <a:ea typeface="ＭＳ Ｐゴシック" charset="0"/>
              </a:rPr>
              <a:t>1,000 point reward for climbing out of cave with gold</a:t>
            </a:r>
          </a:p>
          <a:p>
            <a:pPr lvl="1"/>
            <a:r>
              <a:rPr lang="en-US" sz="3200" dirty="0">
                <a:ea typeface="ＭＳ Ｐゴシック" charset="0"/>
              </a:rPr>
              <a:t>1 point deducted for every action taken</a:t>
            </a:r>
          </a:p>
          <a:p>
            <a:pPr lvl="1"/>
            <a:r>
              <a:rPr lang="en-US" sz="3200" dirty="0">
                <a:ea typeface="ＭＳ Ｐゴシック" charset="0"/>
              </a:rPr>
              <a:t>10,000 point penalty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3200" b="1" dirty="0"/>
              <a:t>Fully Observable?</a:t>
            </a:r>
            <a:endParaRPr lang="en-US" sz="3200" dirty="0"/>
          </a:p>
          <a:p>
            <a:pPr marL="342900" indent="-342900"/>
            <a:r>
              <a:rPr lang="en-US" sz="3200" b="1" dirty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Single-agent?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Observable:</a:t>
            </a:r>
            <a:r>
              <a:rPr lang="en-US" sz="3200" dirty="0"/>
              <a:t> </a:t>
            </a:r>
            <a:r>
              <a:rPr lang="en-US" sz="3200" b="1" dirty="0"/>
              <a:t>No</a:t>
            </a:r>
            <a:r>
              <a:rPr lang="en-US" sz="3200" dirty="0"/>
              <a:t> –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Deterministic: Yes</a:t>
            </a:r>
            <a:r>
              <a:rPr lang="en-US" sz="3200" dirty="0"/>
              <a:t>, outcomes exactly specified</a:t>
            </a:r>
          </a:p>
          <a:p>
            <a:pPr marL="342900" indent="-342900"/>
            <a:r>
              <a:rPr lang="en-US" sz="3200" b="1" dirty="0"/>
              <a:t>Episodic:</a:t>
            </a:r>
            <a:r>
              <a:rPr lang="en-US" sz="3200" dirty="0"/>
              <a:t> </a:t>
            </a:r>
            <a:r>
              <a:rPr lang="en-US" sz="3200" b="1" dirty="0"/>
              <a:t>No</a:t>
            </a:r>
            <a:r>
              <a:rPr lang="en-US" sz="3200" dirty="0"/>
              <a:t> – sequential at the level of actions; Yes episodic </a:t>
            </a:r>
            <a:r>
              <a:rPr lang="en-US" sz="3200" dirty="0" err="1"/>
              <a:t>w.r.t.</a:t>
            </a:r>
            <a:r>
              <a:rPr lang="en-US" sz="3200" dirty="0"/>
              <a:t> multiple games</a:t>
            </a:r>
          </a:p>
          <a:p>
            <a:pPr marL="342900" indent="-342900"/>
            <a:r>
              <a:rPr lang="en-US" sz="3200" b="1" dirty="0"/>
              <a:t>Static:</a:t>
            </a:r>
            <a:r>
              <a:rPr lang="en-US" sz="3200" dirty="0"/>
              <a:t> </a:t>
            </a:r>
            <a:r>
              <a:rPr lang="en-US" sz="3200" b="1" dirty="0"/>
              <a:t>Yes</a:t>
            </a:r>
            <a:r>
              <a:rPr lang="en-US" sz="3200" dirty="0"/>
              <a:t> – Wumpus and Pits do not move</a:t>
            </a:r>
          </a:p>
          <a:p>
            <a:pPr marL="342900" indent="-342900"/>
            <a:r>
              <a:rPr lang="en-US" sz="3200" b="1" dirty="0"/>
              <a:t>Discrete:</a:t>
            </a:r>
            <a:r>
              <a:rPr lang="en-US" sz="3200" dirty="0"/>
              <a:t> </a:t>
            </a:r>
            <a:r>
              <a:rPr lang="en-US" sz="3200" b="1" dirty="0"/>
              <a:t>Yes</a:t>
            </a:r>
          </a:p>
          <a:p>
            <a:pPr marL="342900" indent="-342900"/>
            <a:r>
              <a:rPr lang="en-US" sz="3200" b="1" dirty="0"/>
              <a:t>Single-agent:</a:t>
            </a:r>
            <a:r>
              <a:rPr lang="en-US" sz="3200" dirty="0"/>
              <a:t> </a:t>
            </a:r>
            <a:r>
              <a:rPr lang="en-US" sz="3200" b="1" dirty="0"/>
              <a:t>Yes</a:t>
            </a:r>
            <a:r>
              <a:rPr lang="en-US" sz="3200" dirty="0"/>
              <a:t>, Wumpus is essentially a natural feature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 is to find the gold, return to the field [1,1]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96000" y="2543175"/>
            <a:ext cx="2133600" cy="26776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</a:rPr>
              <a:t>A	  agent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B	  breeze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G	  glitter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OK	  safe cell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P	  pit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S	  stench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W	  </a:t>
            </a:r>
            <a:r>
              <a:rPr lang="en-US" dirty="0" err="1">
                <a:latin typeface="Arial" charset="0"/>
              </a:rPr>
              <a:t>wumpus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E36EE-C4FD-2A47-891B-4CDA41A0DC06}"/>
              </a:ext>
            </a:extLst>
          </p:cNvPr>
          <p:cNvSpPr txBox="1"/>
          <p:nvPr/>
        </p:nvSpPr>
        <p:spPr>
          <a:xfrm>
            <a:off x="2286000" y="5480476"/>
            <a:ext cx="601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We label cells with facts agent learns about them as it moves through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8E906-8167-7043-93DD-2A4F07CF5657}"/>
              </a:ext>
            </a:extLst>
          </p:cNvPr>
          <p:cNvSpPr txBox="1"/>
          <p:nvPr/>
        </p:nvSpPr>
        <p:spPr>
          <a:xfrm>
            <a:off x="5959745" y="204406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A9A0A-2101-DE41-881E-52411B067C3C}"/>
              </a:ext>
            </a:extLst>
          </p:cNvPr>
          <p:cNvSpPr txBox="1"/>
          <p:nvPr/>
        </p:nvSpPr>
        <p:spPr>
          <a:xfrm>
            <a:off x="7162800" y="20574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steps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(1,1),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(1,1)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105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(2,1)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Wumpus isn’t adjacent but one or more pits are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steps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6"/>
          <a:stretch/>
        </p:blipFill>
        <p:spPr bwMode="auto">
          <a:xfrm>
            <a:off x="192088" y="1524000"/>
            <a:ext cx="51419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(1,1),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(1,1) and its neighbors are OK</a:t>
            </a:r>
          </a:p>
        </p:txBody>
      </p:sp>
    </p:spTree>
    <p:extLst>
      <p:ext uri="{BB962C8B-B14F-4D97-AF65-F5344CB8AC3E}">
        <p14:creationId xmlns:p14="http://schemas.microsoft.com/office/powerpoint/2010/main" val="300489273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steps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2639737" y="5386907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(2,1)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Wumpus isn’t adjacent but one or more pits are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A1D8AA1-6508-0F43-9854-C4B1D7F45B42}"/>
              </a:ext>
            </a:extLst>
          </p:cNvPr>
          <p:cNvSpPr/>
          <p:nvPr/>
        </p:nvSpPr>
        <p:spPr bwMode="auto">
          <a:xfrm>
            <a:off x="3906044" y="3529399"/>
            <a:ext cx="12954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3818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C78CCC7-6197-5B4E-814C-36967531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780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alibri"/>
              </a:rPr>
              <a:t>Let’s start over:</a:t>
            </a:r>
            <a:r>
              <a:rPr lang="en-US" dirty="0">
                <a:latin typeface="Calibri"/>
              </a:rPr>
              <a:t> assume the agent moves to (1,2) and detects a Breeze.  A pit must be in (1,3) or (2,2).  What should the agent do next?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90D440A-1D53-AE4E-86E6-6E501F95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1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Returning to (1,1), and then going to (2,1) is a safe move. Always prefer a safe move to a risky one.  If the agent perceives a stench but no breeze in (2,1), what can it conclude?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Thinking Fast and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600" dirty="0"/>
              <a:t>A popular 2011 book by a Nobel prize winning author</a:t>
            </a:r>
          </a:p>
          <a:p>
            <a:r>
              <a:rPr lang="en-US" sz="2600" dirty="0"/>
              <a:t>His model is we have two different types of reasoning facilities</a:t>
            </a:r>
          </a:p>
          <a:p>
            <a:r>
              <a:rPr lang="en-US" sz="2600" b="1" dirty="0"/>
              <a:t>System 1</a:t>
            </a:r>
            <a:r>
              <a:rPr lang="en-US" sz="2600" dirty="0"/>
              <a:t> operates automatically and quickly, with little or no effort and no sense of voluntary control</a:t>
            </a:r>
          </a:p>
          <a:p>
            <a:r>
              <a:rPr lang="en-US" sz="2600" b="1" dirty="0"/>
              <a:t>System 2</a:t>
            </a:r>
            <a:r>
              <a:rPr lang="en-US" sz="2600" dirty="0"/>
              <a:t> allocates attention to effortful mental activities that demand it, including complex computations (e.g., logic, arithmetic, writing software, etc.)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C0879-99F7-D340-AEF9-3448140EDB89}"/>
              </a:ext>
            </a:extLst>
          </p:cNvPr>
          <p:cNvSpPr txBox="1"/>
          <p:nvPr/>
        </p:nvSpPr>
        <p:spPr>
          <a:xfrm>
            <a:off x="685800" y="5308334"/>
            <a:ext cx="8027647" cy="9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 stench in (1,2) =&gt; Wumpus not in (2,2) =&gt; Wumpus in (1,3)</a:t>
            </a:r>
          </a:p>
          <a:p>
            <a:pPr>
              <a:lnSpc>
                <a:spcPct val="120000"/>
              </a:lnSpc>
            </a:pPr>
            <a:r>
              <a:rPr lang="en-US" dirty="0"/>
              <a:t>No breeze in (2,1) =&gt; no pit in (2,2) =&gt; pit in (1,3)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6ADF8E5-533C-4848-B929-1B2CDE4C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1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The agent goes to (2,2) since it’s safe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55743-94D8-9A4C-A419-B39E62C61361}"/>
              </a:ext>
            </a:extLst>
          </p:cNvPr>
          <p:cNvSpPr txBox="1"/>
          <p:nvPr/>
        </p:nvSpPr>
        <p:spPr>
          <a:xfrm>
            <a:off x="1862173" y="5440363"/>
            <a:ext cx="58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Detecting neither a stench or breeze means that (2,3) and (3,2) are safe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07B66-740D-5243-8544-31FFB7204DDA}"/>
              </a:ext>
            </a:extLst>
          </p:cNvPr>
          <p:cNvSpPr txBox="1"/>
          <p:nvPr/>
        </p:nvSpPr>
        <p:spPr>
          <a:xfrm>
            <a:off x="1371600" y="539063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pick one of the safe moves, (2,3), and detect a breeze, stench and glitter.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F71E6-9025-FF4B-ABE0-A30A94E60D02}"/>
              </a:ext>
            </a:extLst>
          </p:cNvPr>
          <p:cNvSpPr txBox="1"/>
          <p:nvPr/>
        </p:nvSpPr>
        <p:spPr>
          <a:xfrm>
            <a:off x="1690024" y="5160963"/>
            <a:ext cx="622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gold!  Now it must find way back to (1,1). Hopefully, it has been remembering it’s moves so can quickly return to (1,1) via safe moves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318A-879D-C14A-989A-77F7B50E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A057-E871-5D43-BFF3-54547DA2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 we’ll see, the agent can represent </a:t>
            </a:r>
          </a:p>
          <a:p>
            <a:pPr lvl="1"/>
            <a:r>
              <a:rPr lang="en-US" sz="3200" dirty="0"/>
              <a:t>Its knowledge about the world in general, e.g., you can smell the Wumpus in the next cave</a:t>
            </a:r>
          </a:p>
          <a:p>
            <a:pPr lvl="1"/>
            <a:r>
              <a:rPr lang="en-US" sz="3200" dirty="0"/>
              <a:t>New facts it learns, e.g., no smell in 1,1</a:t>
            </a:r>
          </a:p>
          <a:p>
            <a:pPr marL="293688" indent="-296863"/>
            <a:r>
              <a:rPr lang="en-US" sz="3200" dirty="0"/>
              <a:t>And then draw conclusions, e.g., no Wumpus in 1,2 or in 2,1</a:t>
            </a:r>
          </a:p>
        </p:txBody>
      </p:sp>
    </p:spTree>
    <p:extLst>
      <p:ext uri="{BB962C8B-B14F-4D97-AF65-F5344CB8AC3E}">
        <p14:creationId xmlns:p14="http://schemas.microsoft.com/office/powerpoint/2010/main" val="1141416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so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x+1&gt; x is true for all numbers x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1600" dirty="0"/>
          </a:p>
          <a:p>
            <a:pPr marL="231775" indent="-231775"/>
            <a:r>
              <a:rPr lang="en-US" sz="3200" dirty="0"/>
              <a:t>A </a:t>
            </a:r>
            <a:r>
              <a:rPr lang="en-US" sz="3200" b="1" dirty="0"/>
              <a:t>possible world where KB is true </a:t>
            </a:r>
            <a:r>
              <a:rPr lang="en-US" sz="3200" dirty="0"/>
              <a:t>can contain additional facts as long as they don’t contradict anything in the KB</a:t>
            </a:r>
          </a:p>
          <a:p>
            <a:pPr marL="341313" lvl="1" indent="0">
              <a:buNone/>
            </a:pPr>
            <a:r>
              <a:rPr lang="en-US" sz="2800" dirty="0"/>
              <a:t>E.g.: ‘what’s known today’ + ‘there’s life on Mars’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others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x = 4 - y</a:t>
            </a: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(sets of)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363654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31209"/>
            <a:ext cx="2819400" cy="25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talk of </a:t>
            </a:r>
            <a:r>
              <a:rPr lang="en-US" sz="3200" dirty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 formally structured worlds </a:t>
            </a:r>
            <a:r>
              <a:rPr lang="en-US" sz="3200" dirty="0" err="1"/>
              <a:t>w.r.t</a:t>
            </a:r>
            <a:r>
              <a:rPr lang="en-US" sz="3200" dirty="0"/>
              <a:t> which truth can be evaluated</a:t>
            </a:r>
          </a:p>
          <a:p>
            <a:pPr marL="231775" indent="-231775"/>
            <a:r>
              <a:rPr lang="en-US" sz="3200" i="1" dirty="0"/>
              <a:t>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of</a:t>
            </a:r>
            <a:r>
              <a:rPr lang="en-US" sz="3200" dirty="0"/>
              <a:t> sentence α if α is true in </a:t>
            </a:r>
            <a:r>
              <a:rPr lang="en-US" sz="3200" i="1" dirty="0"/>
              <a:t>m</a:t>
            </a:r>
          </a:p>
          <a:p>
            <a:pPr marL="341313" lvl="1" indent="0">
              <a:buNone/>
            </a:pPr>
            <a:r>
              <a:rPr lang="en-US" sz="2800" dirty="0"/>
              <a:t>Lots of other things might or might not be true or might be unknown in </a:t>
            </a:r>
            <a:r>
              <a:rPr lang="en-US" sz="2800" i="1" dirty="0"/>
              <a:t>m</a:t>
            </a:r>
            <a:endParaRPr lang="en-US" sz="28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tter decisions: two systems 🧠. “If there is time to reflect, slowing… |  by Lloyd Carroll | UX Collective">
            <a:extLst>
              <a:ext uri="{FF2B5EF4-FFF2-40B4-BE49-F238E27FC236}">
                <a16:creationId xmlns:a16="http://schemas.microsoft.com/office/drawing/2014/main" id="{672DD102-26CE-404B-9429-94AC1E530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9166"/>
          <a:stretch/>
        </p:blipFill>
        <p:spPr bwMode="auto">
          <a:xfrm>
            <a:off x="178950" y="457200"/>
            <a:ext cx="8786099" cy="55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13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837034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move right, breeze in [2,1]</a:t>
            </a:r>
          </a:p>
          <a:p>
            <a:pPr marL="231775" indent="-231775"/>
            <a:r>
              <a:rPr lang="en-US" sz="3000" dirty="0"/>
              <a:t>Possible 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more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 consistent with observations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05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4005" y="5265003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B11</a:t>
            </a:r>
            <a:r>
              <a:rPr lang="en-US" dirty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>
                <a:latin typeface="Calibri"/>
                <a:cs typeface="Calibri"/>
              </a:rPr>
              <a:t>P13</a:t>
            </a:r>
            <a:r>
              <a:rPr lang="en-US" dirty="0">
                <a:latin typeface="Calibri"/>
                <a:cs typeface="Calibri"/>
              </a:rPr>
              <a:t>: pit in (1,3)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411C3-12D5-FE4D-9093-0980E6D978CA}"/>
              </a:ext>
            </a:extLst>
          </p:cNvPr>
          <p:cNvSpPr txBox="1"/>
          <p:nvPr/>
        </p:nvSpPr>
        <p:spPr>
          <a:xfrm>
            <a:off x="6324600" y="464406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68316-3E69-8544-9095-C9709338E37C}"/>
              </a:ext>
            </a:extLst>
          </p:cNvPr>
          <p:cNvSpPr txBox="1"/>
          <p:nvPr/>
        </p:nvSpPr>
        <p:spPr>
          <a:xfrm>
            <a:off x="7010400" y="46642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0EDAE-7EAD-394F-8A5D-131FB663261C}"/>
              </a:ext>
            </a:extLst>
          </p:cNvPr>
          <p:cNvSpPr txBox="1"/>
          <p:nvPr/>
        </p:nvSpPr>
        <p:spPr>
          <a:xfrm>
            <a:off x="7574166" y="4648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91D9B-D590-CD43-A512-75BC4B5F8F1C}"/>
              </a:ext>
            </a:extLst>
          </p:cNvPr>
          <p:cNvSpPr txBox="1"/>
          <p:nvPr/>
        </p:nvSpPr>
        <p:spPr>
          <a:xfrm>
            <a:off x="8183766" y="4648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A63E7-4C39-7048-B6BF-9D759CBC3B64}"/>
              </a:ext>
            </a:extLst>
          </p:cNvPr>
          <p:cNvSpPr txBox="1"/>
          <p:nvPr/>
        </p:nvSpPr>
        <p:spPr>
          <a:xfrm>
            <a:off x="5825385" y="41514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1343-2D0D-B34A-9E23-05F627ADAD92}"/>
              </a:ext>
            </a:extLst>
          </p:cNvPr>
          <p:cNvSpPr txBox="1"/>
          <p:nvPr/>
        </p:nvSpPr>
        <p:spPr>
          <a:xfrm>
            <a:off x="5897766" y="3505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0BB82-C76C-5640-B2EC-6E7A27BD68DE}"/>
              </a:ext>
            </a:extLst>
          </p:cNvPr>
          <p:cNvSpPr txBox="1"/>
          <p:nvPr/>
        </p:nvSpPr>
        <p:spPr>
          <a:xfrm>
            <a:off x="5867400" y="285898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3B3B8-7D20-9148-A533-EF854CC685E1}"/>
              </a:ext>
            </a:extLst>
          </p:cNvPr>
          <p:cNvSpPr txBox="1"/>
          <p:nvPr/>
        </p:nvSpPr>
        <p:spPr>
          <a:xfrm>
            <a:off x="5867400" y="22127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Each row is a potential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1F63C-53E8-8046-ABD1-0997693B61E7}"/>
              </a:ext>
            </a:extLst>
          </p:cNvPr>
          <p:cNvSpPr txBox="1"/>
          <p:nvPr/>
        </p:nvSpPr>
        <p:spPr>
          <a:xfrm>
            <a:off x="3124200" y="614045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Some of these are inconsistent with the observed facts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DD54C-6FD8-0448-912B-38AF37EC9B4B}"/>
              </a:ext>
            </a:extLst>
          </p:cNvPr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FF0000"/>
                </a:solidFill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6DC05C-0AF5-C840-82DD-C4A9AF3098D4}"/>
              </a:ext>
            </a:extLst>
          </p:cNvPr>
          <p:cNvCxnSpPr>
            <a:cxnSpLocks/>
          </p:cNvCxnSpPr>
          <p:nvPr/>
        </p:nvCxnSpPr>
        <p:spPr bwMode="auto">
          <a:xfrm>
            <a:off x="2743200" y="3733800"/>
            <a:ext cx="2819400" cy="6096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9E8DCB-FBB8-5244-AD35-50E124F0A100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214203"/>
            <a:ext cx="2819400" cy="58639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A64F3C-7545-3142-B567-D06AB585D4A3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761122"/>
            <a:ext cx="2819400" cy="51988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16F317-EA51-F142-98DD-4C32840D8501}"/>
              </a:ext>
            </a:extLst>
          </p:cNvPr>
          <p:cNvSpPr txBox="1"/>
          <p:nvPr/>
        </p:nvSpPr>
        <p:spPr>
          <a:xfrm>
            <a:off x="3651687" y="47189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9391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8" y="730189"/>
            <a:ext cx="5420202" cy="402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8518" y="4648200"/>
            <a:ext cx="57150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1" i="1" dirty="0"/>
              <a:t>KB </a:t>
            </a:r>
            <a:r>
              <a:rPr lang="en-US" b="1" dirty="0"/>
              <a:t>= </a:t>
            </a:r>
            <a:r>
              <a:rPr lang="en-US" b="1" dirty="0" err="1"/>
              <a:t>wumpus</a:t>
            </a:r>
            <a:r>
              <a:rPr lang="en-US" b="1" dirty="0"/>
              <a:t>-world rules + observations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334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Only </a:t>
            </a:r>
            <a:r>
              <a:rPr lang="en-US" b="1" dirty="0">
                <a:latin typeface="Calibri"/>
                <a:cs typeface="Calibri"/>
              </a:rPr>
              <a:t>three</a:t>
            </a:r>
            <a:r>
              <a:rPr lang="en-US" dirty="0">
                <a:latin typeface="Calibri"/>
                <a:cs typeface="Calibri"/>
              </a:rPr>
              <a:t> of the possible models are consistent with what’s known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Any might be the way the world really is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CC8690-4ABA-BA48-98B6-776E641AE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02455"/>
              </p:ext>
            </p:extLst>
          </p:nvPr>
        </p:nvGraphicFramePr>
        <p:xfrm>
          <a:off x="400050" y="1372865"/>
          <a:ext cx="2400300" cy="45612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0AD12F-A5C4-7F40-B4FF-517769582910}"/>
              </a:ext>
            </a:extLst>
          </p:cNvPr>
          <p:cNvSpPr txBox="1"/>
          <p:nvPr/>
        </p:nvSpPr>
        <p:spPr>
          <a:xfrm>
            <a:off x="400050" y="6072664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(P13 </a:t>
            </a:r>
            <a:r>
              <a:rPr lang="en-US" sz="2000" dirty="0"/>
              <a:t>∨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P22) </a:t>
            </a:r>
            <a:r>
              <a:rPr lang="en-US" sz="2000" dirty="0"/>
              <a:t>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~P21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AA294C-5763-9947-83E7-C1DAF9613547}"/>
              </a:ext>
            </a:extLst>
          </p:cNvPr>
          <p:cNvCxnSpPr/>
          <p:nvPr/>
        </p:nvCxnSpPr>
        <p:spPr bwMode="auto">
          <a:xfrm>
            <a:off x="400050" y="2133600"/>
            <a:ext cx="2400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762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86DAE9-2D1C-FE47-BF27-8C9F3E07013B}"/>
              </a:ext>
            </a:extLst>
          </p:cNvPr>
          <p:cNvCxnSpPr/>
          <p:nvPr/>
        </p:nvCxnSpPr>
        <p:spPr bwMode="auto">
          <a:xfrm>
            <a:off x="400050" y="3124200"/>
            <a:ext cx="2400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762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5442A5-3464-2E4B-A10E-674B0C55A716}"/>
              </a:ext>
            </a:extLst>
          </p:cNvPr>
          <p:cNvCxnSpPr/>
          <p:nvPr/>
        </p:nvCxnSpPr>
        <p:spPr bwMode="auto">
          <a:xfrm>
            <a:off x="400050" y="3657600"/>
            <a:ext cx="2400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762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22D4A8-1419-7B4C-B301-4F2FEB5B6191}"/>
              </a:ext>
            </a:extLst>
          </p:cNvPr>
          <p:cNvCxnSpPr/>
          <p:nvPr/>
        </p:nvCxnSpPr>
        <p:spPr bwMode="auto">
          <a:xfrm>
            <a:off x="400050" y="5181600"/>
            <a:ext cx="2400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762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B22754-C87B-D44A-AB3D-D4D58D547A77}"/>
              </a:ext>
            </a:extLst>
          </p:cNvPr>
          <p:cNvCxnSpPr/>
          <p:nvPr/>
        </p:nvCxnSpPr>
        <p:spPr bwMode="auto">
          <a:xfrm>
            <a:off x="400050" y="5715000"/>
            <a:ext cx="24003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7627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Cell safe if it has neither a pit</a:t>
            </a:r>
            <a:br>
              <a:rPr lang="en-US" sz="3600" b="1" dirty="0"/>
            </a:br>
            <a:r>
              <a:rPr lang="en-US" sz="3600" b="1" dirty="0"/>
              <a:t>nor </a:t>
            </a:r>
            <a:r>
              <a:rPr lang="en-US" sz="3600" b="1" dirty="0" err="1"/>
              <a:t>wumpus</a:t>
            </a:r>
            <a:endParaRPr lang="en-US" sz="3600" b="1" dirty="0"/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OK11 =&gt; ~P11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OK12 =&gt; ~P12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~W12 …</a:t>
            </a:r>
          </a:p>
          <a:p>
            <a:pPr>
              <a:defRPr/>
            </a:pPr>
            <a:r>
              <a:rPr lang="en-US" sz="3600" dirty="0"/>
              <a:t>From which we can derive the more useful “rules”</a:t>
            </a:r>
          </a:p>
          <a:p>
            <a:pPr marL="347663" indent="0">
              <a:buFontTx/>
              <a:buNone/>
              <a:defRPr/>
            </a:pPr>
            <a:r>
              <a:rPr lang="en-US" sz="2800" dirty="0"/>
              <a:t>P11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2800" dirty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2800" dirty="0">
                <a:ea typeface="ＭＳ ゴシック"/>
                <a:cs typeface="ＭＳ ゴシック"/>
              </a:rPr>
              <a:t>W11 =&gt; ~OK11 …</a:t>
            </a:r>
            <a:endParaRPr lang="en-US" sz="2800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98878" y="2667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OK11</a:t>
            </a:r>
            <a:r>
              <a:rPr lang="en-US" dirty="0">
                <a:latin typeface="Calibri"/>
                <a:cs typeface="Calibri"/>
              </a:rPr>
              <a:t>: (1,1) is safe</a:t>
            </a:r>
          </a:p>
          <a:p>
            <a:r>
              <a:rPr lang="en-US" b="1" dirty="0">
                <a:latin typeface="Calibri"/>
                <a:cs typeface="Calibri"/>
              </a:rPr>
              <a:t>W11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Wumpus</a:t>
            </a:r>
            <a:r>
              <a:rPr lang="en-US" dirty="0">
                <a:latin typeface="Calibri"/>
                <a:cs typeface="Calibri"/>
              </a:rPr>
              <a:t> in (1,1)</a:t>
            </a:r>
          </a:p>
        </p:txBody>
      </p:sp>
      <p:pic>
        <p:nvPicPr>
          <p:cNvPr id="5" name="Picture 1029" descr="img2">
            <a:extLst>
              <a:ext uri="{FF2B5EF4-FFF2-40B4-BE49-F238E27FC236}">
                <a16:creationId xmlns:a16="http://schemas.microsoft.com/office/drawing/2014/main" id="{54C11964-3737-4549-9538-CD30C3D4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7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1"/>
            <a:ext cx="8458200" cy="1096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/>
              <a:t>KB </a:t>
            </a:r>
            <a:r>
              <a:rPr lang="en-US" sz="3600" dirty="0"/>
              <a:t>= </a:t>
            </a:r>
            <a:r>
              <a:rPr lang="en-US" sz="3600" dirty="0" err="1"/>
              <a:t>wumpus</a:t>
            </a:r>
            <a:r>
              <a:rPr lang="en-US" sz="36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Is (1,2) Safe? Yes!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/>
              <a:t>Is (2,2) Safe? Maybe, Maybe Not!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 some models  don’</a:t>
            </a:r>
            <a:r>
              <a:rPr lang="en-US" altLang="ja-JP" sz="2800" dirty="0"/>
              <a:t>t include</a:t>
            </a:r>
            <a:r>
              <a:rPr lang="en-US" altLang="ja-JP" sz="2800" i="1" dirty="0"/>
              <a:t> </a:t>
            </a:r>
            <a:r>
              <a:rPr lang="en-US" altLang="ja-JP" sz="2800" dirty="0"/>
              <a:t>α</a:t>
            </a:r>
            <a:r>
              <a:rPr lang="en-US" altLang="ja-JP" sz="2800" baseline="-25000" dirty="0"/>
              <a:t>2,</a:t>
            </a:r>
            <a:r>
              <a:rPr lang="en-US" altLang="ja-JP" sz="2800" i="1" dirty="0"/>
              <a:t> </a:t>
            </a:r>
            <a:r>
              <a:rPr lang="en-US" sz="2800" i="1" dirty="0"/>
              <a:t>KB </a:t>
            </a:r>
            <a:r>
              <a:rPr lang="en-US" sz="2800" dirty="0"/>
              <a:t>╞ α</a:t>
            </a:r>
            <a:r>
              <a:rPr lang="en-US" sz="2800" baseline="-25000" dirty="0"/>
              <a:t>2</a:t>
            </a:r>
          </a:p>
          <a:p>
            <a:pPr marL="342900" indent="-342900">
              <a:defRPr/>
            </a:pPr>
            <a:r>
              <a:rPr lang="en-US" sz="2800" dirty="0"/>
              <a:t>We cannot prove OK22;  it might be true or false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257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: sentence α can be derived (inferred)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</a:pPr>
            <a:r>
              <a:rPr lang="en-US" sz="3200" dirty="0"/>
              <a:t>Preview: </a:t>
            </a:r>
            <a:r>
              <a:rPr lang="en-US" sz="3200" b="1" dirty="0"/>
              <a:t>first-order logic </a:t>
            </a:r>
            <a:r>
              <a:rPr lang="en-US" sz="3200" dirty="0"/>
              <a:t>is expressive enough to say almost anything of interest and has a </a:t>
            </a:r>
            <a:r>
              <a:rPr lang="en-US" sz="3200" b="1" dirty="0"/>
              <a:t>sound</a:t>
            </a:r>
            <a:r>
              <a:rPr lang="en-US" sz="3200" dirty="0"/>
              <a:t> and </a:t>
            </a:r>
            <a:r>
              <a:rPr lang="en-US" sz="3200" b="1" dirty="0"/>
              <a:t>complete</a:t>
            </a:r>
            <a:r>
              <a:rPr lang="en-US" sz="3200" dirty="0"/>
              <a:t> inference procedure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 </a:t>
            </a:r>
          </a:p>
          <a:p>
            <a:pPr marL="0" indent="0">
              <a:buNone/>
            </a:pPr>
            <a:r>
              <a:rPr lang="en-US" sz="3200" dirty="0"/>
              <a:t>Don’t try to solve it -- listen to your intuition 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 complete inference method can (eventually) derive any entailed sentence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soundness</a:t>
            </a:r>
            <a:r>
              <a:rPr lang="en-US" sz="3200" dirty="0"/>
              <a:t> and </a:t>
            </a:r>
            <a:r>
              <a:rPr lang="en-US" sz="3200" i="1" dirty="0"/>
              <a:t>completeness</a:t>
            </a:r>
            <a:r>
              <a:rPr lang="en-US" sz="3200" dirty="0"/>
              <a:t> in search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Reasoning agents often get knowledge about world as a sequence of logical sentences and draw conclusions from them w/o independent access to the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Very important that the agents’</a:t>
            </a:r>
            <a:r>
              <a:rPr lang="en-US" altLang="ja-JP" sz="2800" dirty="0">
                <a:latin typeface="Calibri"/>
              </a:rPr>
              <a:t> reasoning is sound!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Completeness is harder, but maybe less fundamental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sz="2600" dirty="0"/>
              <a:t>Intelligent agents need knowledge about world for good decisions</a:t>
            </a:r>
          </a:p>
          <a:p>
            <a:r>
              <a:rPr lang="en-US" sz="2600" dirty="0"/>
              <a:t>Agent’s knowledge stored in a knowledge base (KB) as </a:t>
            </a:r>
            <a:r>
              <a:rPr lang="en-US" sz="2600" b="1" dirty="0"/>
              <a:t>sentences</a:t>
            </a:r>
            <a:r>
              <a:rPr lang="en-US" sz="2600" dirty="0"/>
              <a:t> in a knowledge representation (KR) language</a:t>
            </a:r>
          </a:p>
          <a:p>
            <a:r>
              <a:rPr lang="en-US" sz="2600" dirty="0"/>
              <a:t> Knowledge-based agents needs a </a:t>
            </a:r>
            <a:r>
              <a:rPr lang="en-US" sz="2600" b="1" dirty="0"/>
              <a:t>KB</a:t>
            </a:r>
            <a:r>
              <a:rPr lang="en-US" sz="2600" dirty="0"/>
              <a:t> &amp; </a:t>
            </a:r>
            <a:r>
              <a:rPr lang="en-US" sz="2600" b="1" dirty="0"/>
              <a:t>inference mechanism</a:t>
            </a:r>
            <a:r>
              <a:rPr lang="en-US" sz="2600" dirty="0"/>
              <a:t>. They store sentences in KB, infer new sentences &amp; use them to </a:t>
            </a:r>
            <a:r>
              <a:rPr lang="en-US" sz="2600" b="1" dirty="0"/>
              <a:t>deduce</a:t>
            </a:r>
            <a:r>
              <a:rPr lang="en-US" sz="2600" dirty="0"/>
              <a:t> which actions to take</a:t>
            </a:r>
          </a:p>
          <a:p>
            <a:r>
              <a:rPr lang="en-US" sz="2600" dirty="0"/>
              <a:t>A </a:t>
            </a:r>
            <a:r>
              <a:rPr lang="en-US" sz="2600" b="1" dirty="0"/>
              <a:t>representation language</a:t>
            </a:r>
            <a:r>
              <a:rPr lang="en-US" sz="2600" dirty="0"/>
              <a:t> defined by its syntax &amp; semantics, which specify structure of sentences &amp; how they relate to facts of the world</a:t>
            </a:r>
          </a:p>
          <a:p>
            <a:r>
              <a:rPr lang="en-US" sz="2600" b="1" dirty="0"/>
              <a:t>Interpretation</a:t>
            </a:r>
            <a:r>
              <a:rPr lang="en-US" sz="2600" dirty="0"/>
              <a:t> of a sentence is fact to which it refers. If fact is part of the actual world, then the sentence is true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 bat and ball cost $1.10</a:t>
            </a:r>
          </a:p>
          <a:p>
            <a:r>
              <a:rPr lang="en-US" sz="3200" dirty="0"/>
              <a:t>The bat costs one dollar more than the ball</a:t>
            </a:r>
          </a:p>
          <a:p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5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type an answer into the chat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 bat and ball cost $1.10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The bat costs one dollar more than the ball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29093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16634</TotalTime>
  <Words>3577</Words>
  <Application>Microsoft Macintosh PowerPoint</Application>
  <PresentationFormat>On-screen Show (4:3)</PresentationFormat>
  <Paragraphs>534</Paragraphs>
  <Slides>63</Slides>
  <Notes>43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ＭＳ ゴシック</vt:lpstr>
      <vt:lpstr>Arial</vt:lpstr>
      <vt:lpstr>Calibri</vt:lpstr>
      <vt:lpstr>Courier New</vt:lpstr>
      <vt:lpstr>Lucida Calligraphy</vt:lpstr>
      <vt:lpstr>Times New Roman</vt:lpstr>
      <vt:lpstr>Blank Presentation</vt:lpstr>
      <vt:lpstr>Knowledge-Based Agents</vt:lpstr>
      <vt:lpstr>Big Idea</vt:lpstr>
      <vt:lpstr>Inference in People</vt:lpstr>
      <vt:lpstr>Thinking Fast and Slow</vt:lpstr>
      <vt:lpstr>PowerPoint Presentation</vt:lpstr>
      <vt:lpstr>Question #1</vt:lpstr>
      <vt:lpstr>Question #1</vt:lpstr>
      <vt:lpstr>Question #1</vt:lpstr>
      <vt:lpstr>Question #2</vt:lpstr>
      <vt:lpstr>Question #2</vt:lpstr>
      <vt:lpstr>Question #2</vt:lpstr>
      <vt:lpstr>Question #2</vt:lpstr>
      <vt:lpstr>Question #3</vt:lpstr>
      <vt:lpstr>Question #3</vt:lpstr>
      <vt:lpstr>Question #3</vt:lpstr>
      <vt:lpstr>Wason Selection Task</vt:lpstr>
      <vt:lpstr>Wason Selection Task</vt:lpstr>
      <vt:lpstr>Wason Selection Task</vt:lpstr>
      <vt:lpstr>Wason Selection Task</vt:lpstr>
      <vt:lpstr>Negation in Natural Language</vt:lpstr>
      <vt:lpstr>Negation in Natural Language</vt:lpstr>
      <vt:lpstr>Logic as a Methodology</vt:lpstr>
      <vt:lpstr>Knowledge-based agents </vt:lpstr>
      <vt:lpstr>Architecture of a KB agent</vt:lpstr>
      <vt:lpstr>Wumpus World environment 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Exploring a wumpus world</vt:lpstr>
      <vt:lpstr>The Hunter’s first steps</vt:lpstr>
      <vt:lpstr>The Hunter’s first steps</vt:lpstr>
      <vt:lpstr>The Hunter’s first steps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Logical reasoning</vt:lpstr>
      <vt:lpstr>Logic in general</vt:lpstr>
      <vt:lpstr>Entailment</vt:lpstr>
      <vt:lpstr>Entailment</vt:lpstr>
      <vt:lpstr>Models</vt:lpstr>
      <vt:lpstr>Entailment in the Wumpus World</vt:lpstr>
      <vt:lpstr>Wumpus models</vt:lpstr>
      <vt:lpstr>Wumpus World Rules (1)</vt:lpstr>
      <vt:lpstr>Wumpus World Rules (1)</vt:lpstr>
      <vt:lpstr>Wumpus models</vt:lpstr>
      <vt:lpstr>Wumpus World Rules (2)</vt:lpstr>
      <vt:lpstr>Wumpus models</vt:lpstr>
      <vt:lpstr>Is (1,2) Safe? Yes!</vt:lpstr>
      <vt:lpstr>Is (2,2) Safe? Maybe, Maybe Not!</vt:lpstr>
      <vt:lpstr>Inference, Soundness, Completeness</vt:lpstr>
      <vt:lpstr>Soundness and completeness</vt:lpstr>
      <vt:lpstr>No independent access to the world </vt:lpstr>
      <vt:lpstr>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247</cp:revision>
  <cp:lastPrinted>2018-03-26T18:22:47Z</cp:lastPrinted>
  <dcterms:created xsi:type="dcterms:W3CDTF">2009-10-21T17:51:15Z</dcterms:created>
  <dcterms:modified xsi:type="dcterms:W3CDTF">2021-10-13T00:13:04Z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