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55" r:id="rId2"/>
    <p:sldId id="382" r:id="rId3"/>
    <p:sldId id="317" r:id="rId4"/>
    <p:sldId id="359" r:id="rId5"/>
    <p:sldId id="375" r:id="rId6"/>
    <p:sldId id="377" r:id="rId7"/>
    <p:sldId id="381" r:id="rId8"/>
    <p:sldId id="379" r:id="rId9"/>
    <p:sldId id="380" r:id="rId10"/>
    <p:sldId id="383" r:id="rId11"/>
    <p:sldId id="326" r:id="rId12"/>
    <p:sldId id="366" r:id="rId13"/>
    <p:sldId id="384" r:id="rId14"/>
    <p:sldId id="364" r:id="rId15"/>
    <p:sldId id="368" r:id="rId16"/>
    <p:sldId id="331" r:id="rId17"/>
    <p:sldId id="332" r:id="rId18"/>
    <p:sldId id="333" r:id="rId19"/>
    <p:sldId id="334" r:id="rId20"/>
    <p:sldId id="335" r:id="rId21"/>
    <p:sldId id="385" r:id="rId22"/>
    <p:sldId id="367" r:id="rId23"/>
    <p:sldId id="259" r:id="rId24"/>
    <p:sldId id="260" r:id="rId25"/>
    <p:sldId id="261" r:id="rId26"/>
    <p:sldId id="263" r:id="rId27"/>
    <p:sldId id="393" r:id="rId28"/>
    <p:sldId id="386" r:id="rId29"/>
    <p:sldId id="357" r:id="rId30"/>
    <p:sldId id="370" r:id="rId31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AEAEA"/>
    <a:srgbClr val="FF0000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00"/>
    <p:restoredTop sz="91429" autoAdjust="0"/>
  </p:normalViewPr>
  <p:slideViewPr>
    <p:cSldViewPr showGuides="1">
      <p:cViewPr varScale="1">
        <p:scale>
          <a:sx n="34" d="100"/>
          <a:sy n="34" d="100"/>
        </p:scale>
        <p:origin x="200" y="536"/>
      </p:cViewPr>
      <p:guideLst>
        <p:guide orient="horz" pos="240"/>
        <p:guide pos="15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ADFBF1-7EE7-5A4C-9C9D-3AEA4D6A8AD4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767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985665-4D4F-3148-9580-0D07CF568E9E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14F610-E02F-D449-AABF-98DDDAAE7FF2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5088D0-C2DA-4B45-8643-8D3C2BD1B105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E8E20F-83E9-FE4A-9D87-3817F4E1E91A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6AFDAD-2018-0B47-AC2C-1AB7D8B21896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Like </a:t>
            </a:r>
            <a:r>
              <a:rPr lang="en-US" altLang="ja-JP">
                <a:ea typeface="ＭＳ Ｐゴシック" charset="0"/>
                <a:cs typeface="ＭＳ Ｐゴシック" charset="0"/>
              </a:rPr>
              <a:t> person(x)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854298-9BBB-7F41-ABAF-B860F19EA04C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CA8829-00B3-0F4B-9386-A96036A480B7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822F1B-999A-0E4B-BED2-0B76C88D072B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2A6379-DD14-6B47-9EDF-1765C4756C87}" type="slidenum">
              <a:rPr lang="en-US" sz="1200">
                <a:latin typeface="Calibri"/>
              </a:rPr>
              <a:pPr/>
              <a:t>20</a:t>
            </a:fld>
            <a:endParaRPr lang="en-US" sz="1200" dirty="0">
              <a:latin typeface="Calibri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89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99633bdad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599633bda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016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EFF337-16E0-6D40-8BAF-D8F6C635D75D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99633bdad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599633bda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7831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99633bdad_0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599633bda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369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99633bdad_0_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599633bda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3837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13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2EE9C1-014A-F44A-B53D-572E61F12460}" type="slidenum">
              <a:rPr lang="en-US" sz="1200">
                <a:latin typeface="Calibri"/>
              </a:rPr>
              <a:pPr/>
              <a:t>29</a:t>
            </a:fld>
            <a:endParaRPr lang="en-US" sz="1200" dirty="0">
              <a:latin typeface="Calibri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4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5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2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6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8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53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9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1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2BE043-4045-A947-9891-AEA590043EB7}" type="slidenum">
              <a:rPr lang="en-US" sz="1200">
                <a:latin typeface="Calibri"/>
              </a:rPr>
              <a:pPr/>
              <a:t>11</a:t>
            </a:fld>
            <a:endParaRPr lang="en-US" sz="1200" dirty="0">
              <a:latin typeface="Calibri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56B-A7B3-BB49-91E7-9DDA869A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602B-A723-1C4A-8B1C-A8454FEBD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0BA0-DDC1-674E-A17D-1C76B3E8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41CE-7E1B-9544-8A36-8E119479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669726" y="178594"/>
            <a:ext cx="7804477" cy="107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5062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669726" y="1528388"/>
            <a:ext cx="7804477" cy="485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321457" lvl="0" indent="-277257" algn="l" rtl="0">
              <a:lnSpc>
                <a:spcPct val="110000"/>
              </a:lnSpc>
              <a:spcBef>
                <a:spcPts val="422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42915" lvl="1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2pPr>
            <a:lvl3pPr marL="964372" lvl="2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3pPr>
            <a:lvl4pPr marL="1285829" lvl="3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4pPr>
            <a:lvl5pPr marL="1607287" lvl="4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5pPr>
            <a:lvl6pPr marL="1928744" lvl="5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SzPts val="2610"/>
              <a:buChar char="•"/>
              <a:defRPr/>
            </a:lvl6pPr>
            <a:lvl7pPr marL="2250201" lvl="6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SzPts val="2610"/>
              <a:buChar char="•"/>
              <a:defRPr/>
            </a:lvl7pPr>
            <a:lvl8pPr marL="2571659" lvl="7" indent="-27725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SzPts val="2610"/>
              <a:buChar char="•"/>
              <a:defRPr/>
            </a:lvl8pPr>
            <a:lvl9pPr marL="2893116" lvl="8" indent="-27725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78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BA0F-1491-C94B-B2AE-BEC0BE2CD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84DF-E424-9740-A721-251D2B99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CB9C-6528-4542-BA22-4727C151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B4EE-166F-7A4B-A691-DA253BC14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AD0E-98C0-6944-BF1B-F1B317D78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21A75-31C3-8840-AAFB-40E9DDB4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DBE53-BF44-5B45-93F2-FD146EAC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E5ED-937F-CF48-BE9F-A2C5C468A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14DB9C81-C453-EA43-9B17-E946022AF1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mantic_tripl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hyperlink" Target="https://en.wikipedia.org/wiki/Knowledge_Grap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attice_(order)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yntactic_suga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b_Ontology_Language" TargetMode="External"/><Relationship Id="rId2" Type="http://schemas.openxmlformats.org/officeDocument/2006/relationships/hyperlink" Target="https://en.wikipedia.org/wiki/Semantic_We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s://www.wikidata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Property:P156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Q718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hyperlink" Target="https://www.wikidata.org/wiki/Q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dtaxonomy.readthedocs.io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wikidata.org/w/index.php?search=Michael+Jordan&amp;search=Michael+Jordan&amp;title=Special%3ASearch&amp;go=Go&amp;ns0=1&amp;ns120=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ery.wikidata.org/#select%20%3Fperson%20%3FpersonLabel%20%3Fx%20%3FxLabel%20where%20%7B%0A%20%20%3Fperson%20wdt%3AP22%7Cwdt%3AP25%20%3Fx%20.%0A%20%20%3Fx%20wdt%3AP22%7Cwdt%3AP25%20%3Fperson%20.%0A%20%20SERVICE%20wikibase%3Alabel%20%7Bbd%3AserviceParam%20wikibase%3Alanguage%20%22en%22.%7D%7D" TargetMode="External"/><Relationship Id="rId4" Type="http://schemas.openxmlformats.org/officeDocument/2006/relationships/hyperlink" Target="https://query.wikidata.org/#select%20%3Fperson%20%3FpersonLabel%20where%20%7B%0A%20%20%3Fperson%20wdt%3AP22%7Cwdt%3AP25%20%3Fperson.%0A%20%20SERVICE%20wikibase%3Alabel%20%7Bbd%3AserviceParam%20wikibase%3Alanguage%20%22en%22%20.%7D%7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b_Ontology_Languag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k%C3%A9m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8A8777-FAFC-6C49-ADE2-E17CDD81362A}" type="slidenum">
              <a:rPr lang="en-US" sz="1000">
                <a:latin typeface="Calibri"/>
              </a:rPr>
              <a:pPr/>
              <a:t>1</a:t>
            </a:fld>
            <a:endParaRPr lang="en-US" sz="1000" dirty="0">
              <a:latin typeface="Calibri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3BEEBC-9F43-3447-AFA3-34899A93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99394"/>
            <a:ext cx="7772400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8000" kern="0" dirty="0">
                <a:ea typeface="ＭＳ Ｐゴシック" charset="0"/>
                <a:cs typeface="ＭＳ Ｐゴシック" charset="0"/>
              </a:rPr>
              <a:t>First-Order</a:t>
            </a:r>
            <a:br>
              <a:rPr lang="en-US" sz="8000" kern="0" dirty="0">
                <a:ea typeface="ＭＳ Ｐゴシック" charset="0"/>
                <a:cs typeface="ＭＳ Ｐゴシック" charset="0"/>
              </a:rPr>
            </a:br>
            <a:r>
              <a:rPr lang="en-US" sz="8000" kern="0" dirty="0">
                <a:ea typeface="ＭＳ Ｐゴシック" charset="0"/>
                <a:cs typeface="ＭＳ Ｐゴシック" charset="0"/>
              </a:rPr>
              <a:t>Logic (FOL)</a:t>
            </a:r>
            <a:br>
              <a:rPr lang="en-US" sz="8000" kern="0" dirty="0">
                <a:ea typeface="ＭＳ Ｐゴシック" charset="0"/>
                <a:cs typeface="ＭＳ Ｐゴシック" charset="0"/>
              </a:rPr>
            </a:br>
            <a:r>
              <a:rPr lang="en-US" sz="8000" kern="0" dirty="0">
                <a:ea typeface="ＭＳ Ｐゴシック" charset="0"/>
                <a:cs typeface="ＭＳ Ｐゴシック" charset="0"/>
              </a:rPr>
              <a:t>part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4D8C53-0D40-8F44-A7EF-6CCCEFCB0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76200"/>
            <a:ext cx="2330450" cy="1293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9BDBEA-0F37-B445-B615-D937A1220B07}"/>
              </a:ext>
            </a:extLst>
          </p:cNvPr>
          <p:cNvSpPr txBox="1"/>
          <p:nvPr/>
        </p:nvSpPr>
        <p:spPr>
          <a:xfrm>
            <a:off x="285690" y="49205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9.3.2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513F-D131-B54F-BB98-2874AAF3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62" y="381000"/>
            <a:ext cx="7772400" cy="1066800"/>
          </a:xfrm>
        </p:spPr>
        <p:txBody>
          <a:bodyPr/>
          <a:lstStyle/>
          <a:p>
            <a:r>
              <a:rPr lang="en-US" dirty="0"/>
              <a:t>Representation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6778-C742-F84D-BEEA-E523A8DC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98450"/>
            <a:ext cx="7772400" cy="5292695"/>
          </a:xfrm>
        </p:spPr>
        <p:txBody>
          <a:bodyPr/>
          <a:lstStyle/>
          <a:p>
            <a:r>
              <a:rPr lang="en-US" sz="2800" dirty="0"/>
              <a:t>Many options for representing even a simple fact, e.g., something’s color as red, green or blue, e.g.:</a:t>
            </a:r>
          </a:p>
          <a:p>
            <a:pPr marL="523875" lvl="1" indent="-231775"/>
            <a:r>
              <a:rPr lang="en-US" sz="2400" dirty="0"/>
              <a:t>green(</a:t>
            </a:r>
            <a:r>
              <a:rPr lang="en-US" sz="2400" dirty="0" err="1"/>
              <a:t>kermit</a:t>
            </a:r>
            <a:r>
              <a:rPr lang="en-US" sz="2400" dirty="0"/>
              <a:t>)</a:t>
            </a:r>
          </a:p>
          <a:p>
            <a:pPr marL="523875" lvl="1" indent="-231775"/>
            <a:r>
              <a:rPr lang="en-US" sz="2400" dirty="0"/>
              <a:t>color(</a:t>
            </a:r>
            <a:r>
              <a:rPr lang="en-US" sz="2400" dirty="0" err="1"/>
              <a:t>kermit</a:t>
            </a:r>
            <a:r>
              <a:rPr lang="en-US" sz="2400" dirty="0"/>
              <a:t>, green)</a:t>
            </a:r>
          </a:p>
          <a:p>
            <a:pPr marL="523875" lvl="1" indent="-231775"/>
            <a:r>
              <a:rPr lang="en-US" sz="2400" dirty="0" err="1"/>
              <a:t>hasProperty</a:t>
            </a:r>
            <a:r>
              <a:rPr lang="en-US" sz="2400" dirty="0"/>
              <a:t>(</a:t>
            </a:r>
            <a:r>
              <a:rPr lang="en-US" sz="2400" dirty="0" err="1"/>
              <a:t>kermit</a:t>
            </a:r>
            <a:r>
              <a:rPr lang="en-US" sz="2400" dirty="0"/>
              <a:t>, color, green)</a:t>
            </a:r>
          </a:p>
          <a:p>
            <a:pPr marL="292100" indent="-280988"/>
            <a:r>
              <a:rPr lang="en-US" sz="2800" dirty="0"/>
              <a:t>Choice can influence how easy it is to use</a:t>
            </a:r>
          </a:p>
          <a:p>
            <a:pPr marL="292100" indent="-280988"/>
            <a:r>
              <a:rPr lang="en-US" sz="2800" dirty="0"/>
              <a:t>Last option of representing properties &amp; relations as </a:t>
            </a:r>
            <a:r>
              <a:rPr lang="en-US" sz="2800" dirty="0">
                <a:hlinkClick r:id="rId3"/>
              </a:rPr>
              <a:t>triples</a:t>
            </a:r>
            <a:r>
              <a:rPr lang="en-US" sz="2800" dirty="0"/>
              <a:t> used by modern </a:t>
            </a:r>
            <a:r>
              <a:rPr lang="en-US" sz="2800" dirty="0">
                <a:hlinkClick r:id="rId4"/>
              </a:rPr>
              <a:t>knowledge graphs</a:t>
            </a:r>
            <a:endParaRPr lang="en-US" sz="2800" dirty="0"/>
          </a:p>
          <a:p>
            <a:pPr marL="633413" lvl="1" indent="-280988"/>
            <a:r>
              <a:rPr lang="en-US" sz="2400" dirty="0"/>
              <a:t>Easy to ask: What color is Kermit? What are Kermit’s properties?, What green things are there? Tell me everything you know,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7ADEB-EB40-094C-816F-6B96202D0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0BA0F-1491-C94B-B2AE-BEC0BE2CD5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B62384-D234-EB42-8CE3-C4BFFD1EF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150" y="0"/>
            <a:ext cx="1593850" cy="13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4" y="33338"/>
            <a:ext cx="150177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Simple genealogy KB in FOL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14462"/>
            <a:ext cx="81534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Design a knowledge base using FOL that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400" b="1" dirty="0">
              <a:ea typeface="ＭＳ Ｐゴシック" charset="0"/>
              <a:cs typeface="ＭＳ Ｐゴシック" charset="0"/>
            </a:endParaRP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Has facts of immediate family relations, e.g., spouses, parents, etc.</a:t>
            </a: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Defines more complex relations (ancestors, relatives)</a:t>
            </a: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Detect conflicts, e.g., you are your own parent</a:t>
            </a: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Infers relations, e.g., grandparent from parent</a:t>
            </a: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Answers queries about relationships between people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3338"/>
            <a:ext cx="162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How do we approach this?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153400" cy="505175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Design an initial ontology of types,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person, animal, man, woman, …</a:t>
            </a:r>
          </a:p>
          <a:p>
            <a:pPr marL="339725" lvl="1" indent="0">
              <a:lnSpc>
                <a:spcPct val="80000"/>
              </a:lnSpc>
              <a:buNone/>
            </a:pPr>
            <a:endParaRPr lang="en-US" sz="800" dirty="0"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</a:rPr>
              <a:t>Types form a taxonomy or lattice*,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person(X) &lt;=&gt; man(X) </a:t>
            </a:r>
            <a:r>
              <a:rPr lang="en-US" sz="2800" b="1" dirty="0">
                <a:ea typeface="ＭＳ Ｐゴシック" charset="0"/>
                <a:sym typeface="Symbol" charset="0"/>
              </a:rPr>
              <a:t> </a:t>
            </a:r>
            <a:r>
              <a:rPr lang="en-US" sz="2800" dirty="0">
                <a:ea typeface="ＭＳ Ｐゴシック" charset="0"/>
                <a:sym typeface="Symbol" charset="0"/>
              </a:rPr>
              <a:t>woman(Y)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man(X) &lt;</a:t>
            </a:r>
            <a:r>
              <a:rPr lang="en-US" sz="2800" dirty="0">
                <a:ea typeface="ＭＳ Ｐゴシック" charset="0"/>
                <a:sym typeface="Symbol" charset="0"/>
              </a:rPr>
              <a:t>=&gt; person(X) </a:t>
            </a:r>
            <a:r>
              <a:rPr lang="en-US" sz="28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 </a:t>
            </a:r>
            <a:r>
              <a:rPr lang="en-US" sz="2800" dirty="0">
                <a:ea typeface="ＭＳ Ｐゴシック" charset="0"/>
                <a:sym typeface="Symbol" charset="0"/>
              </a:rPr>
              <a:t>male(X)</a:t>
            </a:r>
            <a:r>
              <a:rPr lang="en-US" sz="2800" b="1" dirty="0">
                <a:ea typeface="ＭＳ Ｐゴシック" charset="0"/>
                <a:sym typeface="Symbol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  <a:sym typeface="Symbol" charset="0"/>
              </a:rPr>
              <a:t>woman(X) &lt;=&gt; person(X) </a:t>
            </a:r>
            <a:r>
              <a:rPr lang="en-US" sz="28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 fe</a:t>
            </a:r>
            <a:r>
              <a:rPr lang="en-US" sz="2800" dirty="0">
                <a:ea typeface="ＭＳ Ｐゴシック" charset="0"/>
                <a:sym typeface="Symbol" charset="0"/>
              </a:rPr>
              <a:t>male(X)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  <a:sym typeface="Symbol" charset="0"/>
              </a:rPr>
              <a:t>female(X) </a:t>
            </a:r>
            <a:r>
              <a:rPr lang="en-US" sz="2800" dirty="0">
                <a:ea typeface="ＭＳ Ｐゴシック" charset="0"/>
              </a:rPr>
              <a:t>&lt;=&gt; ~ male(X)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marL="339725" lvl="1" indent="0">
              <a:lnSpc>
                <a:spcPct val="80000"/>
              </a:lnSpc>
              <a:buNone/>
            </a:pPr>
            <a:endParaRPr lang="en-US" sz="800" dirty="0">
              <a:ea typeface="ＭＳ Ｐゴシック" charset="0"/>
              <a:sym typeface="Symbol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sym typeface="Symbol" charset="0"/>
              </a:rPr>
              <a:t>Make assertions about</a:t>
            </a:r>
            <a:br>
              <a:rPr lang="en-US" sz="3200" dirty="0">
                <a:ea typeface="ＭＳ Ｐゴシック" charset="0"/>
                <a:sym typeface="Symbol" charset="0"/>
              </a:rPr>
            </a:br>
            <a:r>
              <a:rPr lang="en-US" sz="3200" dirty="0">
                <a:ea typeface="ＭＳ Ｐゴシック" charset="0"/>
                <a:sym typeface="Symbol" charset="0"/>
              </a:rPr>
              <a:t>individuals,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man(</a:t>
            </a:r>
            <a:r>
              <a:rPr lang="en-US" sz="2800" dirty="0" err="1">
                <a:ea typeface="ＭＳ Ｐゴシック" charset="0"/>
              </a:rPr>
              <a:t>Djt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woman(Mt)</a:t>
            </a:r>
            <a:endParaRPr lang="en-US" sz="3200" dirty="0">
              <a:ea typeface="ＭＳ Ｐゴシック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3B3865-D634-114E-A792-A85CB767724D}"/>
              </a:ext>
            </a:extLst>
          </p:cNvPr>
          <p:cNvSpPr txBox="1"/>
          <p:nvPr/>
        </p:nvSpPr>
        <p:spPr>
          <a:xfrm>
            <a:off x="244574" y="6347153"/>
            <a:ext cx="7170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In a </a:t>
            </a:r>
            <a:r>
              <a:rPr lang="en-US" dirty="0">
                <a:hlinkClick r:id="rId4"/>
              </a:rPr>
              <a:t>lattice</a:t>
            </a:r>
            <a:r>
              <a:rPr lang="en-US" dirty="0"/>
              <a:t>, objects can have multiple immediate types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74A8BE3-B78D-CD40-A510-1E610C93F3C6}"/>
              </a:ext>
            </a:extLst>
          </p:cNvPr>
          <p:cNvGrpSpPr/>
          <p:nvPr/>
        </p:nvGrpSpPr>
        <p:grpSpPr>
          <a:xfrm>
            <a:off x="6477000" y="2819400"/>
            <a:ext cx="2286000" cy="3300702"/>
            <a:chOff x="6248400" y="2819400"/>
            <a:chExt cx="2286000" cy="330070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8710318-26F7-114A-8AB2-D6EF080DC521}"/>
                </a:ext>
              </a:extLst>
            </p:cNvPr>
            <p:cNvSpPr/>
            <p:nvPr/>
          </p:nvSpPr>
          <p:spPr bwMode="auto">
            <a:xfrm>
              <a:off x="7366000" y="3453102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animal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0B5F003-32DD-4940-BD6C-575682B1FAC7}"/>
                </a:ext>
              </a:extLst>
            </p:cNvPr>
            <p:cNvSpPr/>
            <p:nvPr/>
          </p:nvSpPr>
          <p:spPr bwMode="auto">
            <a:xfrm>
              <a:off x="7950200" y="4100995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person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31DFAC-C04C-824B-9831-03DB789FC057}"/>
                </a:ext>
              </a:extLst>
            </p:cNvPr>
            <p:cNvSpPr/>
            <p:nvPr/>
          </p:nvSpPr>
          <p:spPr bwMode="auto">
            <a:xfrm>
              <a:off x="7950200" y="2819400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thing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49DD60-4751-DA42-99C1-1CDA2D830765}"/>
                </a:ext>
              </a:extLst>
            </p:cNvPr>
            <p:cNvSpPr/>
            <p:nvPr/>
          </p:nvSpPr>
          <p:spPr bwMode="auto">
            <a:xfrm>
              <a:off x="6248400" y="4100995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female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409070-E633-924B-85CE-A8E6EE48896F}"/>
                </a:ext>
              </a:extLst>
            </p:cNvPr>
            <p:cNvSpPr/>
            <p:nvPr/>
          </p:nvSpPr>
          <p:spPr bwMode="auto">
            <a:xfrm>
              <a:off x="7156450" y="4100995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male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AB4E630-0DB4-6B41-B8D1-49EDABDB2BAE}"/>
                </a:ext>
              </a:extLst>
            </p:cNvPr>
            <p:cNvSpPr/>
            <p:nvPr/>
          </p:nvSpPr>
          <p:spPr bwMode="auto">
            <a:xfrm>
              <a:off x="7950200" y="4958148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man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14E5C5B-BB2E-A34E-A7E0-68F5BB7674EB}"/>
                </a:ext>
              </a:extLst>
            </p:cNvPr>
            <p:cNvSpPr/>
            <p:nvPr/>
          </p:nvSpPr>
          <p:spPr bwMode="auto">
            <a:xfrm>
              <a:off x="7950200" y="5739102"/>
              <a:ext cx="584200" cy="381000"/>
            </a:xfrm>
            <a:prstGeom prst="ellipse">
              <a:avLst/>
            </a:prstGeom>
            <a:solidFill>
              <a:schemeClr val="accent5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err="1"/>
                <a:t>D</a:t>
              </a: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jt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9DED995-9F88-DF40-AB50-EFACD5491570}"/>
                </a:ext>
              </a:extLst>
            </p:cNvPr>
            <p:cNvCxnSpPr>
              <a:cxnSpLocks/>
              <a:stCxn id="2" idx="0"/>
              <a:endCxn id="7" idx="3"/>
            </p:cNvCxnSpPr>
            <p:nvPr/>
          </p:nvCxnSpPr>
          <p:spPr bwMode="auto">
            <a:xfrm flipV="1">
              <a:off x="7658100" y="3144604"/>
              <a:ext cx="377654" cy="30849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0A12FB8-8EC9-2B4A-8A93-A344F904E3D5}"/>
                </a:ext>
              </a:extLst>
            </p:cNvPr>
            <p:cNvCxnSpPr>
              <a:cxnSpLocks/>
              <a:stCxn id="6" idx="0"/>
              <a:endCxn id="2" idx="5"/>
            </p:cNvCxnSpPr>
            <p:nvPr/>
          </p:nvCxnSpPr>
          <p:spPr bwMode="auto">
            <a:xfrm flipH="1" flipV="1">
              <a:off x="7864646" y="3778306"/>
              <a:ext cx="377654" cy="32268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B05710-6F00-0A47-B137-82ACA97E9CB6}"/>
                </a:ext>
              </a:extLst>
            </p:cNvPr>
            <p:cNvCxnSpPr>
              <a:cxnSpLocks/>
              <a:stCxn id="10" idx="0"/>
            </p:cNvCxnSpPr>
            <p:nvPr/>
          </p:nvCxnSpPr>
          <p:spPr bwMode="auto">
            <a:xfrm flipV="1">
              <a:off x="8242300" y="4485826"/>
              <a:ext cx="0" cy="472322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EA19375-50FF-7544-853E-56B8E261D288}"/>
                </a:ext>
              </a:extLst>
            </p:cNvPr>
            <p:cNvCxnSpPr>
              <a:cxnSpLocks/>
              <a:stCxn id="11" idx="0"/>
            </p:cNvCxnSpPr>
            <p:nvPr/>
          </p:nvCxnSpPr>
          <p:spPr bwMode="auto">
            <a:xfrm flipV="1">
              <a:off x="8242300" y="5339148"/>
              <a:ext cx="0" cy="39995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AA247AD-2935-714F-8D7A-382C927CA8F1}"/>
                </a:ext>
              </a:extLst>
            </p:cNvPr>
            <p:cNvCxnSpPr>
              <a:cxnSpLocks/>
              <a:stCxn id="10" idx="1"/>
              <a:endCxn id="9" idx="4"/>
            </p:cNvCxnSpPr>
            <p:nvPr/>
          </p:nvCxnSpPr>
          <p:spPr bwMode="auto">
            <a:xfrm flipH="1" flipV="1">
              <a:off x="7448550" y="4481995"/>
              <a:ext cx="587204" cy="53194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2B97B35-24D4-2E43-BF45-F669E29B5E9F}"/>
                </a:ext>
              </a:extLst>
            </p:cNvPr>
            <p:cNvCxnSpPr>
              <a:cxnSpLocks/>
              <a:stCxn id="8" idx="7"/>
              <a:endCxn id="2" idx="3"/>
            </p:cNvCxnSpPr>
            <p:nvPr/>
          </p:nvCxnSpPr>
          <p:spPr bwMode="auto">
            <a:xfrm flipV="1">
              <a:off x="6747046" y="3778306"/>
              <a:ext cx="704508" cy="378485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75EDAA3-CF2E-9447-A7CA-E7BDD79CADC4}"/>
                </a:ext>
              </a:extLst>
            </p:cNvPr>
            <p:cNvCxnSpPr>
              <a:cxnSpLocks/>
              <a:stCxn id="9" idx="0"/>
            </p:cNvCxnSpPr>
            <p:nvPr/>
          </p:nvCxnSpPr>
          <p:spPr bwMode="auto">
            <a:xfrm flipV="1">
              <a:off x="7448550" y="3833881"/>
              <a:ext cx="249239" cy="26711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DC50FB8-19F9-A64C-B058-82B662E468DE}"/>
                </a:ext>
              </a:extLst>
            </p:cNvPr>
            <p:cNvSpPr/>
            <p:nvPr/>
          </p:nvSpPr>
          <p:spPr bwMode="auto">
            <a:xfrm>
              <a:off x="6908800" y="5013944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woman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F63C99C-7F23-ED4C-9952-E281944BC116}"/>
                </a:ext>
              </a:extLst>
            </p:cNvPr>
            <p:cNvCxnSpPr>
              <a:cxnSpLocks/>
              <a:stCxn id="35" idx="1"/>
            </p:cNvCxnSpPr>
            <p:nvPr/>
          </p:nvCxnSpPr>
          <p:spPr bwMode="auto">
            <a:xfrm flipH="1" flipV="1">
              <a:off x="6570706" y="4498246"/>
              <a:ext cx="423648" cy="57149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5C6F66A-BE6D-EA46-AB83-6BCB48BF2786}"/>
                </a:ext>
              </a:extLst>
            </p:cNvPr>
            <p:cNvCxnSpPr>
              <a:cxnSpLocks/>
              <a:stCxn id="35" idx="7"/>
              <a:endCxn id="6" idx="3"/>
            </p:cNvCxnSpPr>
            <p:nvPr/>
          </p:nvCxnSpPr>
          <p:spPr bwMode="auto">
            <a:xfrm flipV="1">
              <a:off x="7407446" y="4426199"/>
              <a:ext cx="628308" cy="64354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5BDC039-1FDC-8747-AB6E-27B14B849017}"/>
                </a:ext>
              </a:extLst>
            </p:cNvPr>
            <p:cNvSpPr/>
            <p:nvPr/>
          </p:nvSpPr>
          <p:spPr bwMode="auto">
            <a:xfrm>
              <a:off x="6927850" y="5731024"/>
              <a:ext cx="584200" cy="381000"/>
            </a:xfrm>
            <a:prstGeom prst="ellipse">
              <a:avLst/>
            </a:prstGeom>
            <a:solidFill>
              <a:schemeClr val="accent5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/>
                <a:t>M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t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E881839-217F-534E-AFC6-B5FF147E713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19950" y="5394944"/>
              <a:ext cx="0" cy="33608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38565F8-2E0D-6A45-BC3A-D34B02D31D05}"/>
              </a:ext>
            </a:extLst>
          </p:cNvPr>
          <p:cNvCxnSpPr>
            <a:stCxn id="8" idx="6"/>
            <a:endCxn id="9" idx="2"/>
          </p:cNvCxnSpPr>
          <p:nvPr/>
        </p:nvCxnSpPr>
        <p:spPr bwMode="auto">
          <a:xfrm>
            <a:off x="7061200" y="4291495"/>
            <a:ext cx="32385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FEB5-7FAF-5D46-B239-7C2DE873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0500"/>
            <a:ext cx="8305800" cy="1143000"/>
          </a:xfrm>
        </p:spPr>
        <p:txBody>
          <a:bodyPr/>
          <a:lstStyle/>
          <a:p>
            <a:r>
              <a:rPr lang="en-US" dirty="0"/>
              <a:t>Extend with relations and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932FB-7CFC-4F43-8809-C5168D740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08" y="1447800"/>
            <a:ext cx="7910384" cy="4838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Simple two argument relations,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 spouse, </a:t>
            </a:r>
            <a:r>
              <a:rPr lang="en-US" sz="2800" dirty="0" err="1">
                <a:ea typeface="ＭＳ Ｐゴシック" charset="0"/>
              </a:rPr>
              <a:t>has_child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has_parent</a:t>
            </a:r>
            <a:endParaRPr lang="en-US" sz="2800" dirty="0"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Add general constraints to relations, e.g.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spouse(X,Y) =&gt; ~ (X = Y)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spouse(X,Y) =&gt; person(X) </a:t>
            </a:r>
            <a:r>
              <a:rPr lang="en-US" sz="24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</a:t>
            </a:r>
            <a:r>
              <a:rPr lang="en-US" sz="2400" dirty="0">
                <a:ea typeface="ＭＳ Ｐゴシック" charset="0"/>
              </a:rPr>
              <a:t> person(Y)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spouse(X,Y) =&gt; 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(man(X) </a:t>
            </a:r>
            <a:r>
              <a:rPr lang="en-US" sz="24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 woman(Y)) </a:t>
            </a:r>
            <a:r>
              <a:rPr lang="en-US" sz="2400" b="1" dirty="0">
                <a:ea typeface="ＭＳ Ｐゴシック" charset="0"/>
                <a:sym typeface="Symbol" charset="0"/>
              </a:rPr>
              <a:t></a:t>
            </a:r>
            <a:br>
              <a:rPr lang="en-US" sz="2400" b="1" dirty="0">
                <a:ea typeface="ＭＳ Ｐゴシック" charset="0"/>
                <a:sym typeface="Symbol" charset="0"/>
              </a:rPr>
            </a:br>
            <a:r>
              <a:rPr lang="en-US" sz="2400" b="1" dirty="0">
                <a:ea typeface="ＭＳ Ｐゴシック" charset="0"/>
                <a:sym typeface="Symbol" charset="0"/>
              </a:rPr>
              <a:t>                           </a:t>
            </a:r>
            <a:r>
              <a:rPr lang="en-US" sz="2400" dirty="0">
                <a:ea typeface="ＭＳ Ｐゴシック" charset="0"/>
                <a:sym typeface="Symbol" charset="0"/>
              </a:rPr>
              <a:t>(wo</a:t>
            </a:r>
            <a:r>
              <a:rPr lang="en-US" sz="2400" dirty="0">
                <a:ea typeface="ＭＳ Ｐゴシック" charset="0"/>
              </a:rPr>
              <a:t>man(X) </a:t>
            </a:r>
            <a:r>
              <a:rPr lang="en-US" sz="24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</a:t>
            </a:r>
            <a:r>
              <a:rPr lang="en-US" sz="2400" dirty="0">
                <a:ea typeface="ＭＳ Ｐゴシック" charset="0"/>
                <a:sym typeface="Symbol" charset="0"/>
              </a:rPr>
              <a:t> man(Y))*</a:t>
            </a:r>
            <a:endParaRPr lang="en-US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Add FOL sentences for inference, e.g.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spouse(X,Y) </a:t>
            </a:r>
            <a:r>
              <a:rPr lang="en-US" sz="2400" dirty="0">
                <a:ea typeface="ＭＳ Ｐゴシック" charset="0"/>
                <a:sym typeface="Wingdings" charset="0"/>
              </a:rPr>
              <a:t> spouse(Y,X)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charset="0"/>
                <a:sym typeface="Wingdings" charset="0"/>
              </a:rPr>
              <a:t>Add instance data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e.g., spouse(</a:t>
            </a:r>
            <a:r>
              <a:rPr lang="en-US" sz="2400" dirty="0" err="1">
                <a:ea typeface="ＭＳ Ｐゴシック" charset="0"/>
              </a:rPr>
              <a:t>Djt</a:t>
            </a:r>
            <a:r>
              <a:rPr lang="en-US" sz="2400" dirty="0">
                <a:ea typeface="ＭＳ Ｐゴシック" charset="0"/>
              </a:rPr>
              <a:t>, Mt)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69868-C0AB-F645-86C1-DD8F0BD83E93}"/>
              </a:ext>
            </a:extLst>
          </p:cNvPr>
          <p:cNvSpPr txBox="1"/>
          <p:nvPr/>
        </p:nvSpPr>
        <p:spPr>
          <a:xfrm>
            <a:off x="1066800" y="6436667"/>
            <a:ext cx="785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Note this constraint is a traditional one than no longer holds </a:t>
            </a:r>
          </a:p>
        </p:txBody>
      </p:sp>
    </p:spTree>
    <p:extLst>
      <p:ext uri="{BB962C8B-B14F-4D97-AF65-F5344CB8AC3E}">
        <p14:creationId xmlns:p14="http://schemas.microsoft.com/office/powerpoint/2010/main" val="269423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838200"/>
          </a:xfrm>
        </p:spPr>
        <p:txBody>
          <a:bodyPr/>
          <a:lstStyle/>
          <a:p>
            <a:r>
              <a:rPr lang="en-US" sz="3800" dirty="0">
                <a:ea typeface="ＭＳ Ｐゴシック" charset="0"/>
                <a:cs typeface="ＭＳ Ｐゴシック" charset="0"/>
              </a:rPr>
              <a:t>Example: A simple genealogy KB in FOL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5334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Predicates: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parent(x, y), child(x, y), father(x, y), daughter(x, y), etc.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spouse(x, y), husband(x, y), wife(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ancestor(x, y), descendant(x, y)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male(x), female(y)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relative(x, y)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Facts: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husband(Joe, Mary), son(Fred, Joe)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spouse(John, Nancy), male(John), son(Mark, Nancy)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father(Jack, Nancy), daughter(Linda, Jack)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daughter(Liz, Linda)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etc.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3338"/>
            <a:ext cx="162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Example Axioms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083" y="1414463"/>
            <a:ext cx="8229600" cy="5062538"/>
          </a:xfrm>
        </p:spPr>
        <p:txBody>
          <a:bodyPr/>
          <a:lstStyle/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parent(x,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child (y, x)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endParaRPr lang="en-US" sz="800" dirty="0"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father(x,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parent(x,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male(x) </a:t>
            </a:r>
          </a:p>
          <a:p>
            <a:pPr marL="0" indent="-1588">
              <a:lnSpc>
                <a:spcPct val="110000"/>
              </a:lnSpc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mother(x,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parent(x,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female(x) </a:t>
            </a:r>
          </a:p>
          <a:p>
            <a:pPr marL="0" indent="-1588">
              <a:lnSpc>
                <a:spcPct val="110000"/>
              </a:lnSpc>
              <a:buNone/>
              <a:defRPr/>
            </a:pPr>
            <a:endParaRPr lang="en-US" sz="800" dirty="0"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daughter(x,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child(x,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female(x)</a:t>
            </a:r>
          </a:p>
          <a:p>
            <a:pPr marL="0" indent="-1588">
              <a:lnSpc>
                <a:spcPct val="110000"/>
              </a:lnSpc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son(x,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child(x,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male(x)</a:t>
            </a:r>
          </a:p>
          <a:p>
            <a:pPr marL="0" indent="-1588">
              <a:lnSpc>
                <a:spcPct val="110000"/>
              </a:lnSpc>
              <a:buNone/>
              <a:defRPr/>
            </a:pPr>
            <a:endParaRPr lang="en-US" sz="800" i="1" dirty="0"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husband(x,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spouse(x,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male(x)</a:t>
            </a:r>
            <a:endParaRPr lang="en-US" sz="2800" i="1" dirty="0"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spouse(x,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spouse(y, x)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i="1" dirty="0">
                <a:ea typeface="ＭＳ Ｐゴシック" charset="0"/>
              </a:rPr>
              <a:t>…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Axioms, definitions and theorems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638800"/>
          </a:xfrm>
        </p:spPr>
        <p:txBody>
          <a:bodyPr/>
          <a:lstStyle/>
          <a:p>
            <a:pPr marL="285750" indent="-285750">
              <a:defRPr/>
            </a:pP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Axioms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facts and rules that capture (important) facts &amp; concepts in a domain; used to prove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theorems</a:t>
            </a:r>
            <a:endParaRPr lang="en-US" sz="28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Mathematicians dislike</a:t>
            </a:r>
            <a:r>
              <a:rPr lang="en-US" altLang="ja-JP" sz="2400" dirty="0">
                <a:ea typeface="ＭＳ Ｐゴシック" charset="0"/>
              </a:rPr>
              <a:t> unnecessary (dependent) axioms, i.e., ones that can be derived from others</a:t>
            </a: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Dependent axioms can make reasoning faster, however</a:t>
            </a: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Choosing a good set of axioms is a design problem</a:t>
            </a:r>
          </a:p>
          <a:p>
            <a:pPr marL="285750" indent="-285750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definition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of a predicate is of the form 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p(X) </a:t>
            </a:r>
            <a:r>
              <a:rPr lang="en-US" altLang="ja-JP" sz="2800" dirty="0">
                <a:ea typeface="ＭＳ Ｐゴシック" charset="0"/>
                <a:cs typeface="Calibri"/>
              </a:rPr>
              <a:t>↔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…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and can be decomposed into two parts</a:t>
            </a:r>
          </a:p>
          <a:p>
            <a:pPr marL="465138" lvl="1" indent="-233363">
              <a:defRPr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Necessary</a:t>
            </a:r>
            <a:r>
              <a:rPr lang="en-US" sz="2400" dirty="0">
                <a:ea typeface="ＭＳ Ｐゴシック" charset="0"/>
              </a:rPr>
              <a:t> description: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p(x) 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</a:t>
            </a:r>
            <a:r>
              <a:rPr lang="en-US" altLang="ja-JP" sz="2400" dirty="0">
                <a:ea typeface="ＭＳ Ｐゴシック" charset="0"/>
              </a:rPr>
              <a:t> …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 </a:t>
            </a:r>
          </a:p>
          <a:p>
            <a:pPr marL="465138" lvl="1" indent="-233363">
              <a:defRPr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Sufficient</a:t>
            </a:r>
            <a:r>
              <a:rPr lang="en-US" sz="2400" dirty="0">
                <a:ea typeface="ＭＳ Ｐゴシック" charset="0"/>
              </a:rPr>
              <a:t> description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p(x) 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</a:t>
            </a:r>
            <a:r>
              <a:rPr lang="en-US" altLang="ja-JP" sz="2400" dirty="0">
                <a:ea typeface="ＭＳ Ｐゴシック" charset="0"/>
              </a:rPr>
              <a:t> …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altLang="ja-JP" sz="2400" dirty="0">
              <a:ea typeface="ＭＳ Ｐゴシック" charset="0"/>
            </a:endParaRPr>
          </a:p>
          <a:p>
            <a:pPr marL="465138" lvl="1" indent="-233363">
              <a:defRPr/>
            </a:pPr>
            <a:r>
              <a:rPr lang="en-US" sz="2400" dirty="0">
                <a:ea typeface="ＭＳ Ｐゴシック" charset="0"/>
              </a:rPr>
              <a:t>Some concepts</a:t>
            </a:r>
            <a:r>
              <a:rPr lang="en-US" altLang="ja-JP" sz="2400" dirty="0">
                <a:ea typeface="ＭＳ Ｐゴシック" charset="0"/>
              </a:rPr>
              <a:t> have definitions (e.g., triangle) and some don’t (e.g., person)</a:t>
            </a:r>
            <a:endParaRPr lang="en-US" sz="24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More on definitions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Example: define father(x, y) by parent(x, y) &amp; male(x)</a:t>
            </a:r>
          </a:p>
          <a:p>
            <a:pPr marL="228600" indent="-228600">
              <a:defRPr/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parent(x, y)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is a necessary (but not sufficient) description of father(x, y)</a:t>
            </a:r>
          </a:p>
          <a:p>
            <a:pPr marL="228600" lvl="1" indent="-228600">
              <a:buFontTx/>
              <a:buNone/>
              <a:defRPr/>
            </a:pPr>
            <a:r>
              <a:rPr lang="en-US" sz="2600" dirty="0">
                <a:ea typeface="ＭＳ Ｐゴシック" charset="0"/>
              </a:rPr>
              <a:t>	    father(x, y) </a:t>
            </a:r>
            <a:r>
              <a:rPr lang="en-US" sz="2600" dirty="0">
                <a:ea typeface="ＭＳ Ｐゴシック" charset="0"/>
                <a:sym typeface="Symbol" charset="0"/>
              </a:rPr>
              <a:t></a:t>
            </a:r>
            <a:r>
              <a:rPr lang="en-US" sz="2600" dirty="0">
                <a:ea typeface="ＭＳ Ｐゴシック" charset="0"/>
              </a:rPr>
              <a:t> parent(x, y)</a:t>
            </a:r>
          </a:p>
          <a:p>
            <a:pPr marL="228600" indent="-228600">
              <a:defRPr/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parent(x, y) ^ male(x) ^ age(x, 35)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is a sufficient (but not necessary) description of father(x, y):</a:t>
            </a:r>
          </a:p>
          <a:p>
            <a:pPr marL="228600" lvl="2" indent="-228600">
              <a:buFontTx/>
              <a:buNone/>
              <a:defRPr/>
            </a:pPr>
            <a:r>
              <a:rPr lang="en-US" sz="2600" dirty="0">
                <a:ea typeface="ＭＳ Ｐゴシック" charset="0"/>
              </a:rPr>
              <a:t>	    father(x, y) </a:t>
            </a:r>
            <a:r>
              <a:rPr lang="en-US" sz="2600" dirty="0">
                <a:ea typeface="ＭＳ Ｐゴシック" charset="0"/>
                <a:sym typeface="Symbol" charset="0"/>
              </a:rPr>
              <a:t></a:t>
            </a:r>
            <a:r>
              <a:rPr lang="en-US" sz="2600" dirty="0">
                <a:ea typeface="ＭＳ Ｐゴシック" charset="0"/>
              </a:rPr>
              <a:t> parent(x, y) ^ male(x) ^ age(x, 35) </a:t>
            </a:r>
          </a:p>
          <a:p>
            <a:pPr marL="228600" indent="-228600">
              <a:defRPr/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parent(x, y) ^ male(x)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is a necessary and sufficient description of father(x, y) </a:t>
            </a:r>
          </a:p>
          <a:p>
            <a:pPr marL="106363" lvl="1" indent="-222250">
              <a:buFontTx/>
              <a:buNone/>
              <a:defRPr/>
            </a:pPr>
            <a:r>
              <a:rPr lang="en-US" sz="2600" dirty="0">
                <a:ea typeface="ＭＳ Ｐゴシック" charset="0"/>
              </a:rPr>
              <a:t>	    parent(x, y) ^ male(x)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father(x, y)</a:t>
            </a:r>
          </a:p>
          <a:p>
            <a:pPr marL="106363" lvl="1" indent="-222250">
              <a:defRPr/>
            </a:pPr>
            <a:endParaRPr lang="en-US" sz="2800" dirty="0">
              <a:ea typeface="ＭＳ Ｐゴシック" charset="0"/>
            </a:endParaRPr>
          </a:p>
          <a:p>
            <a:pPr marL="106363" lvl="1" indent="-222250">
              <a:buFontTx/>
              <a:buNone/>
              <a:defRPr/>
            </a:pP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2372"/>
            <a:ext cx="7772400" cy="1283539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way to look at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necessary and sufficient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4FA6CA-58F7-734E-81CC-7C25B6AAB98C}"/>
              </a:ext>
            </a:extLst>
          </p:cNvPr>
          <p:cNvGrpSpPr/>
          <p:nvPr/>
        </p:nvGrpSpPr>
        <p:grpSpPr>
          <a:xfrm>
            <a:off x="928688" y="2066925"/>
            <a:ext cx="7634287" cy="4410075"/>
            <a:chOff x="928688" y="2066925"/>
            <a:chExt cx="7634287" cy="4410075"/>
          </a:xfrm>
        </p:grpSpPr>
        <p:sp>
          <p:nvSpPr>
            <p:cNvPr id="96258" name="Oval 3" descr="Wide downward diagonal"/>
            <p:cNvSpPr>
              <a:spLocks noChangeArrowheads="1"/>
            </p:cNvSpPr>
            <p:nvPr/>
          </p:nvSpPr>
          <p:spPr bwMode="auto">
            <a:xfrm>
              <a:off x="3209925" y="2066925"/>
              <a:ext cx="1171575" cy="1128713"/>
            </a:xfrm>
            <a:prstGeom prst="ellipse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59" name="Oval 4"/>
            <p:cNvSpPr>
              <a:spLocks noChangeArrowheads="1"/>
            </p:cNvSpPr>
            <p:nvPr/>
          </p:nvSpPr>
          <p:spPr bwMode="auto">
            <a:xfrm>
              <a:off x="3457575" y="2300288"/>
              <a:ext cx="628650" cy="600075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0" name="Text Box 5"/>
            <p:cNvSpPr txBox="1">
              <a:spLocks noChangeArrowheads="1"/>
            </p:cNvSpPr>
            <p:nvPr/>
          </p:nvSpPr>
          <p:spPr bwMode="auto">
            <a:xfrm>
              <a:off x="4914900" y="2157413"/>
              <a:ext cx="9429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P(x)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</a:t>
              </a:r>
            </a:p>
          </p:txBody>
        </p:sp>
        <p:sp>
          <p:nvSpPr>
            <p:cNvPr id="96261" name="Line 6"/>
            <p:cNvSpPr>
              <a:spLocks noChangeShapeType="1"/>
            </p:cNvSpPr>
            <p:nvPr/>
          </p:nvSpPr>
          <p:spPr bwMode="auto">
            <a:xfrm flipH="1">
              <a:off x="3886200" y="2386013"/>
              <a:ext cx="1114425" cy="185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2" name="Line 7"/>
            <p:cNvSpPr>
              <a:spLocks noChangeShapeType="1"/>
            </p:cNvSpPr>
            <p:nvPr/>
          </p:nvSpPr>
          <p:spPr bwMode="auto">
            <a:xfrm flipH="1">
              <a:off x="4200525" y="2828925"/>
              <a:ext cx="814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3" name="Text Box 8"/>
            <p:cNvSpPr txBox="1">
              <a:spLocks noChangeArrowheads="1"/>
            </p:cNvSpPr>
            <p:nvPr/>
          </p:nvSpPr>
          <p:spPr bwMode="auto">
            <a:xfrm>
              <a:off x="928688" y="2114550"/>
              <a:ext cx="19431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 is a necessary condition of P(x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  <p:sp>
          <p:nvSpPr>
            <p:cNvPr id="96264" name="Text Box 9"/>
            <p:cNvSpPr txBox="1">
              <a:spLocks noChangeArrowheads="1"/>
            </p:cNvSpPr>
            <p:nvPr/>
          </p:nvSpPr>
          <p:spPr bwMode="auto">
            <a:xfrm>
              <a:off x="5867400" y="2295525"/>
              <a:ext cx="2328863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i="1" dirty="0">
                  <a:latin typeface="Calibri"/>
                </a:rPr>
                <a:t># all Ps are </a:t>
              </a:r>
              <a:r>
                <a:rPr lang="en-US" sz="2200" i="1" dirty="0" err="1">
                  <a:latin typeface="Calibri"/>
                </a:rPr>
                <a:t>Ss</a:t>
              </a:r>
              <a:br>
                <a:rPr lang="en-US" sz="2200" dirty="0">
                  <a:latin typeface="Calibri"/>
                </a:rPr>
              </a:br>
              <a:r>
                <a:rPr lang="en-US" sz="2200" dirty="0">
                  <a:latin typeface="Calibri"/>
                </a:rPr>
                <a:t>(</a:t>
              </a:r>
              <a:r>
                <a:rPr lang="en-US" sz="2200" dirty="0">
                  <a:latin typeface="Calibri"/>
                  <a:sym typeface="Symbol" charset="0"/>
                </a:rPr>
                <a:t></a:t>
              </a:r>
              <a:r>
                <a:rPr lang="en-US" sz="2200" dirty="0">
                  <a:latin typeface="Calibri"/>
                </a:rPr>
                <a:t>x) </a:t>
              </a:r>
              <a:r>
                <a:rPr lang="en-US" sz="2000" dirty="0">
                  <a:latin typeface="Calibri"/>
                </a:rPr>
                <a:t>P(x) =&gt; S(x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  <p:sp>
          <p:nvSpPr>
            <p:cNvPr id="96265" name="Oval 10"/>
            <p:cNvSpPr>
              <a:spLocks noChangeArrowheads="1"/>
            </p:cNvSpPr>
            <p:nvPr/>
          </p:nvSpPr>
          <p:spPr bwMode="auto">
            <a:xfrm>
              <a:off x="3248025" y="3448050"/>
              <a:ext cx="1171575" cy="112871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6" name="Oval 11" descr="Wide downward diagonal"/>
            <p:cNvSpPr>
              <a:spLocks noChangeArrowheads="1"/>
            </p:cNvSpPr>
            <p:nvPr/>
          </p:nvSpPr>
          <p:spPr bwMode="auto">
            <a:xfrm>
              <a:off x="3495675" y="3681413"/>
              <a:ext cx="628650" cy="600075"/>
            </a:xfrm>
            <a:prstGeom prst="ellipse">
              <a:avLst/>
            </a:prstGeom>
            <a:pattFill prst="wdDn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7" name="Text Box 12"/>
            <p:cNvSpPr txBox="1">
              <a:spLocks noChangeArrowheads="1"/>
            </p:cNvSpPr>
            <p:nvPr/>
          </p:nvSpPr>
          <p:spPr bwMode="auto">
            <a:xfrm>
              <a:off x="4953000" y="3538538"/>
              <a:ext cx="9429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P(x)</a:t>
              </a:r>
            </a:p>
          </p:txBody>
        </p:sp>
        <p:sp>
          <p:nvSpPr>
            <p:cNvPr id="96268" name="Line 13"/>
            <p:cNvSpPr>
              <a:spLocks noChangeShapeType="1"/>
            </p:cNvSpPr>
            <p:nvPr/>
          </p:nvSpPr>
          <p:spPr bwMode="auto">
            <a:xfrm flipH="1">
              <a:off x="3924300" y="3767138"/>
              <a:ext cx="1114425" cy="185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9" name="Line 14"/>
            <p:cNvSpPr>
              <a:spLocks noChangeShapeType="1"/>
            </p:cNvSpPr>
            <p:nvPr/>
          </p:nvSpPr>
          <p:spPr bwMode="auto">
            <a:xfrm flipH="1">
              <a:off x="4238625" y="4210050"/>
              <a:ext cx="814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70" name="Text Box 15"/>
            <p:cNvSpPr txBox="1">
              <a:spLocks noChangeArrowheads="1"/>
            </p:cNvSpPr>
            <p:nvPr/>
          </p:nvSpPr>
          <p:spPr bwMode="auto">
            <a:xfrm>
              <a:off x="966788" y="3495675"/>
              <a:ext cx="19431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 is a sufficient condition of P(x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  <p:sp>
          <p:nvSpPr>
            <p:cNvPr id="96271" name="Text Box 16"/>
            <p:cNvSpPr txBox="1">
              <a:spLocks noChangeArrowheads="1"/>
            </p:cNvSpPr>
            <p:nvPr/>
          </p:nvSpPr>
          <p:spPr bwMode="auto">
            <a:xfrm>
              <a:off x="5905500" y="3676650"/>
              <a:ext cx="2243138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i="1" dirty="0">
                  <a:latin typeface="Calibri"/>
                </a:rPr>
                <a:t># all Ps are </a:t>
              </a:r>
              <a:r>
                <a:rPr lang="en-US" sz="2200" i="1" dirty="0" err="1">
                  <a:latin typeface="Calibri"/>
                </a:rPr>
                <a:t>Ss</a:t>
              </a:r>
              <a:br>
                <a:rPr lang="en-US" sz="2200" i="1" dirty="0">
                  <a:latin typeface="Calibri"/>
                </a:rPr>
              </a:br>
              <a:r>
                <a:rPr lang="en-US" sz="2200" dirty="0">
                  <a:latin typeface="Calibri"/>
                </a:rPr>
                <a:t> (</a:t>
              </a:r>
              <a:r>
                <a:rPr lang="en-US" sz="2200" dirty="0">
                  <a:latin typeface="Calibri"/>
                  <a:sym typeface="Symbol" charset="0"/>
                </a:rPr>
                <a:t></a:t>
              </a:r>
              <a:r>
                <a:rPr lang="en-US" sz="2200" dirty="0">
                  <a:latin typeface="Calibri"/>
                </a:rPr>
                <a:t>x) </a:t>
              </a:r>
              <a:r>
                <a:rPr lang="en-US" sz="2000" dirty="0">
                  <a:latin typeface="Calibri"/>
                </a:rPr>
                <a:t>P(x) &lt;= S(x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  <p:sp>
          <p:nvSpPr>
            <p:cNvPr id="96272" name="Oval 17" descr="Wide downward diagonal"/>
            <p:cNvSpPr>
              <a:spLocks noChangeArrowheads="1"/>
            </p:cNvSpPr>
            <p:nvPr/>
          </p:nvSpPr>
          <p:spPr bwMode="auto">
            <a:xfrm>
              <a:off x="3257550" y="5057775"/>
              <a:ext cx="1171575" cy="1128713"/>
            </a:xfrm>
            <a:prstGeom prst="ellipse">
              <a:avLst/>
            </a:prstGeom>
            <a:pattFill prst="wdDnDiag">
              <a:fgClr>
                <a:schemeClr val="accent1"/>
              </a:fgClr>
              <a:bgClr>
                <a:srgbClr val="DDDDDD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73" name="Text Box 18"/>
            <p:cNvSpPr txBox="1">
              <a:spLocks noChangeArrowheads="1"/>
            </p:cNvSpPr>
            <p:nvPr/>
          </p:nvSpPr>
          <p:spPr bwMode="auto">
            <a:xfrm>
              <a:off x="4962525" y="5148263"/>
              <a:ext cx="9429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P(x)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</a:t>
              </a:r>
            </a:p>
          </p:txBody>
        </p:sp>
        <p:sp>
          <p:nvSpPr>
            <p:cNvPr id="96274" name="Line 19"/>
            <p:cNvSpPr>
              <a:spLocks noChangeShapeType="1"/>
            </p:cNvSpPr>
            <p:nvPr/>
          </p:nvSpPr>
          <p:spPr bwMode="auto">
            <a:xfrm flipH="1">
              <a:off x="4391025" y="5376863"/>
              <a:ext cx="657225" cy="100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75" name="Line 20"/>
            <p:cNvSpPr>
              <a:spLocks noChangeShapeType="1"/>
            </p:cNvSpPr>
            <p:nvPr/>
          </p:nvSpPr>
          <p:spPr bwMode="auto">
            <a:xfrm flipH="1">
              <a:off x="4433888" y="5819775"/>
              <a:ext cx="628650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76" name="Text Box 21"/>
            <p:cNvSpPr txBox="1">
              <a:spLocks noChangeArrowheads="1"/>
            </p:cNvSpPr>
            <p:nvPr/>
          </p:nvSpPr>
          <p:spPr bwMode="auto">
            <a:xfrm>
              <a:off x="976313" y="5105400"/>
              <a:ext cx="19431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 is a necessary and sufficient condition of P(x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  <p:sp>
          <p:nvSpPr>
            <p:cNvPr id="96277" name="Text Box 22"/>
            <p:cNvSpPr txBox="1">
              <a:spLocks noChangeArrowheads="1"/>
            </p:cNvSpPr>
            <p:nvPr/>
          </p:nvSpPr>
          <p:spPr bwMode="auto">
            <a:xfrm>
              <a:off x="5943600" y="5162550"/>
              <a:ext cx="2619375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>
                  <a:latin typeface="Calibri"/>
                </a:rPr>
                <a:t>#</a:t>
              </a:r>
              <a:r>
                <a:rPr lang="en-US" sz="2200" i="1" dirty="0">
                  <a:latin typeface="Calibri"/>
                </a:rPr>
                <a:t> all Ps are </a:t>
              </a:r>
              <a:r>
                <a:rPr lang="en-US" sz="2200" i="1" dirty="0" err="1">
                  <a:latin typeface="Calibri"/>
                </a:rPr>
                <a:t>Ss</a:t>
              </a:r>
              <a:br>
                <a:rPr lang="en-US" sz="2200" dirty="0">
                  <a:latin typeface="Calibri"/>
                </a:rPr>
              </a:br>
              <a:r>
                <a:rPr lang="en-US" sz="2200" dirty="0">
                  <a:latin typeface="Calibri"/>
                </a:rPr>
                <a:t># all </a:t>
              </a:r>
              <a:r>
                <a:rPr lang="en-US" sz="2200" dirty="0" err="1">
                  <a:latin typeface="Calibri"/>
                </a:rPr>
                <a:t>Ss</a:t>
              </a:r>
              <a:r>
                <a:rPr lang="en-US" sz="2200" dirty="0">
                  <a:latin typeface="Calibri"/>
                </a:rPr>
                <a:t> are Ps</a:t>
              </a:r>
              <a:br>
                <a:rPr lang="en-US" sz="2200" dirty="0">
                  <a:latin typeface="Calibri"/>
                </a:rPr>
              </a:br>
              <a:r>
                <a:rPr lang="en-US" sz="2200" dirty="0">
                  <a:latin typeface="Calibri"/>
                </a:rPr>
                <a:t>(</a:t>
              </a:r>
              <a:r>
                <a:rPr lang="en-US" sz="2200" dirty="0">
                  <a:latin typeface="Calibri"/>
                  <a:sym typeface="Symbol" charset="0"/>
                </a:rPr>
                <a:t></a:t>
              </a:r>
              <a:r>
                <a:rPr lang="en-US" sz="2200" dirty="0">
                  <a:latin typeface="Calibri"/>
                </a:rPr>
                <a:t>x) </a:t>
              </a:r>
              <a:r>
                <a:rPr lang="en-US" sz="2000" dirty="0">
                  <a:latin typeface="Calibri"/>
                </a:rPr>
                <a:t>P(x) &lt;=&gt; S(x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</p:grp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Higher-order logic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334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FOL only lets us quantify over variables, and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variables can only range over objects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HOL allows us to quantify over relations, e.g.</a:t>
            </a:r>
          </a:p>
          <a:p>
            <a:pPr lvl="1">
              <a:buFontTx/>
              <a:buNone/>
            </a:pP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two functions are equal </a:t>
            </a:r>
            <a:r>
              <a:rPr lang="en-US" altLang="ja-JP" sz="2800" dirty="0" err="1">
                <a:ea typeface="ＭＳ Ｐゴシック" charset="0"/>
              </a:rPr>
              <a:t>iff</a:t>
            </a:r>
            <a:r>
              <a:rPr lang="en-US" altLang="ja-JP" sz="2800" dirty="0">
                <a:ea typeface="ＭＳ Ｐゴシック" charset="0"/>
              </a:rPr>
              <a:t> they produce the same value for all arguments</a:t>
            </a:r>
            <a:r>
              <a:rPr lang="ja-JP" altLang="en-US" sz="2800" dirty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  <a:p>
            <a:pPr lvl="1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f 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g (f = g) </a:t>
            </a:r>
            <a:r>
              <a:rPr lang="en-US" sz="2800" dirty="0">
                <a:ea typeface="ＭＳ Ｐゴシック" charset="0"/>
                <a:sym typeface="Symbol" charset="0"/>
              </a:rPr>
              <a:t></a:t>
            </a:r>
            <a:r>
              <a:rPr lang="en-US" sz="28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f(x) = g(x))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E.g.: (quantify over predicates)</a:t>
            </a:r>
          </a:p>
          <a:p>
            <a:pPr lvl="1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r transitive( r 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xyz) r(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r(</a:t>
            </a:r>
            <a:r>
              <a:rPr lang="en-US" sz="2800" dirty="0" err="1">
                <a:ea typeface="ＭＳ Ｐゴシック" charset="0"/>
              </a:rPr>
              <a:t>y,z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r(</a:t>
            </a:r>
            <a:r>
              <a:rPr lang="en-US" sz="2800" dirty="0" err="1">
                <a:ea typeface="ＭＳ Ｐゴシック" charset="0"/>
              </a:rPr>
              <a:t>x,z</a:t>
            </a:r>
            <a:r>
              <a:rPr lang="en-US" sz="2800" dirty="0">
                <a:ea typeface="ＭＳ Ｐゴシック" charset="0"/>
              </a:rPr>
              <a:t>))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More expressive, but reasoning is  undecide-able, in general</a:t>
            </a:r>
          </a:p>
          <a:p>
            <a:pPr lvl="1">
              <a:buFontTx/>
              <a:buNone/>
            </a:pP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4400-BE28-3241-AF5A-26552FF9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B1ED2-57BB-A64A-9516-9615E44D8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We’ll first give some examples of how to translate between FOL and English</a:t>
            </a:r>
          </a:p>
          <a:p>
            <a:r>
              <a:rPr lang="en-US" sz="3200" dirty="0"/>
              <a:t>Then look at modelling family relations in FOL</a:t>
            </a:r>
          </a:p>
          <a:p>
            <a:r>
              <a:rPr lang="en-US" sz="3200" dirty="0"/>
              <a:t>And finally touch on a few other topics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E6976-ED46-B94D-BCCB-7E52F5712A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0BA0F-1491-C94B-B2AE-BEC0BE2CD5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45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bag-of-sug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Expressing uniqueness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953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Often want to say that there is a single, unique object that satisfies a condition</a:t>
            </a:r>
          </a:p>
          <a:p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There exists a unique x such that king(x) is true 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x king(x)  y (king(y)  x=y)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x king(x)  y (king(y)  </a:t>
            </a:r>
            <a:r>
              <a:rPr lang="en-US" sz="2400" dirty="0" err="1">
                <a:ea typeface="ＭＳ Ｐゴシック" charset="0"/>
                <a:sym typeface="Symbol" charset="0"/>
              </a:rPr>
              <a:t>xy</a:t>
            </a:r>
            <a:r>
              <a:rPr lang="en-US" sz="2400" dirty="0">
                <a:ea typeface="ＭＳ Ｐゴシック" charset="0"/>
                <a:sym typeface="Symbol" charset="0"/>
              </a:rPr>
              <a:t>)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! x king(x) </a:t>
            </a:r>
          </a:p>
          <a:p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Every country has exactly one ruler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c country(c)  ! r ruler(</a:t>
            </a:r>
            <a:r>
              <a:rPr lang="en-US" sz="2400" dirty="0" err="1">
                <a:ea typeface="ＭＳ Ｐゴシック" charset="0"/>
                <a:sym typeface="Symbol" charset="0"/>
              </a:rPr>
              <a:t>c,r</a:t>
            </a:r>
            <a:r>
              <a:rPr lang="en-US" sz="2400" dirty="0">
                <a:ea typeface="ＭＳ Ｐゴシック" charset="0"/>
                <a:sym typeface="Symbol" charset="0"/>
              </a:rPr>
              <a:t>)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Iota operator: </a:t>
            </a:r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 x P(x) means </a:t>
            </a:r>
            <a:r>
              <a:rPr lang="ja-JP" altLang="en-US" sz="2800" dirty="0">
                <a:ea typeface="ＭＳ Ｐゴシック" charset="0"/>
                <a:cs typeface="ＭＳ Ｐゴシック" charset="0"/>
                <a:sym typeface="Symbol" charset="0"/>
              </a:rPr>
              <a:t>“</a:t>
            </a:r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the unique x such that p(x) is true</a:t>
            </a:r>
            <a:r>
              <a:rPr lang="ja-JP" altLang="en-US" sz="2800" dirty="0">
                <a:ea typeface="ＭＳ Ｐゴシック" charset="0"/>
                <a:cs typeface="ＭＳ Ｐゴシック" charset="0"/>
                <a:sym typeface="Symbol" charset="0"/>
              </a:rPr>
              <a:t>”</a:t>
            </a:r>
            <a:endParaRPr lang="en-US" altLang="ja-JP" sz="28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sz="2400" dirty="0">
                <a:ea typeface="ＭＳ Ｐゴシック" charset="0"/>
              </a:rPr>
              <a:t>The unique ruler of </a:t>
            </a:r>
            <a:r>
              <a:rPr lang="en-US" altLang="ja-JP" sz="2400" dirty="0" err="1">
                <a:ea typeface="ＭＳ Ｐゴシック" charset="0"/>
              </a:rPr>
              <a:t>Freedonia</a:t>
            </a:r>
            <a:r>
              <a:rPr lang="en-US" altLang="ja-JP" sz="2400" dirty="0">
                <a:ea typeface="ＭＳ Ｐゴシック" charset="0"/>
              </a:rPr>
              <a:t> is dead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dead( x ruler(</a:t>
            </a:r>
            <a:r>
              <a:rPr lang="en-US" sz="2400" dirty="0" err="1">
                <a:ea typeface="ＭＳ Ｐゴシック" charset="0"/>
                <a:sym typeface="Symbol" charset="0"/>
              </a:rPr>
              <a:t>freedonia,x</a:t>
            </a:r>
            <a:r>
              <a:rPr lang="en-US" sz="2400" dirty="0">
                <a:ea typeface="ＭＳ Ｐゴシック" charset="0"/>
                <a:sym typeface="Symbol" charset="0"/>
              </a:rPr>
              <a:t>))</a:t>
            </a:r>
            <a:endParaRPr lang="en-US" sz="2400" b="1" dirty="0">
              <a:ea typeface="ＭＳ Ｐゴシック" charset="0"/>
              <a:sym typeface="Symbol" charset="0"/>
            </a:endParaRPr>
          </a:p>
        </p:txBody>
      </p:sp>
      <p:sp>
        <p:nvSpPr>
          <p:cNvPr id="100356" name="TextBox 3"/>
          <p:cNvSpPr txBox="1">
            <a:spLocks noChangeArrowheads="1"/>
          </p:cNvSpPr>
          <p:nvPr/>
        </p:nvSpPr>
        <p:spPr bwMode="auto">
          <a:xfrm>
            <a:off x="8153400" y="1371600"/>
            <a:ext cx="10048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ts val="1563"/>
              </a:lnSpc>
            </a:pPr>
            <a:r>
              <a:rPr lang="en-US" sz="1800" dirty="0">
                <a:latin typeface="Calibri"/>
                <a:hlinkClick r:id="rId4"/>
              </a:rPr>
              <a:t>syntactic</a:t>
            </a:r>
            <a:br>
              <a:rPr lang="en-US" sz="1800" dirty="0">
                <a:latin typeface="Calibri"/>
                <a:hlinkClick r:id="rId4"/>
              </a:rPr>
            </a:br>
            <a:r>
              <a:rPr lang="en-US" sz="1800" dirty="0">
                <a:latin typeface="Calibri"/>
                <a:hlinkClick r:id="rId4"/>
              </a:rPr>
              <a:t>sugar</a:t>
            </a:r>
            <a:endParaRPr lang="en-US" sz="1800" dirty="0"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Examples of FOL in use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814887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Semantics of W3C’s </a:t>
            </a:r>
            <a:r>
              <a:rPr lang="en-US" sz="3200" dirty="0">
                <a:ea typeface="ＭＳ Ｐゴシック" charset="0"/>
                <a:cs typeface="ＭＳ Ｐゴシック" charset="0"/>
                <a:hlinkClick r:id="rId2"/>
              </a:rPr>
              <a:t>Semantic Web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stack (RDF, RDFS, OWL) is defined in FOL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OWL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Full is equivalent to FOL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Other OWL profiles support a subset of FOL and are more efficient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FOL oriented  knowledge representation systems have many user friendly  tools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E.g.: Protégé for creating, editing and exploring OWL ontologies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675B98-0F29-7944-A620-5C3A9BC3C601}" type="slidenum">
              <a:rPr lang="en-US" sz="1000">
                <a:latin typeface="Calibri"/>
              </a:rPr>
              <a:pPr/>
              <a:t>21</a:t>
            </a:fld>
            <a:endParaRPr lang="en-US" sz="1000" dirty="0">
              <a:latin typeface="Calibri"/>
            </a:endParaRPr>
          </a:p>
        </p:txBody>
      </p:sp>
      <p:pic>
        <p:nvPicPr>
          <p:cNvPr id="1044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90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874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800100" y="171483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Examples of FOL in use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51054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Many practical approaches embrace the approach that </a:t>
            </a:r>
            <a:r>
              <a:rPr lang="en-US" sz="4000" dirty="0">
                <a:ea typeface="ＭＳ Ｐゴシック" charset="0"/>
              </a:rPr>
              <a:t>“</a:t>
            </a:r>
            <a:r>
              <a:rPr lang="en-US" sz="3200" dirty="0"/>
              <a:t>some data is better than none”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The semantics of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schema.org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only defined in natural language text</a:t>
            </a:r>
          </a:p>
          <a:p>
            <a:r>
              <a:rPr lang="en-US" sz="3200" dirty="0" err="1">
                <a:ea typeface="ＭＳ Ｐゴシック" charset="0"/>
                <a:cs typeface="ＭＳ Ｐゴシック" charset="0"/>
                <a:hlinkClick r:id="rId4"/>
              </a:rPr>
              <a:t>Wikidata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’s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knowledge graph has a rich schema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Many constraint/logical violations are flagged with warnings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However, not all, see this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Wikidata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query that finds people who are their own mother or father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675B98-0F29-7944-A620-5C3A9BC3C601}" type="slidenum">
              <a:rPr lang="en-US" sz="1000">
                <a:latin typeface="Calibri"/>
              </a:rPr>
              <a:pPr/>
              <a:t>22</a:t>
            </a:fld>
            <a:endParaRPr lang="en-US" sz="1000" dirty="0">
              <a:latin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21C417-2B2A-1446-B468-5807A37F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4851"/>
            <a:ext cx="1828800" cy="129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hema.org: worth the effort? | jaaadesign">
            <a:extLst>
              <a:ext uri="{FF2B5EF4-FFF2-40B4-BE49-F238E27FC236}">
                <a16:creationId xmlns:a16="http://schemas.microsoft.com/office/drawing/2014/main" id="{2FBA9C8E-C919-6E4D-80C5-264CF99D9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9167"/>
          <a:stretch/>
        </p:blipFill>
        <p:spPr bwMode="auto">
          <a:xfrm>
            <a:off x="152400" y="106893"/>
            <a:ext cx="1905000" cy="134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4"/>
          <p:cNvSpPr txBox="1">
            <a:spLocks noGrp="1"/>
          </p:cNvSpPr>
          <p:nvPr>
            <p:ph type="title"/>
          </p:nvPr>
        </p:nvSpPr>
        <p:spPr>
          <a:xfrm>
            <a:off x="669726" y="178594"/>
            <a:ext cx="7804477" cy="10734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Wikidata</a:t>
            </a:r>
            <a:endParaRPr/>
          </a:p>
        </p:txBody>
      </p:sp>
      <p:sp>
        <p:nvSpPr>
          <p:cNvPr id="289" name="Google Shape;289;p64"/>
          <p:cNvSpPr txBox="1">
            <a:spLocks noGrp="1"/>
          </p:cNvSpPr>
          <p:nvPr>
            <p:ph type="body" idx="1"/>
          </p:nvPr>
        </p:nvSpPr>
        <p:spPr>
          <a:xfrm>
            <a:off x="228600" y="1152353"/>
            <a:ext cx="4644633" cy="52962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numCol="1" anchor="t" anchorCtr="0" compatLnSpc="1">
            <a:prstTxWarp prst="textNoShape">
              <a:avLst/>
            </a:prstTxWarp>
            <a:noAutofit/>
          </a:bodyPr>
          <a:lstStyle/>
          <a:p>
            <a:pPr marL="120546" indent="-116528"/>
            <a:r>
              <a:rPr lang="en-US" sz="2300" dirty="0"/>
              <a:t>“collaboratively edited structured dataset used by Wikimedia sister projects and others”</a:t>
            </a:r>
            <a:endParaRPr sz="2300" dirty="0"/>
          </a:p>
          <a:p>
            <a:pPr marL="120546" indent="-116528"/>
            <a:r>
              <a:rPr lang="en-US" sz="2300" b="1" dirty="0"/>
              <a:t>Goal</a:t>
            </a:r>
            <a:r>
              <a:rPr lang="en-US" sz="2300" dirty="0"/>
              <a:t>: consolidate </a:t>
            </a:r>
            <a:r>
              <a:rPr lang="en-US" sz="2300" i="1" dirty="0"/>
              <a:t>knowable facts </a:t>
            </a:r>
            <a:r>
              <a:rPr lang="en-US" sz="2300" dirty="0"/>
              <a:t>for use in the  200+ Wikipedia sites and other Wikimedia resources (e.g., in </a:t>
            </a:r>
            <a:r>
              <a:rPr lang="en-US" sz="2300" dirty="0" err="1"/>
              <a:t>Infoboxes</a:t>
            </a:r>
            <a:r>
              <a:rPr lang="en-US" sz="2300" dirty="0"/>
              <a:t>)</a:t>
            </a:r>
            <a:endParaRPr sz="2300" dirty="0"/>
          </a:p>
          <a:p>
            <a:pPr marL="120546" indent="-116528"/>
            <a:r>
              <a:rPr lang="en-US" sz="2300" b="1" dirty="0"/>
              <a:t>Integrates</a:t>
            </a:r>
            <a:r>
              <a:rPr lang="en-US" sz="2300" dirty="0"/>
              <a:t> Wikimedia sites &amp; links entities to ~7K external identifier systems (e.g., </a:t>
            </a:r>
            <a:r>
              <a:rPr lang="en-US" sz="2300" u="sng" dirty="0">
                <a:solidFill>
                  <a:srgbClr val="FFFFFF"/>
                </a:solidFill>
                <a:hlinkClick r:id="rId3"/>
              </a:rPr>
              <a:t>GeoNames ID</a:t>
            </a:r>
            <a:r>
              <a:rPr lang="en-US" sz="2300" u="sng" dirty="0">
                <a:solidFill>
                  <a:srgbClr val="FFFFFF"/>
                </a:solidFill>
              </a:rPr>
              <a:t>)</a:t>
            </a:r>
            <a:endParaRPr sz="2300" dirty="0">
              <a:solidFill>
                <a:srgbClr val="FFFFFF"/>
              </a:solidFill>
            </a:endParaRPr>
          </a:p>
          <a:p>
            <a:pPr marL="120546" indent="-116528"/>
            <a:r>
              <a:rPr lang="en-US" sz="2300" b="1" dirty="0"/>
              <a:t>Used</a:t>
            </a:r>
            <a:r>
              <a:rPr lang="en-US" sz="2300" dirty="0"/>
              <a:t> by Google’s Knowledge Graph, digital assistants (Siri, Alexa), Wikipedia </a:t>
            </a:r>
            <a:r>
              <a:rPr lang="en-US" sz="2300" dirty="0" err="1"/>
              <a:t>Infoboxes</a:t>
            </a:r>
            <a:r>
              <a:rPr lang="en-US" sz="2300" dirty="0"/>
              <a:t>, etc.</a:t>
            </a:r>
            <a:endParaRPr sz="2300" dirty="0"/>
          </a:p>
          <a:p>
            <a:pPr marL="44200" indent="0">
              <a:buNone/>
            </a:pPr>
            <a:endParaRPr sz="2300" dirty="0"/>
          </a:p>
          <a:p>
            <a:pPr indent="-160729">
              <a:buNone/>
            </a:pPr>
            <a:endParaRPr sz="2300" dirty="0"/>
          </a:p>
          <a:p>
            <a:pPr indent="-160729">
              <a:buNone/>
            </a:pPr>
            <a:endParaRPr sz="2300" dirty="0"/>
          </a:p>
        </p:txBody>
      </p:sp>
      <p:pic>
        <p:nvPicPr>
          <p:cNvPr id="290" name="Google Shape;290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4776" y="309663"/>
            <a:ext cx="1256214" cy="8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4" descr="A screenshot of a social media pos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7502" y="1383107"/>
            <a:ext cx="3803489" cy="51652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851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5"/>
          <p:cNvSpPr txBox="1">
            <a:spLocks noGrp="1"/>
          </p:cNvSpPr>
          <p:nvPr>
            <p:ph type="title"/>
          </p:nvPr>
        </p:nvSpPr>
        <p:spPr>
          <a:xfrm>
            <a:off x="669726" y="178594"/>
            <a:ext cx="7804477" cy="10734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Wikidata</a:t>
            </a:r>
            <a:endParaRPr/>
          </a:p>
        </p:txBody>
      </p:sp>
      <p:sp>
        <p:nvSpPr>
          <p:cNvPr id="297" name="Google Shape;297;p65"/>
          <p:cNvSpPr txBox="1">
            <a:spLocks noGrp="1"/>
          </p:cNvSpPr>
          <p:nvPr>
            <p:ph type="body" idx="1"/>
          </p:nvPr>
        </p:nvSpPr>
        <p:spPr>
          <a:xfrm>
            <a:off x="352939" y="1160449"/>
            <a:ext cx="4523861" cy="5265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300" b="1" dirty="0"/>
              <a:t>Knowledge graph </a:t>
            </a:r>
            <a:r>
              <a:rPr lang="en-US" sz="2300" dirty="0"/>
              <a:t>with ~1B statements about ~93M items</a:t>
            </a:r>
            <a:endParaRPr sz="2300" dirty="0"/>
          </a:p>
          <a:p>
            <a:r>
              <a:rPr lang="en-US" sz="2300" dirty="0"/>
              <a:t>Fine-grained </a:t>
            </a:r>
            <a:r>
              <a:rPr lang="en-US" sz="2300" b="1" dirty="0"/>
              <a:t>ontology</a:t>
            </a:r>
            <a:r>
              <a:rPr lang="en-US" sz="2300" dirty="0"/>
              <a:t> has ~2M types and ~5K properties</a:t>
            </a:r>
            <a:endParaRPr sz="2300" dirty="0"/>
          </a:p>
          <a:p>
            <a:r>
              <a:rPr lang="en-US" sz="2300" dirty="0"/>
              <a:t>Data exposed as </a:t>
            </a:r>
            <a:r>
              <a:rPr lang="en-US" sz="2300" b="1" dirty="0"/>
              <a:t>RDF</a:t>
            </a:r>
            <a:r>
              <a:rPr lang="en-US" sz="2300" dirty="0"/>
              <a:t> triples</a:t>
            </a:r>
            <a:endParaRPr sz="2300" dirty="0"/>
          </a:p>
          <a:p>
            <a:r>
              <a:rPr lang="en-US" sz="2300" dirty="0"/>
              <a:t>String values tagged with </a:t>
            </a:r>
            <a:r>
              <a:rPr lang="en-US" sz="2300" b="1" dirty="0"/>
              <a:t>language id</a:t>
            </a:r>
            <a:endParaRPr sz="2300" dirty="0"/>
          </a:p>
          <a:p>
            <a:r>
              <a:rPr lang="en-US" sz="2300" dirty="0"/>
              <a:t>Query using a standard </a:t>
            </a:r>
            <a:r>
              <a:rPr lang="en-US" sz="2300" b="1" dirty="0"/>
              <a:t>SPARQL</a:t>
            </a:r>
            <a:r>
              <a:rPr lang="en-US" sz="2300" dirty="0"/>
              <a:t> query service</a:t>
            </a:r>
            <a:endParaRPr sz="2300" dirty="0"/>
          </a:p>
          <a:p>
            <a:r>
              <a:rPr lang="en-US" sz="2300" dirty="0"/>
              <a:t>Many community </a:t>
            </a:r>
            <a:r>
              <a:rPr lang="en-US" sz="2300" b="1" dirty="0"/>
              <a:t>tools</a:t>
            </a:r>
            <a:r>
              <a:rPr lang="en-US" sz="2300" dirty="0"/>
              <a:t> for search, visualization, update</a:t>
            </a:r>
            <a:endParaRPr sz="2300" dirty="0"/>
          </a:p>
          <a:p>
            <a:r>
              <a:rPr lang="en-US" sz="2300" dirty="0"/>
              <a:t>Semantic Web realized !</a:t>
            </a:r>
            <a:endParaRPr sz="2300" dirty="0"/>
          </a:p>
          <a:p>
            <a:pPr marL="44200" indent="0">
              <a:buNone/>
            </a:pPr>
            <a:endParaRPr sz="2300" dirty="0"/>
          </a:p>
          <a:p>
            <a:pPr indent="-160729">
              <a:buNone/>
            </a:pPr>
            <a:endParaRPr sz="2300" dirty="0"/>
          </a:p>
          <a:p>
            <a:pPr indent="-160729">
              <a:buNone/>
            </a:pPr>
            <a:endParaRPr sz="2300" dirty="0"/>
          </a:p>
        </p:txBody>
      </p:sp>
      <p:pic>
        <p:nvPicPr>
          <p:cNvPr id="298" name="Google Shape;29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4776" y="309663"/>
            <a:ext cx="1256214" cy="8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7503" y="1413653"/>
            <a:ext cx="3803487" cy="5104135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247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6"/>
          <p:cNvSpPr txBox="1">
            <a:spLocks noGrp="1"/>
          </p:cNvSpPr>
          <p:nvPr>
            <p:ph type="title"/>
          </p:nvPr>
        </p:nvSpPr>
        <p:spPr>
          <a:xfrm>
            <a:off x="669726" y="178594"/>
            <a:ext cx="7804477" cy="10734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Wikidata Entity</a:t>
            </a:r>
            <a:endParaRPr/>
          </a:p>
        </p:txBody>
      </p:sp>
      <p:sp>
        <p:nvSpPr>
          <p:cNvPr id="305" name="Google Shape;305;p66"/>
          <p:cNvSpPr txBox="1">
            <a:spLocks noGrp="1"/>
          </p:cNvSpPr>
          <p:nvPr>
            <p:ph type="body" idx="1"/>
          </p:nvPr>
        </p:nvSpPr>
        <p:spPr>
          <a:xfrm>
            <a:off x="29817" y="1828800"/>
            <a:ext cx="4244063" cy="44813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numCol="1" anchor="t" anchorCtr="0" compatLnSpc="1">
            <a:prstTxWarp prst="textNoShape">
              <a:avLst/>
            </a:prstTxWarp>
            <a:noAutofit/>
          </a:bodyPr>
          <a:lstStyle/>
          <a:p>
            <a:pPr marL="44200" indent="0">
              <a:buNone/>
            </a:pPr>
            <a:r>
              <a:rPr lang="en-US" dirty="0"/>
              <a:t>Each Wikipedia entity has </a:t>
            </a:r>
            <a:endParaRPr dirty="0"/>
          </a:p>
          <a:p>
            <a:pPr marL="161844" lvl="1" indent="-154032">
              <a:spcBef>
                <a:spcPts val="844"/>
              </a:spcBef>
            </a:pP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Unique ID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, e.g. </a:t>
            </a:r>
            <a:r>
              <a:rPr lang="en-US" u="sng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Q7186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61844" lvl="1" indent="-154032">
              <a:spcBef>
                <a:spcPts val="844"/>
              </a:spcBef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label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(canonical name),</a:t>
            </a:r>
            <a:b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short 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description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, ≥0 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aliases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in a set of languages</a:t>
            </a:r>
            <a:endParaRPr dirty="0"/>
          </a:p>
          <a:p>
            <a:pPr marL="161844" lvl="1" indent="-154032">
              <a:spcBef>
                <a:spcPts val="844"/>
              </a:spcBef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One or more 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types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(e.g., </a:t>
            </a:r>
            <a:r>
              <a:rPr lang="en-US" u="sng" dirty="0"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Q5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dirty="0"/>
          </a:p>
          <a:p>
            <a:pPr marL="161844" lvl="1" indent="-154032">
              <a:spcBef>
                <a:spcPts val="844"/>
              </a:spcBef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Collection of 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statements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with optional qualifiers, references</a:t>
            </a:r>
          </a:p>
          <a:p>
            <a:pPr marL="161844" lvl="1" indent="-154032">
              <a:spcBef>
                <a:spcPts val="844"/>
              </a:spcBef>
            </a:pPr>
            <a:endParaRPr dirty="0"/>
          </a:p>
          <a:p>
            <a:pPr marL="161844" lvl="1" indent="-154032">
              <a:spcBef>
                <a:spcPts val="844"/>
              </a:spcBef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Marie Currie is a human:</a:t>
            </a:r>
            <a:endParaRPr dirty="0"/>
          </a:p>
          <a:p>
            <a:pPr marL="161844" lvl="2" indent="-154032">
              <a:spcBef>
                <a:spcPts val="844"/>
              </a:spcBef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 [wd:Q7186 wdt:P31 wd:Q5]</a:t>
            </a:r>
            <a:endParaRPr dirty="0"/>
          </a:p>
          <a:p>
            <a:pPr marL="203143" lvl="1" indent="-78801">
              <a:spcBef>
                <a:spcPts val="844"/>
              </a:spcBef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0729">
              <a:buNone/>
            </a:pPr>
            <a:endParaRPr dirty="0"/>
          </a:p>
        </p:txBody>
      </p:sp>
      <p:pic>
        <p:nvPicPr>
          <p:cNvPr id="306" name="Google Shape;306;p66" descr="A screenshot of a cell pho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73985" y="2028451"/>
            <a:ext cx="5000625" cy="306288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213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8"/>
          <p:cNvSpPr txBox="1">
            <a:spLocks noGrp="1"/>
          </p:cNvSpPr>
          <p:nvPr>
            <p:ph type="title"/>
          </p:nvPr>
        </p:nvSpPr>
        <p:spPr>
          <a:xfrm>
            <a:off x="258960" y="212619"/>
            <a:ext cx="7804477" cy="12757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/>
              <a:t>Ontology</a:t>
            </a:r>
            <a:br>
              <a:rPr lang="en-US"/>
            </a:br>
            <a:r>
              <a:rPr lang="en-US"/>
              <a:t>exploration</a:t>
            </a:r>
            <a:endParaRPr/>
          </a:p>
        </p:txBody>
      </p:sp>
      <p:sp>
        <p:nvSpPr>
          <p:cNvPr id="318" name="Google Shape;318;p68"/>
          <p:cNvSpPr txBox="1">
            <a:spLocks noGrp="1"/>
          </p:cNvSpPr>
          <p:nvPr>
            <p:ph type="body" idx="1"/>
          </p:nvPr>
        </p:nvSpPr>
        <p:spPr>
          <a:xfrm>
            <a:off x="142875" y="1795793"/>
            <a:ext cx="5112914" cy="44602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/>
              <a:t>How can we understand an ontology with more than two million types?</a:t>
            </a:r>
            <a:endParaRPr sz="2000" dirty="0"/>
          </a:p>
          <a:p>
            <a:r>
              <a:rPr lang="en-US" sz="2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wdtaxonomy</a:t>
            </a:r>
            <a:r>
              <a:rPr lang="en-US" sz="2000" dirty="0"/>
              <a:t> is a useful tool for exploring the ontology</a:t>
            </a:r>
            <a:endParaRPr sz="2000" dirty="0"/>
          </a:p>
          <a:p>
            <a:r>
              <a:rPr lang="en-US" sz="2000" dirty="0"/>
              <a:t>Given a type (</a:t>
            </a:r>
            <a:r>
              <a:rPr lang="en-US" sz="2000" dirty="0" err="1"/>
              <a:t>e.g</a:t>
            </a:r>
            <a:r>
              <a:rPr lang="en-US" sz="2000" dirty="0"/>
              <a:t>, Q3918, university) you can quickly see  </a:t>
            </a:r>
            <a:endParaRPr sz="2000" dirty="0"/>
          </a:p>
          <a:p>
            <a:pPr marL="486651" lvl="1" indent="-203143">
              <a:spcBef>
                <a:spcPts val="141"/>
              </a:spcBef>
            </a:pPr>
            <a:r>
              <a:rPr lang="en-US" sz="1800" dirty="0"/>
              <a:t>Subtypes or supertypes (immediate or inferred), </a:t>
            </a:r>
            <a:endParaRPr sz="1800" dirty="0"/>
          </a:p>
          <a:p>
            <a:pPr marL="486651" lvl="1" indent="-203143">
              <a:spcBef>
                <a:spcPts val="141"/>
              </a:spcBef>
            </a:pPr>
            <a:r>
              <a:rPr lang="en-US" sz="1800" dirty="0"/>
              <a:t>Number of instances (immediate or inferred), </a:t>
            </a:r>
            <a:endParaRPr sz="1800" dirty="0"/>
          </a:p>
          <a:p>
            <a:pPr marL="486651" lvl="1" indent="-203143">
              <a:spcBef>
                <a:spcPts val="141"/>
              </a:spcBef>
            </a:pPr>
            <a:r>
              <a:rPr lang="en-US" sz="1800" dirty="0"/>
              <a:t>Direct instances</a:t>
            </a:r>
            <a:endParaRPr sz="1800" dirty="0"/>
          </a:p>
          <a:p>
            <a:pPr marL="486651" lvl="1" indent="-203143">
              <a:spcBef>
                <a:spcPts val="141"/>
              </a:spcBef>
            </a:pPr>
            <a:r>
              <a:rPr lang="en-US" sz="1800" dirty="0"/>
              <a:t>Number Wikimedia sites it’s in</a:t>
            </a:r>
            <a:endParaRPr sz="1800" dirty="0"/>
          </a:p>
          <a:p>
            <a:pPr indent="-276453">
              <a:spcBef>
                <a:spcPts val="141"/>
              </a:spcBef>
            </a:pPr>
            <a:r>
              <a:rPr lang="en-US" sz="2000" dirty="0"/>
              <a:t>Implemented in </a:t>
            </a:r>
            <a:r>
              <a:rPr lang="en-US" sz="2000" dirty="0" err="1"/>
              <a:t>javascript</a:t>
            </a:r>
            <a:r>
              <a:rPr lang="en-US" sz="2000" dirty="0"/>
              <a:t> with a command line script</a:t>
            </a:r>
            <a:endParaRPr sz="2000" dirty="0"/>
          </a:p>
        </p:txBody>
      </p:sp>
      <p:pic>
        <p:nvPicPr>
          <p:cNvPr id="319" name="Google Shape;319;p68" descr="A screenshot of a newspap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7401" y="221622"/>
            <a:ext cx="3663724" cy="6414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901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84682-9700-4B42-8079-13824298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6853"/>
            <a:ext cx="7772400" cy="1143000"/>
          </a:xfrm>
        </p:spPr>
        <p:txBody>
          <a:bodyPr/>
          <a:lstStyle/>
          <a:p>
            <a:r>
              <a:rPr lang="en-US" dirty="0" err="1"/>
              <a:t>Wikidata</a:t>
            </a:r>
            <a:r>
              <a:rPr lang="en-US" dirty="0"/>
              <a:t> and </a:t>
            </a:r>
            <a:r>
              <a:rPr lang="en-US" dirty="0" err="1"/>
              <a:t>Infoboxes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53E31-780D-7349-8C31-D553ACE95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76400"/>
            <a:ext cx="3505200" cy="5029200"/>
          </a:xfrm>
        </p:spPr>
        <p:txBody>
          <a:bodyPr/>
          <a:lstStyle/>
          <a:p>
            <a:r>
              <a:rPr lang="en-US" sz="2000" dirty="0"/>
              <a:t>Web search engines use custom </a:t>
            </a:r>
            <a:r>
              <a:rPr lang="en-US" sz="2000" b="1" dirty="0"/>
              <a:t>knowledge graphs </a:t>
            </a:r>
            <a:r>
              <a:rPr lang="en-US" sz="2000" dirty="0"/>
              <a:t>for  </a:t>
            </a:r>
            <a:r>
              <a:rPr lang="en-US" sz="2000" dirty="0" err="1"/>
              <a:t>infoboxes</a:t>
            </a:r>
            <a:r>
              <a:rPr lang="en-US" sz="2000" dirty="0"/>
              <a:t> with </a:t>
            </a:r>
            <a:r>
              <a:rPr lang="en-US" sz="2000" dirty="0" err="1"/>
              <a:t>informa-tion</a:t>
            </a:r>
            <a:r>
              <a:rPr lang="en-US" sz="2000" dirty="0"/>
              <a:t> about queried items</a:t>
            </a:r>
          </a:p>
          <a:p>
            <a:r>
              <a:rPr lang="en-US" sz="2000" dirty="0" err="1"/>
              <a:t>Wikidata</a:t>
            </a:r>
            <a:r>
              <a:rPr lang="en-US" sz="2000" dirty="0"/>
              <a:t> is an open-source knowledge graph that shares roots with these</a:t>
            </a:r>
          </a:p>
          <a:p>
            <a:r>
              <a:rPr lang="en-US" sz="2000" dirty="0"/>
              <a:t>They all draw on the same knowledge, like the ~300 Wikipedia &amp; Wikimedia sites</a:t>
            </a:r>
          </a:p>
          <a:p>
            <a:r>
              <a:rPr lang="en-US" sz="2000" dirty="0"/>
              <a:t>Such knowledge graphs are often used by language understanding systems, e.g., for entity linking (who is </a:t>
            </a:r>
            <a:r>
              <a:rPr lang="en-US" sz="2000" dirty="0">
                <a:hlinkClick r:id="rId2"/>
              </a:rPr>
              <a:t>Michael Jordan</a:t>
            </a:r>
            <a:r>
              <a:rPr lang="en-US" sz="20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6B89C-52A8-CE43-AAB7-787F14B9DB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0BA0F-1491-C94B-B2AE-BEC0BE2CD5B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779128C-F5BE-804D-A08B-85FF538E4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947" y="1399854"/>
            <a:ext cx="5832037" cy="40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07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915C6-12C0-F94C-8AF9-717C0783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AD6D8-B6F1-E34B-9D90-2592269E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0BA0F-1491-C94B-B2AE-BEC0BE2CD5B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" name="Content Placeholder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5CDEAE2-B7C2-4245-9D4A-12F6CEE1A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28600" y="-212375"/>
            <a:ext cx="9601200" cy="728274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2451BE-57BF-CB4E-8062-EA37C48E6332}"/>
              </a:ext>
            </a:extLst>
          </p:cNvPr>
          <p:cNvSpPr txBox="1"/>
          <p:nvPr/>
        </p:nvSpPr>
        <p:spPr>
          <a:xfrm>
            <a:off x="5029200" y="2035966"/>
            <a:ext cx="36576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4"/>
              </a:rPr>
              <a:t>people who are their own mother or father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08BB3-F3F6-9443-B3A3-4E64B2C50C7D}"/>
              </a:ext>
            </a:extLst>
          </p:cNvPr>
          <p:cNvSpPr txBox="1"/>
          <p:nvPr/>
        </p:nvSpPr>
        <p:spPr>
          <a:xfrm>
            <a:off x="6477000" y="5791200"/>
            <a:ext cx="24384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hlinkClick r:id="rId5"/>
              </a:rPr>
              <a:t>people who are their own grandparent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384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FOL Summary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458200" cy="5715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First order logic (FOL) introduces predicates, functions and quantifiers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More expressive, but reasoning more complex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Reasoning in propositional logic is NP hard, FOL is semi-decidable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Common AI knowledge representation language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Other KR languages (e.g., </a:t>
            </a:r>
            <a:r>
              <a:rPr lang="en-US" sz="2400" dirty="0">
                <a:ea typeface="ＭＳ Ｐゴシック" charset="0"/>
                <a:cs typeface="ＭＳ Ｐゴシック" charset="0"/>
                <a:hlinkClick r:id="rId3"/>
              </a:rPr>
              <a:t>OWL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are often defined by mapping them to FOL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FOL variables range over objects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HOL variables range over functions, predicates or sentences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Some practical systems avoid enforcing rigid FOL constraints  due to having noisy data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3484"/>
            <a:ext cx="7772400" cy="9144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41960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Every gardener likes the sun</a:t>
            </a:r>
          </a:p>
          <a:p>
            <a:pPr marL="120650" lvl="2" indent="0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 gardener(x)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likes(</a:t>
            </a:r>
            <a:r>
              <a:rPr lang="en-US" sz="3200" dirty="0" err="1">
                <a:ea typeface="ＭＳ Ｐゴシック" charset="0"/>
              </a:rPr>
              <a:t>x,Sun</a:t>
            </a:r>
            <a:r>
              <a:rPr lang="en-US" sz="3200" dirty="0">
                <a:ea typeface="ＭＳ Ｐゴシック" charset="0"/>
              </a:rPr>
              <a:t>)</a:t>
            </a:r>
            <a:endParaRPr lang="en-US" sz="2800" dirty="0">
              <a:ea typeface="ＭＳ Ｐゴシック" charset="0"/>
            </a:endParaRPr>
          </a:p>
          <a:p>
            <a:pPr marL="234950" indent="-234950">
              <a:buFontTx/>
              <a:buNone/>
            </a:pPr>
            <a:endParaRPr lang="en-US" sz="600" b="1" dirty="0">
              <a:ea typeface="ＭＳ Ｐゴシック" charset="0"/>
              <a:cs typeface="ＭＳ Ｐゴシック" charset="0"/>
            </a:endParaRPr>
          </a:p>
          <a:p>
            <a:pPr marL="234950" indent="-234950"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All purple mushrooms are poisonous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120650" lvl="2" indent="0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 (mushroom(x)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purple(x))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poisonous(x)</a:t>
            </a:r>
          </a:p>
          <a:p>
            <a:pPr marL="581025" lvl="2" indent="-234950">
              <a:buFontTx/>
              <a:buNone/>
            </a:pPr>
            <a:endParaRPr lang="en-US" sz="600" dirty="0">
              <a:ea typeface="ＭＳ Ｐゴシック" charset="0"/>
            </a:endParaRPr>
          </a:p>
          <a:p>
            <a:pPr marL="231775" indent="-231775">
              <a:lnSpc>
                <a:spcPct val="90000"/>
              </a:lnSpc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No purple mushroom is poisonous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(two ways)</a:t>
            </a:r>
          </a:p>
          <a:p>
            <a:pPr marL="120650" lvl="1" indent="0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</a:t>
            </a:r>
            <a:r>
              <a:rPr lang="en-US" sz="3200" dirty="0">
                <a:ea typeface="ＭＳ Ｐゴシック" charset="0"/>
              </a:rPr>
              <a:t>x purple(x)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mushroom(x)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poisonous(x) </a:t>
            </a:r>
          </a:p>
          <a:p>
            <a:pPr marL="120650" lvl="1" indent="0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  (mushroom(x)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purple(x))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sym typeface="Symbol" charset="0"/>
              </a:rPr>
              <a:t></a:t>
            </a:r>
            <a:r>
              <a:rPr lang="en-US" sz="3200" dirty="0">
                <a:ea typeface="ＭＳ Ｐゴシック" charset="0"/>
              </a:rPr>
              <a:t>poisonous(x)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9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9696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English to FOL: Counting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79680"/>
            <a:ext cx="8534400" cy="5598624"/>
          </a:xfrm>
        </p:spPr>
        <p:txBody>
          <a:bodyPr/>
          <a:lstStyle/>
          <a:p>
            <a:pPr marL="346075" lvl="1" indent="0">
              <a:lnSpc>
                <a:spcPct val="90000"/>
              </a:lnSpc>
              <a:buFontTx/>
              <a:buNone/>
            </a:pPr>
            <a:endParaRPr lang="en-US" sz="900" dirty="0">
              <a:ea typeface="ＭＳ Ｐゴシック" charset="0"/>
            </a:endParaRPr>
          </a:p>
          <a:p>
            <a:pPr marL="11113" indent="-11113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Use = predicate to identify different individuals</a:t>
            </a:r>
          </a:p>
          <a:p>
            <a:pPr marL="231775" indent="-231775">
              <a:lnSpc>
                <a:spcPct val="90000"/>
              </a:lnSpc>
              <a:buFontTx/>
              <a:buNone/>
            </a:pPr>
            <a:endParaRPr lang="en-US" sz="900" b="1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There are </a:t>
            </a:r>
            <a:r>
              <a:rPr lang="en-US" sz="3200" b="1" u="sng" dirty="0">
                <a:ea typeface="ＭＳ Ｐゴシック" charset="0"/>
                <a:cs typeface="ＭＳ Ｐゴシック" charset="0"/>
              </a:rPr>
              <a:t>at least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two purple mushrooms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y mushroom(x)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mushroom(y)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sym typeface="Symbol" charset="0"/>
              </a:rPr>
              <a:t></a:t>
            </a:r>
            <a:r>
              <a:rPr lang="en-US" sz="2800" b="1" dirty="0">
                <a:ea typeface="ＭＳ Ｐゴシック" charset="0"/>
              </a:rPr>
              <a:t>(x=y)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4762" indent="0">
              <a:lnSpc>
                <a:spcPct val="90000"/>
              </a:lnSpc>
              <a:buNone/>
            </a:pPr>
            <a:endParaRPr lang="en-US" sz="400" b="1" dirty="0">
              <a:ea typeface="ＭＳ Ｐゴシック" charset="0"/>
              <a:cs typeface="ＭＳ Ｐゴシック" charset="0"/>
            </a:endParaRPr>
          </a:p>
          <a:p>
            <a:pPr marL="292100" indent="-288925">
              <a:lnSpc>
                <a:spcPct val="90000"/>
              </a:lnSpc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There are </a:t>
            </a:r>
            <a:r>
              <a:rPr lang="en-US" sz="3200" b="1" u="sng" dirty="0">
                <a:ea typeface="ＭＳ Ｐゴシック" charset="0"/>
                <a:cs typeface="ＭＳ Ｐゴシック" charset="0"/>
              </a:rPr>
              <a:t>exactly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two purple mushrooms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y mushroom(x)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mushroom(y)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sym typeface="Symbol" charset="0"/>
              </a:rPr>
              <a:t></a:t>
            </a:r>
            <a:r>
              <a:rPr lang="en-US" sz="2800" b="1" dirty="0">
                <a:ea typeface="ＭＳ Ｐゴシック" charset="0"/>
              </a:rPr>
              <a:t>(x=y)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br>
              <a:rPr lang="en-US" sz="2800" dirty="0">
                <a:ea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z (mushroom(z)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purple(z))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</a:rPr>
              <a:t>((x=z) </a:t>
            </a:r>
            <a:r>
              <a:rPr lang="en-US" sz="2800" b="1" dirty="0">
                <a:ea typeface="ＭＳ Ｐゴシック" charset="0"/>
                <a:sym typeface="Symbol" charset="0"/>
              </a:rPr>
              <a:t></a:t>
            </a:r>
            <a:r>
              <a:rPr lang="en-US" sz="2800" b="1" dirty="0">
                <a:ea typeface="ＭＳ Ｐゴシック" charset="0"/>
              </a:rPr>
              <a:t> (y=z)) </a:t>
            </a:r>
          </a:p>
          <a:p>
            <a:pPr marL="3175" indent="0">
              <a:lnSpc>
                <a:spcPct val="90000"/>
              </a:lnSpc>
              <a:buNone/>
            </a:pPr>
            <a:endParaRPr lang="en-US" sz="1000" dirty="0">
              <a:ea typeface="ＭＳ Ｐゴシック" charset="0"/>
            </a:endParaRPr>
          </a:p>
          <a:p>
            <a:pPr marL="3175" indent="0">
              <a:lnSpc>
                <a:spcPct val="90000"/>
              </a:lnSpc>
              <a:buNone/>
            </a:pPr>
            <a:r>
              <a:rPr lang="en-US" sz="3200" dirty="0">
                <a:ea typeface="ＭＳ Ｐゴシック" charset="0"/>
              </a:rPr>
              <a:t>Saying there are 802 different </a:t>
            </a:r>
            <a:r>
              <a:rPr lang="en-US" sz="3200" dirty="0">
                <a:ea typeface="ＭＳ Ｐゴシック" charset="0"/>
                <a:hlinkClick r:id="rId3"/>
              </a:rPr>
              <a:t>Pokemon</a:t>
            </a:r>
            <a:r>
              <a:rPr lang="en-US" sz="3200" dirty="0">
                <a:ea typeface="ＭＳ Ｐゴシック" charset="0"/>
              </a:rPr>
              <a:t> is hard!</a:t>
            </a:r>
          </a:p>
          <a:p>
            <a:pPr marL="344488" lvl="1" indent="0">
              <a:lnSpc>
                <a:spcPct val="90000"/>
              </a:lnSpc>
              <a:buNone/>
            </a:pPr>
            <a:r>
              <a:rPr lang="en-US" sz="2800" dirty="0">
                <a:ea typeface="ＭＳ Ｐゴシック" charset="0"/>
              </a:rPr>
              <a:t>Direct use of FOL is not for everything!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48EB7F-4467-0942-815C-4AF6A1D88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321" y="84446"/>
            <a:ext cx="1332379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72440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What do these mean?</a:t>
            </a:r>
          </a:p>
          <a:p>
            <a:pPr marL="234950" indent="-234950">
              <a:buFontTx/>
              <a:buNone/>
            </a:pPr>
            <a:endParaRPr lang="en-US" sz="3000" b="1" dirty="0">
              <a:ea typeface="ＭＳ Ｐゴシック" charset="0"/>
              <a:cs typeface="ＭＳ Ｐゴシック" charset="0"/>
            </a:endParaRP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 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 can-fool(x, t)</a:t>
            </a:r>
          </a:p>
          <a:p>
            <a:pPr marL="581025" lvl="2" indent="-234950"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 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 can-fool(x, t)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 can-fool(x, t)</a:t>
            </a:r>
          </a:p>
          <a:p>
            <a:pPr marL="581025" lvl="2" indent="-234950">
              <a:buFontTx/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can-fool(x, 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A1D6D-18EB-5740-A471-605DE8CB1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284" y="98135"/>
            <a:ext cx="1495709" cy="1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0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579120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What do these mean?</a:t>
            </a:r>
          </a:p>
          <a:p>
            <a:pPr marL="576263" lvl="1" indent="-23495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Both English statements are ambiguous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There is a nonempty subset of people so easily fooled that you can fool that subset every time*</a:t>
            </a:r>
            <a:endParaRPr lang="en-US" sz="2800" dirty="0">
              <a:ea typeface="ＭＳ Ｐゴシック" charset="0"/>
            </a:endParaRPr>
          </a:p>
          <a:p>
            <a:pPr marL="581025" lvl="2" indent="-234950"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For any given time, there is a non-empty subset at that time that you can fool</a:t>
            </a:r>
            <a:endParaRPr lang="en-US" sz="2800" dirty="0">
              <a:ea typeface="ＭＳ Ｐゴシック" charset="0"/>
            </a:endParaRP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There are one or more times when it’s possible to fool everyone*</a:t>
            </a:r>
            <a:endParaRPr lang="en-US" sz="2800" dirty="0">
              <a:ea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Each individual can be fooled at some point in time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85659-9F4E-0D4F-8578-F1E220A6D03D}"/>
              </a:ext>
            </a:extLst>
          </p:cNvPr>
          <p:cNvSpPr txBox="1"/>
          <p:nvPr/>
        </p:nvSpPr>
        <p:spPr>
          <a:xfrm>
            <a:off x="4295491" y="6412664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Most common interpretation, I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93A6C-3320-FF40-914B-EED15E1F6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284" y="98135"/>
            <a:ext cx="1495709" cy="1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05F2-5F97-FE42-8884-0F600DB1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terms we will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C18B4-4F77-2B40-8BF9-49C16F851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en-US" sz="3200" b="1" dirty="0"/>
              <a:t>person(x): </a:t>
            </a:r>
            <a:r>
              <a:rPr lang="en-US" sz="3200" dirty="0"/>
              <a:t>True </a:t>
            </a:r>
            <a:r>
              <a:rPr lang="en-US" sz="3200" dirty="0" err="1"/>
              <a:t>iff</a:t>
            </a:r>
            <a:r>
              <a:rPr lang="en-US" sz="3200" dirty="0"/>
              <a:t> x is a person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time(t): </a:t>
            </a:r>
            <a:r>
              <a:rPr lang="en-US" sz="3200" dirty="0"/>
              <a:t>True </a:t>
            </a:r>
            <a:r>
              <a:rPr lang="en-US" sz="3200" dirty="0" err="1"/>
              <a:t>iff</a:t>
            </a:r>
            <a:r>
              <a:rPr lang="en-US" sz="3200" dirty="0"/>
              <a:t> t is a point in time</a:t>
            </a:r>
            <a:br>
              <a:rPr lang="en-US" sz="3200" dirty="0"/>
            </a:br>
            <a:endParaRPr lang="en-US" sz="3200" dirty="0"/>
          </a:p>
          <a:p>
            <a:r>
              <a:rPr lang="en-US" sz="3200" b="1" dirty="0" err="1"/>
              <a:t>canFool</a:t>
            </a:r>
            <a:r>
              <a:rPr lang="en-US" sz="3200" b="1" dirty="0"/>
              <a:t>(x, t): </a:t>
            </a:r>
            <a:r>
              <a:rPr lang="en-US" sz="3200" dirty="0"/>
              <a:t>True </a:t>
            </a:r>
            <a:r>
              <a:rPr lang="en-US" sz="3200" dirty="0" err="1"/>
              <a:t>iff</a:t>
            </a:r>
            <a:r>
              <a:rPr lang="en-US" sz="3200" dirty="0"/>
              <a:t> x can be fooled at time 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B5F0E-9888-BC49-B793-D2ED004A8F1A}"/>
              </a:ext>
            </a:extLst>
          </p:cNvPr>
          <p:cNvSpPr txBox="1"/>
          <p:nvPr/>
        </p:nvSpPr>
        <p:spPr>
          <a:xfrm>
            <a:off x="1447800" y="5956012"/>
            <a:ext cx="745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iff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= 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if and only if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n-US" dirty="0"/>
              <a:t>↔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03058-FA7D-9441-9A95-012DCD95A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284" y="98135"/>
            <a:ext cx="1495709" cy="1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990600"/>
            <a:ext cx="8444593" cy="57912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There is a nonempty group of people so easily fooled that you can fool that group every time*</a:t>
            </a:r>
          </a:p>
          <a:p>
            <a:pPr marL="581025" lvl="2" indent="-234950">
              <a:buFontTx/>
              <a:buNone/>
            </a:pPr>
            <a:r>
              <a:rPr lang="en-US" sz="2800" dirty="0"/>
              <a:t>≡</a:t>
            </a:r>
            <a:r>
              <a:rPr lang="en-US" sz="2800" dirty="0">
                <a:ea typeface="ＭＳ Ｐゴシック" charset="0"/>
                <a:sym typeface="Symbol" charset="0"/>
              </a:rPr>
              <a:t> There’s (at least) one person you can fool every time</a:t>
            </a:r>
          </a:p>
          <a:p>
            <a:pPr marL="581025" lvl="2" indent="-234950"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t  person(x)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FontTx/>
              <a:buNone/>
            </a:pPr>
            <a:endParaRPr lang="en-US" sz="2800" dirty="0">
              <a:ea typeface="ＭＳ Ｐゴシック" charset="0"/>
            </a:endParaRPr>
          </a:p>
          <a:p>
            <a:pPr marL="581025" lvl="2" indent="-234950"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For any given time, there is a non-empty group at that time that you can fool</a:t>
            </a:r>
          </a:p>
          <a:p>
            <a:pPr marL="581025" lvl="2" indent="-234950">
              <a:buNone/>
            </a:pPr>
            <a:r>
              <a:rPr lang="en-US" sz="2800" dirty="0"/>
              <a:t>≡</a:t>
            </a:r>
            <a:r>
              <a:rPr lang="en-US" sz="2800" dirty="0">
                <a:ea typeface="ＭＳ Ｐゴシック" charset="0"/>
                <a:sym typeface="Symbol" charset="0"/>
              </a:rPr>
              <a:t> For every time, there’s a person at that time that you can fool</a:t>
            </a:r>
          </a:p>
          <a:p>
            <a:pPr marL="581025" lvl="2" indent="-234950"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t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 person(x)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None/>
            </a:pPr>
            <a:endParaRPr lang="en-US" sz="2800" dirty="0">
              <a:ea typeface="ＭＳ Ｐゴシック" charset="0"/>
              <a:sym typeface="Symbol" charset="0"/>
            </a:endParaRPr>
          </a:p>
          <a:p>
            <a:pPr marL="581025" lvl="2" indent="-234950">
              <a:buNone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85659-9F4E-0D4F-8578-F1E220A6D03D}"/>
              </a:ext>
            </a:extLst>
          </p:cNvPr>
          <p:cNvSpPr txBox="1"/>
          <p:nvPr/>
        </p:nvSpPr>
        <p:spPr>
          <a:xfrm>
            <a:off x="4295491" y="6412664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Most common interpretation, I think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1FF17-57AC-1D4F-8196-3D1144539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130" y="98135"/>
            <a:ext cx="1055863" cy="10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There’s at least one time when you can fool everyone*</a:t>
            </a:r>
          </a:p>
          <a:p>
            <a:pPr marL="581025" lvl="2" indent="-234950"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t 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time(t)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person(x)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FontTx/>
              <a:buNone/>
            </a:pPr>
            <a:endParaRPr lang="en-US" sz="2800" dirty="0">
              <a:ea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Everybody can be fooled at some point in time</a:t>
            </a: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t person(x)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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FontTx/>
              <a:buNone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85659-9F4E-0D4F-8578-F1E220A6D03D}"/>
              </a:ext>
            </a:extLst>
          </p:cNvPr>
          <p:cNvSpPr txBox="1"/>
          <p:nvPr/>
        </p:nvSpPr>
        <p:spPr>
          <a:xfrm>
            <a:off x="4295491" y="6412664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Most common interpretation, I think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4BD15-CF7B-F14C-9B83-0F183C5E8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130" y="98135"/>
            <a:ext cx="1055863" cy="10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6758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16283</TotalTime>
  <Words>2740</Words>
  <Application>Microsoft Macintosh PowerPoint</Application>
  <PresentationFormat>On-screen Show (4:3)</PresentationFormat>
  <Paragraphs>288</Paragraphs>
  <Slides>30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Helvetica Neue</vt:lpstr>
      <vt:lpstr>Lucida Calligraphy</vt:lpstr>
      <vt:lpstr>Times New Roman</vt:lpstr>
      <vt:lpstr>Blank Presentation</vt:lpstr>
      <vt:lpstr>PowerPoint Presentation</vt:lpstr>
      <vt:lpstr>Overview</vt:lpstr>
      <vt:lpstr>Translating English to FOL</vt:lpstr>
      <vt:lpstr>English to FOL: Counting</vt:lpstr>
      <vt:lpstr>Translating English to FOL</vt:lpstr>
      <vt:lpstr>Translating English to FOL</vt:lpstr>
      <vt:lpstr>Some terms we will need</vt:lpstr>
      <vt:lpstr>Translating English to FOL</vt:lpstr>
      <vt:lpstr>Translating English to FOL</vt:lpstr>
      <vt:lpstr>Representation Design</vt:lpstr>
      <vt:lpstr>Simple genealogy KB in FOL</vt:lpstr>
      <vt:lpstr>How do we approach this?</vt:lpstr>
      <vt:lpstr>Extend with relations and constraints</vt:lpstr>
      <vt:lpstr>Example: A simple genealogy KB in FOL</vt:lpstr>
      <vt:lpstr>Example Axioms</vt:lpstr>
      <vt:lpstr>Axioms, definitions and theorems</vt:lpstr>
      <vt:lpstr>More on definitions</vt:lpstr>
      <vt:lpstr>Another way to look at necessary and sufficient</vt:lpstr>
      <vt:lpstr>Higher-order logic</vt:lpstr>
      <vt:lpstr>Expressing uniqueness</vt:lpstr>
      <vt:lpstr>Examples of FOL in use</vt:lpstr>
      <vt:lpstr>Examples of FOL in use</vt:lpstr>
      <vt:lpstr>Wikidata</vt:lpstr>
      <vt:lpstr>Wikidata</vt:lpstr>
      <vt:lpstr>Wikidata Entity</vt:lpstr>
      <vt:lpstr>Ontology exploration</vt:lpstr>
      <vt:lpstr>Wikidata and Infoboxes</vt:lpstr>
      <vt:lpstr>PowerPoint Presentation</vt:lpstr>
      <vt:lpstr>FOL Summary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Propositional/First-Order Logic</dc:title>
  <dc:creator>COGITO</dc:creator>
  <cp:lastModifiedBy>Tim Finin</cp:lastModifiedBy>
  <cp:revision>309</cp:revision>
  <cp:lastPrinted>2019-04-10T15:17:04Z</cp:lastPrinted>
  <dcterms:created xsi:type="dcterms:W3CDTF">2009-10-28T18:03:00Z</dcterms:created>
  <dcterms:modified xsi:type="dcterms:W3CDTF">2021-03-30T18:51:21Z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