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259" r:id="rId4"/>
    <p:sldId id="272" r:id="rId5"/>
    <p:sldId id="273" r:id="rId6"/>
    <p:sldId id="269" r:id="rId7"/>
    <p:sldId id="261" r:id="rId8"/>
    <p:sldId id="286" r:id="rId9"/>
    <p:sldId id="265" r:id="rId10"/>
    <p:sldId id="279" r:id="rId11"/>
    <p:sldId id="280" r:id="rId12"/>
    <p:sldId id="281" r:id="rId13"/>
    <p:sldId id="266" r:id="rId14"/>
    <p:sldId id="301" r:id="rId15"/>
    <p:sldId id="285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85" d="100"/>
          <a:sy n="85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3909BE-D0CB-7A45-B747-F74FAA22D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6610D-B087-A948-B367-C846909D1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1EBC8-CD29-EB4A-A3BE-EBD230420D7A}" type="slidenum">
              <a:rPr lang="en-US"/>
              <a:pPr/>
              <a:t>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E939B-5A37-1644-86B5-F6A2E20AED4E}" type="slidenum">
              <a:rPr lang="en-US"/>
              <a:pPr/>
              <a:t>11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5091E-68F1-C841-AE0A-F4CE9010595E}" type="slidenum">
              <a:rPr lang="en-US"/>
              <a:pPr/>
              <a:t>12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1B19D-3EFF-964F-83C7-0EBACF8EBFCD}" type="slidenum">
              <a:rPr lang="en-US"/>
              <a:pPr/>
              <a:t>13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CDF1D-FEB9-B443-A1A5-9450BC5F1D50}" type="slidenum">
              <a:rPr lang="en-US"/>
              <a:pPr/>
              <a:t>15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174A5-71C2-1A41-BF9C-A8B447AADB28}" type="slidenum">
              <a:rPr lang="en-US"/>
              <a:pPr/>
              <a:t>25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87402-2EA0-3F4E-B26A-D7F5C209E71C}" type="slidenum">
              <a:rPr lang="en-US"/>
              <a:pPr/>
              <a:t>26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2C15-44DC-6D4A-B905-73D104AFAAEF}" type="slidenum">
              <a:rPr lang="en-US"/>
              <a:pPr/>
              <a:t>3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AECF-7EE1-0F45-9D17-F3C4FA563637}" type="slidenum">
              <a:rPr lang="en-US"/>
              <a:pPr/>
              <a:t>4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C9269-3FDE-9043-B84C-53411C545AF8}" type="slidenum">
              <a:rPr lang="en-US"/>
              <a:pPr/>
              <a:t>5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EAB4B-1D82-E94C-AAE0-8F418EDB0CBE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C8E7F-09C5-B44A-B86F-536CD27FF445}" type="slidenum">
              <a:rPr lang="en-US"/>
              <a:pPr/>
              <a:t>7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1B353-2226-F241-9646-ACB2C094FDCE}" type="slidenum">
              <a:rPr lang="en-US"/>
              <a:pPr/>
              <a:t>8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9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2E09-5402-934D-9374-3F0545708E40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B23-53A2-4D4C-AC13-C80A540E0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1CE0-17A8-B346-A6FD-985652D26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8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4A7D-E7FD-7B47-AEF6-21F51D905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EFC3-8275-3743-B35A-B178C3722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30F-0F21-0445-B305-62463AAC7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30EA-CF92-4C4C-80E5-6484AE72B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F90-CFCE-0540-BCA3-DCD17ADCD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AFE-E2F2-8E47-BE65-66B2CD527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F62E-E600-5746-BBB5-337D79848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C62-B0B7-E141-B080-C3BA17507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195C-2D78-3542-9637-A39C9BA51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DD9B-3BA6-EB49-AA0C-4AA098311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38263"/>
            <a:ext cx="77724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6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9413"/>
            <a:ext cx="7772400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visual path of action for natural movement</a:t>
            </a:r>
          </a:p>
          <a:p>
            <a:r>
              <a:rPr lang="en-US"/>
              <a:t>Ex:</a:t>
            </a:r>
          </a:p>
          <a:p>
            <a:pPr lvl="1"/>
            <a:r>
              <a:rPr lang="en-US"/>
              <a:t>Thrown ball</a:t>
            </a:r>
          </a:p>
          <a:p>
            <a:r>
              <a:rPr lang="en-US"/>
              <a:t>Keys</a:t>
            </a:r>
          </a:p>
          <a:p>
            <a:pPr lvl="1"/>
            <a:r>
              <a:rPr lang="en-US"/>
              <a:t>Arc movements are more natural than straight lines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polynomials</a:t>
            </a:r>
          </a:p>
          <a:p>
            <a:pPr lvl="1"/>
            <a:r>
              <a:rPr lang="en-US" dirty="0" smtClean="0"/>
              <a:t>x = a</a:t>
            </a:r>
            <a:r>
              <a:rPr lang="en-US" baseline="-25000" dirty="0" smtClean="0"/>
              <a:t>x</a:t>
            </a:r>
            <a:r>
              <a:rPr lang="en-US" dirty="0" smtClean="0"/>
              <a:t> t</a:t>
            </a:r>
            <a:r>
              <a:rPr lang="en-US" baseline="30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 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c</a:t>
            </a:r>
            <a:r>
              <a:rPr lang="en-US" baseline="-25000" dirty="0" smtClean="0"/>
              <a:t>x</a:t>
            </a:r>
            <a:r>
              <a:rPr lang="en-US" dirty="0" smtClean="0"/>
              <a:t> t </a:t>
            </a:r>
            <a:r>
              <a:rPr lang="en-US" dirty="0"/>
              <a:t>+ </a:t>
            </a:r>
            <a:r>
              <a:rPr lang="en-US" dirty="0" smtClean="0"/>
              <a:t>d</a:t>
            </a:r>
            <a:r>
              <a:rPr lang="en-US" baseline="-25000" dirty="0" smtClean="0"/>
              <a:t>x</a:t>
            </a:r>
          </a:p>
          <a:p>
            <a:pPr lvl="1"/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smtClean="0"/>
              <a:t>a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dirty="0" smtClean="0"/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smtClean="0"/>
              <a:t>c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/>
              <a:t>t +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endParaRPr lang="en-US" dirty="0"/>
          </a:p>
          <a:p>
            <a:pPr lvl="1"/>
            <a:r>
              <a:rPr lang="en-US" dirty="0" smtClean="0"/>
              <a:t>z </a:t>
            </a:r>
            <a:r>
              <a:rPr lang="en-US" dirty="0"/>
              <a:t>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t +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z</a:t>
            </a:r>
            <a:endParaRPr lang="en-US" dirty="0"/>
          </a:p>
          <a:p>
            <a:r>
              <a:rPr lang="en-US" dirty="0" smtClean="0"/>
              <a:t>1 constraint per coefficient</a:t>
            </a:r>
          </a:p>
          <a:p>
            <a:pPr lvl="1"/>
            <a:r>
              <a:rPr lang="en-US" dirty="0" smtClean="0"/>
              <a:t>Position at several t’s</a:t>
            </a:r>
          </a:p>
          <a:p>
            <a:pPr lvl="1"/>
            <a:r>
              <a:rPr lang="en-US" dirty="0" smtClean="0"/>
              <a:t>Derivative (tangent) </a:t>
            </a:r>
            <a:r>
              <a:rPr lang="en-US" smtClean="0"/>
              <a:t>at several t’s</a:t>
            </a:r>
            <a:endParaRPr lang="en-US" dirty="0" smtClean="0"/>
          </a:p>
          <a:p>
            <a:pPr lvl="2"/>
            <a:r>
              <a:rPr lang="en-US" dirty="0">
                <a:latin typeface="Symbol" charset="2"/>
                <a:cs typeface="Symbol" charset="2"/>
              </a:rPr>
              <a:t>∂</a:t>
            </a:r>
            <a:r>
              <a:rPr lang="en-US" dirty="0" smtClean="0"/>
              <a:t>x/</a:t>
            </a:r>
            <a:r>
              <a:rPr lang="en-US" dirty="0">
                <a:latin typeface="Symbol" charset="2"/>
                <a:cs typeface="Symbol" charset="2"/>
              </a:rPr>
              <a:t>∂</a:t>
            </a:r>
            <a:r>
              <a:rPr lang="en-US" dirty="0" smtClean="0"/>
              <a:t>t = 3 a</a:t>
            </a:r>
            <a:r>
              <a:rPr lang="en-US" baseline="-25000" dirty="0" smtClean="0"/>
              <a:t>x</a:t>
            </a:r>
            <a:r>
              <a:rPr lang="en-US" dirty="0" smtClean="0"/>
              <a:t> 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2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 t </a:t>
            </a:r>
            <a:r>
              <a:rPr lang="en-US" dirty="0"/>
              <a:t>+ </a:t>
            </a:r>
            <a:r>
              <a:rPr lang="en-US" dirty="0" smtClean="0"/>
              <a:t>c</a:t>
            </a:r>
            <a:r>
              <a:rPr lang="en-US" baseline="-25000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Animation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</a:t>
            </a:r>
            <a:endParaRPr lang="en-US" dirty="0"/>
          </a:p>
          <a:p>
            <a:pPr lvl="1"/>
            <a:r>
              <a:rPr lang="en-US" dirty="0"/>
              <a:t>Hierarchical model</a:t>
            </a:r>
          </a:p>
          <a:p>
            <a:pPr lvl="1"/>
            <a:r>
              <a:rPr lang="en-US" dirty="0"/>
              <a:t>Forward kinematics</a:t>
            </a:r>
          </a:p>
          <a:p>
            <a:pPr lvl="1"/>
            <a:r>
              <a:rPr lang="en-US" dirty="0"/>
              <a:t>Inverse kinematics</a:t>
            </a:r>
          </a:p>
          <a:p>
            <a:pPr lvl="1"/>
            <a:r>
              <a:rPr lang="en-US" dirty="0" smtClean="0"/>
              <a:t>Motion capture</a:t>
            </a:r>
          </a:p>
          <a:p>
            <a:r>
              <a:rPr lang="en-US" dirty="0" smtClean="0"/>
              <a:t>Rendering</a:t>
            </a:r>
          </a:p>
          <a:p>
            <a:pPr lvl="1"/>
            <a:r>
              <a:rPr lang="en-US" dirty="0" smtClean="0"/>
              <a:t>Skinning</a:t>
            </a:r>
          </a:p>
          <a:p>
            <a:pPr lvl="1"/>
            <a:r>
              <a:rPr lang="en-US" dirty="0" smtClean="0"/>
              <a:t>Blend Shapes</a:t>
            </a:r>
          </a:p>
          <a:p>
            <a:pPr lvl="1"/>
            <a:r>
              <a:rPr lang="en-US" dirty="0" smtClean="0"/>
              <a:t>Deformation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Torso</a:t>
            </a:r>
          </a:p>
          <a:p>
            <a:pPr lvl="1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Left Shoulder</a:t>
            </a:r>
          </a:p>
          <a:p>
            <a:pPr lvl="2"/>
            <a:r>
              <a:rPr lang="en-US" dirty="0" smtClean="0"/>
              <a:t>Upper Arm</a:t>
            </a:r>
          </a:p>
          <a:p>
            <a:pPr lvl="3"/>
            <a:r>
              <a:rPr lang="en-US" dirty="0" smtClean="0"/>
              <a:t>Lower Arm</a:t>
            </a:r>
          </a:p>
          <a:p>
            <a:pPr lvl="4"/>
            <a:r>
              <a:rPr lang="en-US" dirty="0" smtClean="0"/>
              <a:t>Hand</a:t>
            </a:r>
          </a:p>
          <a:p>
            <a:pPr lvl="1"/>
            <a:r>
              <a:rPr lang="en-US" dirty="0" smtClean="0"/>
              <a:t>Hips</a:t>
            </a:r>
          </a:p>
          <a:p>
            <a:pPr lvl="2"/>
            <a:r>
              <a:rPr lang="en-US" dirty="0" smtClean="0"/>
              <a:t>Left Upper Leg</a:t>
            </a:r>
          </a:p>
          <a:p>
            <a:pPr lvl="3"/>
            <a:r>
              <a:rPr lang="en-US" dirty="0" smtClean="0"/>
              <a:t>Lower Leg</a:t>
            </a:r>
          </a:p>
          <a:p>
            <a:pPr lvl="4"/>
            <a:r>
              <a:rPr lang="en-US" dirty="0" smtClean="0"/>
              <a:t>Foot</a:t>
            </a:r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joint angles, where’s the hand?</a:t>
            </a:r>
          </a:p>
          <a:p>
            <a:pPr lvl="1"/>
            <a:r>
              <a:rPr lang="en-US" dirty="0" smtClean="0"/>
              <a:t>(or foot or head or …)</a:t>
            </a:r>
          </a:p>
          <a:p>
            <a:pPr lvl="1"/>
            <a:r>
              <a:rPr lang="en-US" i="1" dirty="0" smtClean="0"/>
              <a:t>End effector</a:t>
            </a:r>
          </a:p>
          <a:p>
            <a:r>
              <a:rPr lang="en-US" dirty="0" smtClean="0"/>
              <a:t>Just apply nested transforms</a:t>
            </a:r>
          </a:p>
          <a:p>
            <a:r>
              <a:rPr lang="en-US" dirty="0" smtClean="0"/>
              <a:t>We know how to do that!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4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 is holding something in their right hand, want to shift it to the left hand</a:t>
            </a:r>
          </a:p>
          <a:p>
            <a:pPr lvl="1"/>
            <a:r>
              <a:rPr lang="en-US" dirty="0" smtClean="0"/>
              <a:t>Forward transform up tree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nverse transform back down</a:t>
            </a:r>
          </a:p>
          <a:p>
            <a:r>
              <a:rPr lang="en-US" dirty="0" smtClean="0"/>
              <a:t>Think of matrices as </a:t>
            </a:r>
            <a:r>
              <a:rPr lang="en-US" dirty="0" err="1" smtClean="0"/>
              <a:t>X_from_Y</a:t>
            </a:r>
            <a:endParaRPr lang="en-US" dirty="0"/>
          </a:p>
          <a:p>
            <a:pPr lvl="1"/>
            <a:r>
              <a:rPr lang="en-US" dirty="0" smtClean="0"/>
              <a:t>X_from_Y</a:t>
            </a:r>
            <a:r>
              <a:rPr lang="en-US" baseline="30000" dirty="0" smtClean="0"/>
              <a:t>-1</a:t>
            </a:r>
            <a:r>
              <a:rPr lang="en-US" dirty="0" smtClean="0"/>
              <a:t> = </a:t>
            </a:r>
            <a:r>
              <a:rPr lang="en-US" dirty="0" err="1" smtClean="0"/>
              <a:t>Y_from_X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87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300" dirty="0" err="1" smtClean="0"/>
              <a:t>LHand_from_LLowerArm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LLowerArm_from_LUpperArm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LUpperArm_from_LShoulder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LShoulder_from_Body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Body_from_RShoulder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RShoulder_from_RUpperArm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err="1" smtClean="0"/>
              <a:t>RUpperArm_from_RLowerArm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RLowerArm_from_RHand</a:t>
            </a:r>
            <a:endParaRPr lang="en-US" sz="23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2300" dirty="0" smtClean="0"/>
              <a:t>LLowerArm_from_LHand</a:t>
            </a:r>
            <a:r>
              <a:rPr lang="en-US" sz="2300" baseline="30000" dirty="0" smtClean="0"/>
              <a:t>-1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LUpperArm_from_LLowerArm</a:t>
            </a:r>
            <a:r>
              <a:rPr lang="en-US" sz="2300" baseline="30000" dirty="0" smtClean="0"/>
              <a:t>-1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LShoulder_from_LUpperArm</a:t>
            </a:r>
            <a:r>
              <a:rPr lang="en-US" sz="2300" baseline="30000" dirty="0" smtClean="0"/>
              <a:t>-1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Body_from_LShoulder</a:t>
            </a:r>
            <a:r>
              <a:rPr lang="en-US" sz="2300" baseline="30000" dirty="0" smtClean="0"/>
              <a:t>-1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err="1"/>
              <a:t>Body_from_RShoulder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RShoulder_from_RUpperArm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RUpperArm_from_RLowerArm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RLowerArm_from_RHand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5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Keyframe</a:t>
            </a:r>
            <a:r>
              <a:rPr lang="en-US" dirty="0" smtClean="0"/>
              <a:t>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hand drawn animation</a:t>
            </a:r>
          </a:p>
          <a:p>
            <a:pPr lvl="1"/>
            <a:r>
              <a:rPr lang="en-US" dirty="0" smtClean="0"/>
              <a:t>Lead animator draws poses at key frames</a:t>
            </a:r>
          </a:p>
          <a:p>
            <a:pPr lvl="1"/>
            <a:r>
              <a:rPr lang="en-US" dirty="0" err="1" smtClean="0"/>
              <a:t>Inbetweener</a:t>
            </a:r>
            <a:r>
              <a:rPr lang="en-US" dirty="0" smtClean="0"/>
              <a:t> draws frames between keys</a:t>
            </a:r>
          </a:p>
          <a:p>
            <a:r>
              <a:rPr lang="en-US" dirty="0" smtClean="0"/>
              <a:t>Computer animation</a:t>
            </a:r>
          </a:p>
          <a:p>
            <a:pPr lvl="1"/>
            <a:r>
              <a:rPr lang="en-US" dirty="0" smtClean="0"/>
              <a:t>Can have separate keys for different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0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angles to match end effector position</a:t>
            </a:r>
          </a:p>
          <a:p>
            <a:r>
              <a:rPr lang="en-US" dirty="0" smtClean="0"/>
              <a:t>Few joints: system of equations</a:t>
            </a:r>
          </a:p>
          <a:p>
            <a:r>
              <a:rPr lang="en-US" dirty="0" smtClean="0"/>
              <a:t>Many joints: optimization</a:t>
            </a:r>
          </a:p>
          <a:p>
            <a:pPr lvl="1"/>
            <a:r>
              <a:rPr lang="en-US" dirty="0" smtClean="0"/>
              <a:t>Often with constraints </a:t>
            </a:r>
          </a:p>
          <a:p>
            <a:pPr lvl="2"/>
            <a:r>
              <a:rPr lang="en-US" dirty="0" smtClean="0"/>
              <a:t>(wrist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bend that way)</a:t>
            </a:r>
          </a:p>
          <a:p>
            <a:pPr lvl="1"/>
            <a:r>
              <a:rPr lang="en-US" dirty="0" smtClean="0"/>
              <a:t>And heuristics</a:t>
            </a:r>
          </a:p>
          <a:p>
            <a:pPr lvl="2"/>
            <a:r>
              <a:rPr lang="en-US" dirty="0" smtClean="0"/>
              <a:t>Minimal change</a:t>
            </a:r>
          </a:p>
          <a:p>
            <a:pPr lvl="2"/>
            <a:r>
              <a:rPr lang="en-US" dirty="0" smtClean="0"/>
              <a:t>Load support</a:t>
            </a:r>
          </a:p>
          <a:p>
            <a:pPr lvl="2"/>
            <a:r>
              <a:rPr lang="en-US" dirty="0" smtClean="0"/>
              <a:t>Physical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6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Capture (</a:t>
            </a:r>
            <a:r>
              <a:rPr lang="en-US" dirty="0" err="1" smtClean="0"/>
              <a:t>mocap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markers on actor</a:t>
            </a:r>
          </a:p>
          <a:p>
            <a:r>
              <a:rPr lang="en-US" dirty="0" smtClean="0"/>
              <a:t>Infer transforms</a:t>
            </a:r>
          </a:p>
          <a:p>
            <a:r>
              <a:rPr lang="en-US" dirty="0" smtClean="0"/>
              <a:t>Often significant artistic cleanup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4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like intersecting joints</a:t>
            </a:r>
          </a:p>
          <a:p>
            <a:r>
              <a:rPr lang="en-US" dirty="0" smtClean="0"/>
              <a:t>Animate “skeleton”</a:t>
            </a:r>
          </a:p>
          <a:p>
            <a:pPr lvl="1"/>
            <a:r>
              <a:rPr lang="en-US" dirty="0" smtClean="0"/>
              <a:t>Just joint transforms, no geometry</a:t>
            </a:r>
          </a:p>
          <a:p>
            <a:r>
              <a:rPr lang="en-US" dirty="0" smtClean="0"/>
              <a:t>Each vertex in “skin”</a:t>
            </a:r>
          </a:p>
          <a:p>
            <a:pPr lvl="1"/>
            <a:r>
              <a:rPr lang="en-US" dirty="0" smtClean="0"/>
              <a:t>Linear blend of one or more joint transforms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Shoulder +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Arm</a:t>
            </a:r>
          </a:p>
          <a:p>
            <a:r>
              <a:rPr lang="en-US" dirty="0" smtClean="0"/>
              <a:t>Can </a:t>
            </a:r>
            <a:r>
              <a:rPr lang="en-US" i="1" dirty="0" smtClean="0"/>
              <a:t>retarget</a:t>
            </a:r>
            <a:r>
              <a:rPr lang="en-US" dirty="0" smtClean="0"/>
              <a:t> same animation to different skins</a:t>
            </a:r>
          </a:p>
        </p:txBody>
      </p:sp>
    </p:spTree>
    <p:extLst>
      <p:ext uri="{BB962C8B-B14F-4D97-AF65-F5344CB8AC3E}">
        <p14:creationId xmlns:p14="http://schemas.microsoft.com/office/powerpoint/2010/main" val="114971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Sculpted vertex positions in key </a:t>
            </a:r>
            <a:r>
              <a:rPr lang="en-US" i="1" dirty="0" smtClean="0"/>
              <a:t>poses</a:t>
            </a:r>
            <a:endParaRPr lang="en-US" dirty="0"/>
          </a:p>
          <a:p>
            <a:r>
              <a:rPr lang="en-US" dirty="0" smtClean="0"/>
              <a:t>Blend positions</a:t>
            </a:r>
          </a:p>
          <a:p>
            <a:r>
              <a:rPr lang="en-US" dirty="0" smtClean="0"/>
              <a:t>Good when skeletons don’t work well</a:t>
            </a:r>
          </a:p>
          <a:p>
            <a:r>
              <a:rPr lang="en-US" dirty="0" smtClean="0"/>
              <a:t>Most often used for facial animation</a:t>
            </a:r>
          </a:p>
        </p:txBody>
      </p:sp>
    </p:spTree>
    <p:extLst>
      <p:ext uri="{BB962C8B-B14F-4D97-AF65-F5344CB8AC3E}">
        <p14:creationId xmlns:p14="http://schemas.microsoft.com/office/powerpoint/2010/main" val="20078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Nonlinear function p’ = f(p)</a:t>
            </a:r>
          </a:p>
          <a:p>
            <a:r>
              <a:rPr lang="en-US" dirty="0" smtClean="0"/>
              <a:t>Affine transform as a function of position</a:t>
            </a:r>
          </a:p>
          <a:p>
            <a:pPr lvl="1"/>
            <a:r>
              <a:rPr lang="en-US" dirty="0" smtClean="0"/>
              <a:t>Bend, twist</a:t>
            </a:r>
          </a:p>
          <a:p>
            <a:r>
              <a:rPr lang="en-US" dirty="0" smtClean="0"/>
              <a:t>Free form deformation (FFD)</a:t>
            </a:r>
          </a:p>
          <a:p>
            <a:pPr lvl="1"/>
            <a:r>
              <a:rPr lang="en-US" dirty="0" smtClean="0"/>
              <a:t>3D spline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2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Physics-based Animation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simulating the laws of physics to predict motion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Fluids, gas</a:t>
            </a:r>
          </a:p>
          <a:p>
            <a:pPr lvl="1"/>
            <a:r>
              <a:rPr lang="en-US"/>
              <a:t>Cloth, hair</a:t>
            </a:r>
          </a:p>
          <a:p>
            <a:pPr lvl="1"/>
            <a:r>
              <a:rPr lang="en-US"/>
              <a:t>Rigid body motion</a:t>
            </a:r>
          </a:p>
          <a:p>
            <a:r>
              <a:rPr lang="en-US"/>
              <a:t>Approach: model change as differential equations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Autonomous Objects/Groups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create complex group behavior by defining relatively simple individual behavior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Flocks, crowds</a:t>
            </a:r>
          </a:p>
          <a:p>
            <a:pPr lvl="1"/>
            <a:r>
              <a:rPr lang="en-US"/>
              <a:t>Particle systems</a:t>
            </a:r>
          </a:p>
          <a:p>
            <a:r>
              <a:rPr lang="en-US"/>
              <a:t>Approach: leverage AI techniques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Squash and Stretch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Defining the </a:t>
            </a:r>
            <a:r>
              <a:rPr lang="en-US" sz="2800" dirty="0" smtClean="0"/>
              <a:t>rigidity </a:t>
            </a:r>
            <a:r>
              <a:rPr lang="en-US" sz="2800" dirty="0"/>
              <a:t>and mass of an object by </a:t>
            </a:r>
            <a:r>
              <a:rPr lang="en-US" sz="2800" dirty="0" smtClean="0"/>
              <a:t>distorting </a:t>
            </a:r>
            <a:r>
              <a:rPr lang="en-US" sz="2800" dirty="0"/>
              <a:t>its shape during an action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Ball flattening during bounce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Facial animation -- cheeks squash during smile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Keys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Volume constant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Different materials respond differently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Need not deform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stretching to eliminate </a:t>
            </a:r>
            <a:r>
              <a:rPr lang="en-US" sz="2400" dirty="0" err="1"/>
              <a:t>strobing</a:t>
            </a:r>
            <a:r>
              <a:rPr lang="en-US" sz="2400" dirty="0"/>
              <a:t> from fast action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Method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use scale to conserve volume (up in one dimension down in others)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1463"/>
            <a:ext cx="77724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6988"/>
            <a:ext cx="7772400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77240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77724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Anticipation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preparation for an action</a:t>
            </a:r>
          </a:p>
          <a:p>
            <a:r>
              <a:rPr lang="en-US"/>
              <a:t>Ex:</a:t>
            </a:r>
          </a:p>
          <a:p>
            <a:pPr lvl="1"/>
            <a:r>
              <a:rPr lang="en-US"/>
              <a:t>Pull back foot to kick ball</a:t>
            </a:r>
          </a:p>
          <a:p>
            <a:pPr lvl="1"/>
            <a:r>
              <a:rPr lang="en-US"/>
              <a:t>Luxo: big lamp looks off stage before Jr.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entrance</a:t>
            </a:r>
          </a:p>
          <a:p>
            <a:r>
              <a:rPr lang="en-US"/>
              <a:t>Keys</a:t>
            </a:r>
          </a:p>
          <a:p>
            <a:pPr lvl="1"/>
            <a:r>
              <a:rPr lang="en-US"/>
              <a:t>Direct attention to upcoming action</a:t>
            </a:r>
          </a:p>
          <a:p>
            <a:pPr lvl="1"/>
            <a:r>
              <a:rPr lang="en-US"/>
              <a:t>Anticipation can allow faster 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4"/>
          <a:stretch>
            <a:fillRect/>
          </a:stretch>
        </p:blipFill>
        <p:spPr bwMode="auto">
          <a:xfrm>
            <a:off x="2514600" y="0"/>
            <a:ext cx="3748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spacing of the inbetween frames to achieve subtlety of timing and movement</a:t>
            </a:r>
          </a:p>
          <a:p>
            <a:r>
              <a:rPr lang="en-US"/>
              <a:t>Ex:</a:t>
            </a:r>
          </a:p>
          <a:p>
            <a:pPr lvl="1"/>
            <a:r>
              <a:rPr lang="en-US"/>
              <a:t>Moving from place to place: start and end slow</a:t>
            </a:r>
          </a:p>
          <a:p>
            <a:r>
              <a:rPr lang="en-US"/>
              <a:t>Keys</a:t>
            </a:r>
          </a:p>
          <a:p>
            <a:pPr lvl="1"/>
            <a:r>
              <a:rPr lang="en-US"/>
              <a:t>Think about continuity of second and third order motion</a:t>
            </a:r>
          </a:p>
          <a:p>
            <a:pPr lvl="1"/>
            <a:r>
              <a:rPr lang="en-US"/>
              <a:t>Timing chart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12050</TotalTime>
  <Words>603</Words>
  <Application>Microsoft Macintosh PowerPoint</Application>
  <PresentationFormat>On-screen Show (4:3)</PresentationFormat>
  <Paragraphs>147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Animation</vt:lpstr>
      <vt:lpstr>Keyframe Animation</vt:lpstr>
      <vt:lpstr>Squash and Stretch</vt:lpstr>
      <vt:lpstr>PowerPoint Presentation</vt:lpstr>
      <vt:lpstr>PowerPoint Presentation</vt:lpstr>
      <vt:lpstr>PowerPoint Presentation</vt:lpstr>
      <vt:lpstr>Anticipation</vt:lpstr>
      <vt:lpstr>PowerPoint Presentation</vt:lpstr>
      <vt:lpstr>Slow In and Out</vt:lpstr>
      <vt:lpstr>PowerPoint Presentation</vt:lpstr>
      <vt:lpstr>PowerPoint Presentation</vt:lpstr>
      <vt:lpstr>PowerPoint Presentation</vt:lpstr>
      <vt:lpstr>Arcs</vt:lpstr>
      <vt:lpstr>Spline</vt:lpstr>
      <vt:lpstr>Character Animation</vt:lpstr>
      <vt:lpstr>Hierarchical Model</vt:lpstr>
      <vt:lpstr>Forward Kinematics</vt:lpstr>
      <vt:lpstr>Forward Kinematics</vt:lpstr>
      <vt:lpstr>Forward Kinematics</vt:lpstr>
      <vt:lpstr>Inverse Kinematics</vt:lpstr>
      <vt:lpstr>Motion Capture (mocap)</vt:lpstr>
      <vt:lpstr>Skinning</vt:lpstr>
      <vt:lpstr>Blend Shapes</vt:lpstr>
      <vt:lpstr>Deformation</vt:lpstr>
      <vt:lpstr>Physics-based Animation</vt:lpstr>
      <vt:lpstr>Autonomous Objects/Groups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202</cp:revision>
  <cp:lastPrinted>2010-11-08T01:37:17Z</cp:lastPrinted>
  <dcterms:created xsi:type="dcterms:W3CDTF">1996-09-30T18:28:10Z</dcterms:created>
  <dcterms:modified xsi:type="dcterms:W3CDTF">2011-11-01T16:45:33Z</dcterms:modified>
</cp:coreProperties>
</file>