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5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9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4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5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4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0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6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F833E-BCEE-4485-9387-4414D25C335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9F2D7-838E-4770-9BC3-210040A8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 Logs – Used everywhere and for everything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Sai </a:t>
            </a:r>
            <a:r>
              <a:rPr lang="en-US" dirty="0" err="1" smtClean="0"/>
              <a:t>Vallurupalli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5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query logs useful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Social Sciences, Medical &amp; Health, Advertising &amp; Marketing, Law Enforcement etc.  </a:t>
            </a:r>
          </a:p>
          <a:p>
            <a:pPr lvl="1"/>
            <a:r>
              <a:rPr lang="en-US" dirty="0" smtClean="0"/>
              <a:t>Understanding Search Behavior – Trends and Hot Trends</a:t>
            </a:r>
          </a:p>
          <a:p>
            <a:pPr lvl="2"/>
            <a:r>
              <a:rPr lang="en-US" sz="1600" dirty="0" smtClean="0"/>
              <a:t>average length of search terms   </a:t>
            </a:r>
          </a:p>
          <a:p>
            <a:pPr lvl="2"/>
            <a:r>
              <a:rPr lang="en-US" sz="1600" dirty="0"/>
              <a:t>m</a:t>
            </a:r>
            <a:r>
              <a:rPr lang="en-US" sz="1600" dirty="0" smtClean="0"/>
              <a:t>ost frequently searched terms</a:t>
            </a:r>
          </a:p>
          <a:p>
            <a:pPr lvl="2"/>
            <a:r>
              <a:rPr lang="en-US" sz="1600" dirty="0"/>
              <a:t>p</a:t>
            </a:r>
            <a:r>
              <a:rPr lang="en-US" sz="1600" dirty="0" smtClean="0"/>
              <a:t>ercentage of repeat queries</a:t>
            </a:r>
          </a:p>
          <a:p>
            <a:pPr lvl="2"/>
            <a:r>
              <a:rPr lang="en-US" sz="1600" dirty="0" smtClean="0"/>
              <a:t>query term frequency distributions</a:t>
            </a:r>
          </a:p>
          <a:p>
            <a:pPr lvl="2"/>
            <a:r>
              <a:rPr lang="en-US" sz="1600" dirty="0"/>
              <a:t>n</a:t>
            </a:r>
            <a:r>
              <a:rPr lang="en-US" sz="1600" dirty="0" smtClean="0"/>
              <a:t>umber of users using the advanced features</a:t>
            </a:r>
          </a:p>
          <a:p>
            <a:pPr lvl="2"/>
            <a:r>
              <a:rPr lang="en-US" sz="1600" dirty="0"/>
              <a:t>n</a:t>
            </a:r>
            <a:r>
              <a:rPr lang="en-US" sz="1600" dirty="0" smtClean="0"/>
              <a:t>umber of queries a user entered before being satisfied with the results or giving </a:t>
            </a:r>
            <a:r>
              <a:rPr lang="en-US" sz="1600" dirty="0" smtClean="0"/>
              <a:t>up</a:t>
            </a:r>
            <a:endParaRPr lang="en-US" sz="1600" dirty="0" smtClean="0"/>
          </a:p>
          <a:p>
            <a:pPr lvl="2"/>
            <a:r>
              <a:rPr lang="en-US" sz="1600" dirty="0"/>
              <a:t>a</a:t>
            </a:r>
            <a:r>
              <a:rPr lang="en-US" sz="1600" dirty="0" smtClean="0"/>
              <a:t>verage number of result pages</a:t>
            </a:r>
            <a:r>
              <a:rPr lang="en-US" sz="1600" dirty="0"/>
              <a:t> </a:t>
            </a:r>
            <a:r>
              <a:rPr lang="en-US" sz="1600" dirty="0" smtClean="0"/>
              <a:t>and links </a:t>
            </a:r>
            <a:r>
              <a:rPr lang="en-US" sz="1600" dirty="0" smtClean="0"/>
              <a:t>examined</a:t>
            </a:r>
            <a:endParaRPr lang="en-US" sz="1600" dirty="0" smtClean="0"/>
          </a:p>
          <a:p>
            <a:pPr lvl="1"/>
            <a:r>
              <a:rPr lang="en-US" dirty="0" smtClean="0"/>
              <a:t>Understanding and Categorizing Queries &amp; Users</a:t>
            </a:r>
          </a:p>
          <a:p>
            <a:pPr marL="1143000" lvl="3">
              <a:spcBef>
                <a:spcPts val="1000"/>
              </a:spcBef>
            </a:pPr>
            <a:r>
              <a:rPr lang="en-US" dirty="0" smtClean="0"/>
              <a:t>Informational, Navigational, Transactional, Connectivity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589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query logs useful for (contd.):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393"/>
            <a:ext cx="10515600" cy="4666570"/>
          </a:xfrm>
        </p:spPr>
        <p:txBody>
          <a:bodyPr>
            <a:normAutofit fontScale="92500"/>
          </a:bodyPr>
          <a:lstStyle/>
          <a:p>
            <a:pPr marL="0" lvl="2" indent="0">
              <a:spcBef>
                <a:spcPts val="1000"/>
              </a:spcBef>
              <a:buNone/>
            </a:pPr>
            <a:r>
              <a:rPr lang="en-US" sz="3200" dirty="0" smtClean="0"/>
              <a:t>For improving </a:t>
            </a:r>
            <a:r>
              <a:rPr lang="en-US" sz="3200" dirty="0" smtClean="0"/>
              <a:t>applications </a:t>
            </a:r>
            <a:r>
              <a:rPr lang="en-US" sz="3200" dirty="0" smtClean="0"/>
              <a:t>that produce these logs </a:t>
            </a:r>
          </a:p>
          <a:p>
            <a:pPr marL="228600" lvl="2">
              <a:spcBef>
                <a:spcPts val="1000"/>
              </a:spcBef>
            </a:pPr>
            <a:r>
              <a:rPr lang="en-US" sz="3000" dirty="0" smtClean="0"/>
              <a:t>Improving </a:t>
            </a:r>
            <a:r>
              <a:rPr lang="en-US" sz="3000" dirty="0"/>
              <a:t>D</a:t>
            </a:r>
            <a:r>
              <a:rPr lang="en-US" sz="3000" dirty="0" smtClean="0"/>
              <a:t>ocument </a:t>
            </a:r>
            <a:r>
              <a:rPr lang="en-US" sz="3000" dirty="0"/>
              <a:t>S</a:t>
            </a:r>
            <a:r>
              <a:rPr lang="en-US" sz="3000" dirty="0" smtClean="0"/>
              <a:t>coring 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 smtClean="0"/>
              <a:t>Scoring based on usage statistics, i.e., number of users, type of users, nature of the visit etc.  </a:t>
            </a:r>
          </a:p>
          <a:p>
            <a:pPr marL="685800" lvl="3">
              <a:spcBef>
                <a:spcPts val="1000"/>
              </a:spcBef>
            </a:pPr>
            <a:r>
              <a:rPr lang="en-US" sz="2600" dirty="0" smtClean="0"/>
              <a:t>Scoring is based on usage patterns.  Score increases if</a:t>
            </a:r>
          </a:p>
          <a:p>
            <a:pPr marL="1143000" lvl="4">
              <a:spcBef>
                <a:spcPts val="1000"/>
              </a:spcBef>
            </a:pPr>
            <a:r>
              <a:rPr lang="en-US" sz="2200" dirty="0" smtClean="0"/>
              <a:t>more users select the </a:t>
            </a:r>
            <a:r>
              <a:rPr lang="en-US" sz="2200" dirty="0" smtClean="0"/>
              <a:t>document </a:t>
            </a:r>
            <a:endParaRPr lang="en-US" sz="2200" dirty="0" smtClean="0"/>
          </a:p>
          <a:p>
            <a:pPr marL="1143000" lvl="4">
              <a:spcBef>
                <a:spcPts val="1000"/>
              </a:spcBef>
            </a:pPr>
            <a:r>
              <a:rPr lang="en-US" sz="2200" dirty="0" smtClean="0"/>
              <a:t>more time is spent on the document, or an increase in rate of time spent </a:t>
            </a:r>
          </a:p>
          <a:p>
            <a:pPr marL="1143000" lvl="4">
              <a:spcBef>
                <a:spcPts val="1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umber of search terms that resulted in the document increase, or the rate of increase </a:t>
            </a:r>
            <a:r>
              <a:rPr lang="en-US" sz="2200" dirty="0" smtClean="0"/>
              <a:t>increases</a:t>
            </a:r>
            <a:endParaRPr lang="en-US" sz="2200" dirty="0" smtClean="0"/>
          </a:p>
          <a:p>
            <a:pPr marL="1143000" lvl="4">
              <a:spcBef>
                <a:spcPts val="1000"/>
              </a:spcBef>
            </a:pPr>
            <a:r>
              <a:rPr lang="en-US" sz="2200" dirty="0" smtClean="0"/>
              <a:t>the document </a:t>
            </a:r>
            <a:r>
              <a:rPr lang="en-US" sz="2200" dirty="0" smtClean="0"/>
              <a:t>moves up in</a:t>
            </a:r>
            <a:r>
              <a:rPr lang="en-US" sz="2200" dirty="0" smtClean="0"/>
              <a:t> </a:t>
            </a:r>
            <a:r>
              <a:rPr lang="en-US" sz="2200" dirty="0" smtClean="0"/>
              <a:t>rank positions, </a:t>
            </a:r>
            <a:r>
              <a:rPr lang="en-US" sz="2200" dirty="0" smtClean="0"/>
              <a:t>the </a:t>
            </a:r>
            <a:r>
              <a:rPr lang="en-US" sz="2200" dirty="0" smtClean="0"/>
              <a:t>rate </a:t>
            </a:r>
            <a:r>
              <a:rPr lang="en-US" sz="2200" dirty="0" smtClean="0"/>
              <a:t>of</a:t>
            </a:r>
            <a:r>
              <a:rPr lang="en-US" sz="2200" dirty="0" smtClean="0"/>
              <a:t> position movement increases</a:t>
            </a:r>
            <a:endParaRPr lang="en-US" sz="2200" dirty="0" smtClean="0"/>
          </a:p>
          <a:p>
            <a:pPr marL="91440" lvl="4">
              <a:spcBef>
                <a:spcPts val="1000"/>
              </a:spcBef>
            </a:pPr>
            <a:r>
              <a:rPr lang="en-US" sz="2800" dirty="0" smtClean="0"/>
              <a:t>Improving Performance thru </a:t>
            </a:r>
            <a:r>
              <a:rPr lang="en-US" sz="2600" dirty="0" smtClean="0"/>
              <a:t>Query caching </a:t>
            </a:r>
          </a:p>
          <a:p>
            <a:pPr marL="914400" lvl="4" indent="0">
              <a:spcBef>
                <a:spcPts val="1000"/>
              </a:spcBef>
              <a:buNone/>
            </a:pPr>
            <a:endParaRPr lang="en-US" sz="2800" dirty="0" smtClean="0"/>
          </a:p>
          <a:p>
            <a:pPr marL="1143000" lvl="4">
              <a:spcBef>
                <a:spcPts val="1000"/>
              </a:spcBef>
            </a:pPr>
            <a:endParaRPr lang="en-US" sz="2600" dirty="0" smtClean="0"/>
          </a:p>
          <a:p>
            <a:pPr marL="1143000" lvl="4">
              <a:spcBef>
                <a:spcPts val="1000"/>
              </a:spcBef>
            </a:pPr>
            <a:endParaRPr lang="en-US" dirty="0" smtClean="0"/>
          </a:p>
          <a:p>
            <a:pPr marL="914400" lvl="4" indent="0">
              <a:spcBef>
                <a:spcPts val="1000"/>
              </a:spcBef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652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logged?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identifier </a:t>
            </a:r>
            <a:r>
              <a:rPr lang="en-US" dirty="0" smtClean="0"/>
              <a:t>or session identifier</a:t>
            </a:r>
            <a:endParaRPr lang="en-US" dirty="0" smtClean="0"/>
          </a:p>
          <a:p>
            <a:r>
              <a:rPr lang="en-US" dirty="0" smtClean="0"/>
              <a:t>IP address identifying the device</a:t>
            </a:r>
          </a:p>
          <a:p>
            <a:r>
              <a:rPr lang="en-US" dirty="0" smtClean="0"/>
              <a:t>Query terms </a:t>
            </a:r>
          </a:p>
          <a:p>
            <a:r>
              <a:rPr lang="en-US" dirty="0" smtClean="0"/>
              <a:t>Query timestamp, additional timestamps for clicked results</a:t>
            </a:r>
          </a:p>
          <a:p>
            <a:r>
              <a:rPr lang="en-US" dirty="0" smtClean="0"/>
              <a:t>List of URLs or results, ranks, whether they were clicked 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through data</a:t>
            </a:r>
          </a:p>
          <a:p>
            <a:pPr lvl="1"/>
            <a:r>
              <a:rPr lang="en-US" dirty="0" smtClean="0"/>
              <a:t>relevance feedback links </a:t>
            </a:r>
          </a:p>
          <a:p>
            <a:pPr lvl="1"/>
            <a:r>
              <a:rPr lang="en-US" dirty="0" smtClean="0"/>
              <a:t>page dwell time</a:t>
            </a:r>
          </a:p>
          <a:p>
            <a:pPr lvl="1"/>
            <a:r>
              <a:rPr lang="en-US" dirty="0" smtClean="0"/>
              <a:t>search exit</a:t>
            </a:r>
          </a:p>
        </p:txBody>
      </p:sp>
    </p:spTree>
    <p:extLst>
      <p:ext uri="{BB962C8B-B14F-4D97-AF65-F5344CB8AC3E}">
        <p14:creationId xmlns:p14="http://schemas.microsoft.com/office/powerpoint/2010/main" val="221730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Information Retrieval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828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Determining Query Intent</a:t>
            </a:r>
          </a:p>
          <a:p>
            <a:pPr lvl="1"/>
            <a:r>
              <a:rPr lang="en-US" dirty="0" smtClean="0"/>
              <a:t>Select a set of adjacent queries for a single need by a single user </a:t>
            </a:r>
          </a:p>
          <a:p>
            <a:pPr lvl="1"/>
            <a:r>
              <a:rPr lang="en-US" dirty="0" smtClean="0"/>
              <a:t>Understand user query modification &amp; reformulation</a:t>
            </a:r>
          </a:p>
          <a:p>
            <a:pPr lvl="1"/>
            <a:r>
              <a:rPr lang="en-US" dirty="0" smtClean="0"/>
              <a:t>Determine equivalent descriptions for an information need</a:t>
            </a:r>
          </a:p>
          <a:p>
            <a:pPr lvl="1"/>
            <a:r>
              <a:rPr lang="en-US" dirty="0" smtClean="0"/>
              <a:t>Identify and account for misspelled terms</a:t>
            </a:r>
          </a:p>
          <a:p>
            <a:r>
              <a:rPr lang="en-US" dirty="0" smtClean="0"/>
              <a:t>Query Recommendation</a:t>
            </a:r>
          </a:p>
          <a:p>
            <a:pPr lvl="1"/>
            <a:r>
              <a:rPr lang="en-US" dirty="0" smtClean="0"/>
              <a:t>Query expansion</a:t>
            </a:r>
          </a:p>
          <a:p>
            <a:pPr lvl="1"/>
            <a:r>
              <a:rPr lang="en-US" dirty="0" smtClean="0"/>
              <a:t>Relevance feedback </a:t>
            </a:r>
          </a:p>
          <a:p>
            <a:r>
              <a:rPr lang="en-US" dirty="0" smtClean="0"/>
              <a:t>Query Suggestion</a:t>
            </a:r>
          </a:p>
          <a:p>
            <a:r>
              <a:rPr lang="en-US" dirty="0" smtClean="0"/>
              <a:t>Query Caching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Concerns &amp; Current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Contain Sensitive Information  </a:t>
            </a:r>
          </a:p>
          <a:p>
            <a:r>
              <a:rPr lang="en-US" dirty="0" smtClean="0"/>
              <a:t>Can be Mined for User information  </a:t>
            </a:r>
          </a:p>
          <a:p>
            <a:pPr lvl="1"/>
            <a:r>
              <a:rPr lang="en-US" dirty="0" smtClean="0"/>
              <a:t>Anonymizing</a:t>
            </a:r>
          </a:p>
          <a:p>
            <a:pPr lvl="1"/>
            <a:r>
              <a:rPr lang="en-US" dirty="0" smtClean="0"/>
              <a:t>Privacy/utility tradeoff</a:t>
            </a:r>
          </a:p>
          <a:p>
            <a:r>
              <a:rPr lang="en-US" dirty="0" smtClean="0"/>
              <a:t>Can be used to Determine User </a:t>
            </a:r>
            <a:r>
              <a:rPr lang="en-US" dirty="0" smtClean="0"/>
              <a:t>Intent</a:t>
            </a:r>
          </a:p>
          <a:p>
            <a:pPr lvl="1"/>
            <a:r>
              <a:rPr lang="en-US" dirty="0" smtClean="0"/>
              <a:t>Topical </a:t>
            </a:r>
            <a:r>
              <a:rPr lang="en-US" dirty="0"/>
              <a:t>Obfuscation </a:t>
            </a:r>
            <a:r>
              <a:rPr lang="en-US" dirty="0" smtClean="0"/>
              <a:t>with </a:t>
            </a:r>
            <a:r>
              <a:rPr lang="en-US" dirty="0"/>
              <a:t>d</a:t>
            </a:r>
            <a:r>
              <a:rPr lang="en-US" dirty="0" smtClean="0"/>
              <a:t>ummy query </a:t>
            </a:r>
            <a:r>
              <a:rPr lang="en-US" dirty="0" smtClean="0"/>
              <a:t>injection</a:t>
            </a:r>
          </a:p>
          <a:p>
            <a:pPr lvl="1"/>
            <a:r>
              <a:rPr lang="en-US" dirty="0" smtClean="0"/>
              <a:t>By not logging </a:t>
            </a:r>
            <a:r>
              <a:rPr lang="en-US" dirty="0"/>
              <a:t>unique </a:t>
            </a:r>
            <a:r>
              <a:rPr lang="en-US" dirty="0" smtClean="0"/>
              <a:t>queries</a:t>
            </a:r>
            <a:endParaRPr lang="en-US" dirty="0" smtClean="0"/>
          </a:p>
          <a:p>
            <a:pPr lvl="1"/>
            <a:r>
              <a:rPr lang="en-US" dirty="0" smtClean="0"/>
              <a:t>Substituting user query with a group of queries which produce same results</a:t>
            </a:r>
          </a:p>
          <a:p>
            <a:r>
              <a:rPr lang="en-US" dirty="0" smtClean="0"/>
              <a:t>Length of query logs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keep logs for more than a certain period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44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Studying search patterns/behaviors in </a:t>
            </a:r>
          </a:p>
          <a:p>
            <a:r>
              <a:rPr lang="en-US" dirty="0"/>
              <a:t>m</a:t>
            </a:r>
            <a:r>
              <a:rPr lang="en-US" dirty="0" smtClean="0"/>
              <a:t>obile environments</a:t>
            </a:r>
          </a:p>
          <a:p>
            <a:r>
              <a:rPr lang="en-US" dirty="0" smtClean="0"/>
              <a:t>question/answering, longer queries</a:t>
            </a:r>
          </a:p>
          <a:p>
            <a:r>
              <a:rPr lang="en-US" dirty="0"/>
              <a:t>d</a:t>
            </a:r>
            <a:r>
              <a:rPr lang="en-US" dirty="0" smtClean="0"/>
              <a:t>ata-driven search -- chained queries and intent revision</a:t>
            </a:r>
          </a:p>
          <a:p>
            <a:r>
              <a:rPr lang="en-US" dirty="0" smtClean="0"/>
              <a:t>more privacy protection techniques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5316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Analysis of a Very Large Web Search Engine Query Log, Craig Silverstein, Monika </a:t>
            </a:r>
            <a:r>
              <a:rPr lang="en-US" sz="1600" dirty="0" err="1" smtClean="0"/>
              <a:t>Henzinger</a:t>
            </a:r>
            <a:r>
              <a:rPr lang="en-US" sz="1600" dirty="0" smtClean="0"/>
              <a:t>, Hannes Marais, Michael Moritz</a:t>
            </a:r>
          </a:p>
          <a:p>
            <a:r>
              <a:rPr lang="en-US" sz="1600" dirty="0" smtClean="0"/>
              <a:t>Users’ interactions with the Excite Web Search Engine – A query reformulation and relevance feedback analysis, Amanda Spink, Carol Chang, Agnes </a:t>
            </a:r>
            <a:r>
              <a:rPr lang="en-US" sz="1600" dirty="0" err="1" smtClean="0"/>
              <a:t>Goz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Learning about the World through Long-Term Query Logs, Matthew Richardson.</a:t>
            </a:r>
          </a:p>
          <a:p>
            <a:r>
              <a:rPr lang="en-US" sz="1600" dirty="0" smtClean="0"/>
              <a:t>User 4XXXXX9: Anonymizing Query Logs, </a:t>
            </a:r>
            <a:r>
              <a:rPr lang="en-US" sz="1600" dirty="0" err="1" smtClean="0"/>
              <a:t>Eytan</a:t>
            </a:r>
            <a:r>
              <a:rPr lang="en-US" sz="1600" dirty="0" smtClean="0"/>
              <a:t> Adar.</a:t>
            </a:r>
          </a:p>
          <a:p>
            <a:r>
              <a:rPr lang="en-US" sz="1600" dirty="0" smtClean="0"/>
              <a:t>“I </a:t>
            </a:r>
            <a:r>
              <a:rPr lang="en-US" sz="1600" dirty="0"/>
              <a:t>K</a:t>
            </a:r>
            <a:r>
              <a:rPr lang="en-US" sz="1600" dirty="0" smtClean="0"/>
              <a:t>now What </a:t>
            </a:r>
            <a:r>
              <a:rPr lang="en-US" sz="1600" dirty="0"/>
              <a:t>Y</a:t>
            </a:r>
            <a:r>
              <a:rPr lang="en-US" sz="1600" dirty="0" smtClean="0"/>
              <a:t>ou </a:t>
            </a:r>
            <a:r>
              <a:rPr lang="en-US" sz="1600" dirty="0"/>
              <a:t>D</a:t>
            </a:r>
            <a:r>
              <a:rPr lang="en-US" sz="1600" dirty="0" smtClean="0"/>
              <a:t>id </a:t>
            </a:r>
            <a:r>
              <a:rPr lang="en-US" sz="1600" dirty="0"/>
              <a:t>L</a:t>
            </a:r>
            <a:r>
              <a:rPr lang="en-US" sz="1600" dirty="0" smtClean="0"/>
              <a:t>ast Summer” – Query Logs and User Privacy, Rosie Jones, Ravi Kumar, Bo Pang, Andrew Tomkins.</a:t>
            </a:r>
          </a:p>
          <a:p>
            <a:r>
              <a:rPr lang="en-US" sz="1600" dirty="0" smtClean="0"/>
              <a:t>Query Logs Alone are not Enough, </a:t>
            </a:r>
            <a:r>
              <a:rPr lang="en-US" sz="1600" dirty="0" err="1" smtClean="0"/>
              <a:t>carrie</a:t>
            </a:r>
            <a:r>
              <a:rPr lang="en-US" sz="1600" dirty="0" smtClean="0"/>
              <a:t> Grimes, Diane Tang, Daniel Russell</a:t>
            </a:r>
          </a:p>
          <a:p>
            <a:r>
              <a:rPr lang="en-US" sz="1600" dirty="0" smtClean="0"/>
              <a:t>Providing Privacy through Plausibly Deniable Search, </a:t>
            </a:r>
            <a:r>
              <a:rPr lang="en-US" sz="1600" dirty="0" err="1" smtClean="0"/>
              <a:t>Mummoorthy</a:t>
            </a:r>
            <a:r>
              <a:rPr lang="en-US" sz="1600" dirty="0" smtClean="0"/>
              <a:t> </a:t>
            </a:r>
            <a:r>
              <a:rPr lang="en-US" sz="1600" dirty="0" err="1" smtClean="0"/>
              <a:t>Murugesan</a:t>
            </a:r>
            <a:r>
              <a:rPr lang="en-US" sz="1600" dirty="0" smtClean="0"/>
              <a:t>, Chris Clifton.</a:t>
            </a:r>
          </a:p>
          <a:p>
            <a:r>
              <a:rPr lang="en-US" sz="1600" dirty="0" smtClean="0"/>
              <a:t>Web Search log analysis – Programmers rarely refine queries, but are good at it, Joel Brandt, Philip J </a:t>
            </a:r>
            <a:r>
              <a:rPr lang="en-US" sz="1600" dirty="0" err="1" smtClean="0"/>
              <a:t>Guo</a:t>
            </a:r>
            <a:r>
              <a:rPr lang="en-US" sz="1600" dirty="0" smtClean="0"/>
              <a:t>, Joel </a:t>
            </a:r>
            <a:r>
              <a:rPr lang="en-US" sz="1600" dirty="0" err="1" smtClean="0"/>
              <a:t>Lewenstein</a:t>
            </a:r>
            <a:r>
              <a:rPr lang="en-US" sz="1600" dirty="0" smtClean="0"/>
              <a:t>, Mira </a:t>
            </a:r>
            <a:r>
              <a:rPr lang="en-US" sz="1600" dirty="0" err="1" smtClean="0"/>
              <a:t>Dontcheva</a:t>
            </a:r>
            <a:r>
              <a:rPr lang="en-US" sz="1600" dirty="0" smtClean="0"/>
              <a:t>, Scott </a:t>
            </a:r>
            <a:r>
              <a:rPr lang="en-US" sz="1600" dirty="0" err="1" smtClean="0"/>
              <a:t>Klemmer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Clustering Query Refinements by User Intent</a:t>
            </a:r>
          </a:p>
          <a:p>
            <a:r>
              <a:rPr lang="en-US" sz="1600" dirty="0" smtClean="0"/>
              <a:t>Analysis of Long Queries in a Large Scale Search Log, Michael </a:t>
            </a:r>
            <a:r>
              <a:rPr lang="en-US" sz="1600" dirty="0" err="1" smtClean="0"/>
              <a:t>Bendersky</a:t>
            </a:r>
            <a:r>
              <a:rPr lang="en-US" sz="1600" dirty="0" smtClean="0"/>
              <a:t>, Bruce Croft.</a:t>
            </a:r>
          </a:p>
          <a:p>
            <a:r>
              <a:rPr lang="en-US" sz="1600" dirty="0" smtClean="0"/>
              <a:t>Search Trends:  Are Compound Queries the Start of the Shift to Data Driven Search?</a:t>
            </a:r>
          </a:p>
          <a:p>
            <a:r>
              <a:rPr lang="en-US" sz="1600" dirty="0" smtClean="0"/>
              <a:t>Google patents for Document scoring, employing usage statistics in document retrieval, methods for determining equivalent descriptions for an information need, extracting user intent from query logs.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562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619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Query Logs – Used everywhere and for everything</vt:lpstr>
      <vt:lpstr>What are query logs useful for?</vt:lpstr>
      <vt:lpstr>What are query logs useful for (contd.):</vt:lpstr>
      <vt:lpstr>What is logged?</vt:lpstr>
      <vt:lpstr>Improving Information Retrieval  </vt:lpstr>
      <vt:lpstr>Privacy Concerns &amp; Current Research </vt:lpstr>
      <vt:lpstr>Future Work</vt:lpstr>
      <vt:lpstr>References </vt:lpstr>
    </vt:vector>
  </TitlesOfParts>
  <Company>Bloomberg BNA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Logs --</dc:title>
  <dc:creator>Kolli, Sai</dc:creator>
  <cp:lastModifiedBy>Kolli, Sai</cp:lastModifiedBy>
  <cp:revision>43</cp:revision>
  <dcterms:created xsi:type="dcterms:W3CDTF">2015-05-02T21:35:23Z</dcterms:created>
  <dcterms:modified xsi:type="dcterms:W3CDTF">2015-05-04T16:45:36Z</dcterms:modified>
</cp:coreProperties>
</file>