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4" r:id="rId5"/>
    <p:sldId id="259" r:id="rId6"/>
    <p:sldId id="260" r:id="rId7"/>
    <p:sldId id="267" r:id="rId8"/>
    <p:sldId id="268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59067-8518-854B-92F6-9F77EC9B2599}" type="datetimeFigureOut">
              <a:rPr lang="en-US" smtClean="0"/>
              <a:t>4/30/15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E08CC-2C84-864B-95C8-386D9F551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0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E08CC-2C84-864B-95C8-386D9F5517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32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4/30/15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4/30/15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4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2153309"/>
          </a:xfrm>
        </p:spPr>
        <p:txBody>
          <a:bodyPr/>
          <a:lstStyle/>
          <a:p>
            <a:r>
              <a:rPr lang="en-US" dirty="0" smtClean="0"/>
              <a:t>FINGER PRINTING BASED AUDIO RETRIEVAL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51248" y="4082711"/>
            <a:ext cx="3174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Query by example Content retrieval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4483" y="6143553"/>
            <a:ext cx="26852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Srinija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Vallabhaneni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75892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</a:t>
            </a:r>
            <a:r>
              <a:rPr lang="en-US" dirty="0"/>
              <a:t>] http://</a:t>
            </a:r>
            <a:r>
              <a:rPr lang="en-US" dirty="0" err="1"/>
              <a:t>www.nhchau.com</a:t>
            </a:r>
            <a:r>
              <a:rPr lang="en-US" dirty="0"/>
              <a:t>/files/AudioFingerprint-02-FP04-2.pdf</a:t>
            </a:r>
            <a:endParaRPr lang="en-US" dirty="0" smtClean="0"/>
          </a:p>
          <a:p>
            <a:r>
              <a:rPr lang="en-US" dirty="0" smtClean="0"/>
              <a:t>[</a:t>
            </a:r>
            <a:r>
              <a:rPr lang="en-US" dirty="0"/>
              <a:t>2] http://</a:t>
            </a:r>
            <a:r>
              <a:rPr lang="en-US" dirty="0" err="1"/>
              <a:t>delivery.acm.org</a:t>
            </a:r>
            <a:r>
              <a:rPr lang="en-US" dirty="0"/>
              <a:t>/10.1145/1150000/1145312/p44-wang.pdf</a:t>
            </a:r>
          </a:p>
          <a:p>
            <a:r>
              <a:rPr lang="en-US" dirty="0" smtClean="0"/>
              <a:t>[3] </a:t>
            </a:r>
            <a:r>
              <a:rPr lang="en-US" dirty="0"/>
              <a:t>http://</a:t>
            </a:r>
            <a:r>
              <a:rPr lang="en-US" dirty="0" err="1"/>
              <a:t>www.ee.columbia.edu</a:t>
            </a:r>
            <a:r>
              <a:rPr lang="en-US" dirty="0"/>
              <a:t>/~</a:t>
            </a:r>
            <a:r>
              <a:rPr lang="en-US" dirty="0" err="1"/>
              <a:t>dpwe</a:t>
            </a:r>
            <a:r>
              <a:rPr lang="en-US" dirty="0"/>
              <a:t>/e4896/lectures/E4896-L13.pdf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697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9857" y="2959705"/>
            <a:ext cx="4948238" cy="886968"/>
          </a:xfrm>
        </p:spPr>
        <p:txBody>
          <a:bodyPr/>
          <a:lstStyle/>
          <a:p>
            <a:r>
              <a:rPr lang="en-US" sz="3600" dirty="0" smtClean="0"/>
              <a:t>Questions?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42635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Applications</a:t>
            </a:r>
          </a:p>
          <a:p>
            <a:r>
              <a:rPr lang="en-US" sz="2400" dirty="0" smtClean="0"/>
              <a:t>Parameters</a:t>
            </a:r>
          </a:p>
          <a:p>
            <a:r>
              <a:rPr lang="en-US" sz="2400" dirty="0" smtClean="0"/>
              <a:t>Finger print extraction</a:t>
            </a:r>
          </a:p>
          <a:p>
            <a:r>
              <a:rPr lang="en-US" sz="2400" dirty="0" smtClean="0"/>
              <a:t>Algorithm for searching the </a:t>
            </a:r>
            <a:r>
              <a:rPr lang="en-US" sz="2400" dirty="0" smtClean="0"/>
              <a:t>DB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80114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6389" y="685800"/>
            <a:ext cx="6140849" cy="886968"/>
          </a:xfrm>
        </p:spPr>
        <p:txBody>
          <a:bodyPr/>
          <a:lstStyle/>
          <a:p>
            <a:r>
              <a:rPr lang="en-US" sz="3600" dirty="0" smtClean="0"/>
              <a:t>Why use fingerprinting?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Efficient mechanism to find </a:t>
            </a:r>
            <a:r>
              <a:rPr lang="en-US" sz="2000" b="1" dirty="0" smtClean="0"/>
              <a:t>perceptually</a:t>
            </a:r>
            <a:r>
              <a:rPr lang="en-US" sz="2000" dirty="0" smtClean="0"/>
              <a:t> equal objects without comparing the objects itself.</a:t>
            </a:r>
          </a:p>
          <a:p>
            <a:r>
              <a:rPr lang="en-US" sz="2000" dirty="0" smtClean="0"/>
              <a:t>Smaller storage requirements.</a:t>
            </a:r>
          </a:p>
          <a:p>
            <a:r>
              <a:rPr lang="en-US" sz="2000" dirty="0" smtClean="0"/>
              <a:t>Finger prints are used as an index to search for the multi-media metadata.</a:t>
            </a:r>
            <a:endParaRPr lang="en-US" sz="2000" dirty="0"/>
          </a:p>
        </p:txBody>
      </p:sp>
      <p:pic>
        <p:nvPicPr>
          <p:cNvPr id="8" name="Content Placeholder 3" descr="wp9340ed69_06.png" title="tes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947" r="-22947"/>
          <a:stretch>
            <a:fillRect/>
          </a:stretch>
        </p:blipFill>
        <p:spPr>
          <a:xfrm>
            <a:off x="871327" y="4003524"/>
            <a:ext cx="2557673" cy="212263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75429" y="5660571"/>
            <a:ext cx="49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[3]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783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Applications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Broadcast monitoring</a:t>
            </a:r>
          </a:p>
          <a:p>
            <a:r>
              <a:rPr lang="en-US" dirty="0" smtClean="0"/>
              <a:t>Playlist generation</a:t>
            </a:r>
          </a:p>
          <a:p>
            <a:r>
              <a:rPr lang="en-US" dirty="0" smtClean="0"/>
              <a:t>Plagiarism identification</a:t>
            </a:r>
          </a:p>
          <a:p>
            <a:r>
              <a:rPr lang="en-US" dirty="0" smtClean="0"/>
              <a:t>Illegal content sharing detection.</a:t>
            </a:r>
          </a:p>
          <a:p>
            <a:r>
              <a:rPr lang="en-US" dirty="0" smtClean="0"/>
              <a:t>Automatic music library organization</a:t>
            </a:r>
          </a:p>
          <a:p>
            <a:endParaRPr lang="en-US" dirty="0"/>
          </a:p>
        </p:txBody>
      </p:sp>
      <p:pic>
        <p:nvPicPr>
          <p:cNvPr id="4" name="Picture 3" descr="grafik-grid-4-mufin-int.jp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76" y="1949300"/>
            <a:ext cx="1591310" cy="688975"/>
          </a:xfrm>
          <a:prstGeom prst="rect">
            <a:avLst/>
          </a:prstGeom>
        </p:spPr>
      </p:pic>
      <p:pic>
        <p:nvPicPr>
          <p:cNvPr id="5" name="Picture 4" descr="Napster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300" y="3739848"/>
            <a:ext cx="1155700" cy="1120140"/>
          </a:xfrm>
          <a:prstGeom prst="rect">
            <a:avLst/>
          </a:prstGeom>
        </p:spPr>
      </p:pic>
      <p:pic>
        <p:nvPicPr>
          <p:cNvPr id="6" name="Picture 5" descr="847_shazam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54" y="4859988"/>
            <a:ext cx="2199640" cy="165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842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Parameters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9524" y="1887244"/>
            <a:ext cx="5896078" cy="4553395"/>
          </a:xfrm>
        </p:spPr>
        <p:txBody>
          <a:bodyPr>
            <a:noAutofit/>
          </a:bodyPr>
          <a:lstStyle/>
          <a:p>
            <a:r>
              <a:rPr lang="en-US" sz="2000" dirty="0" smtClean="0"/>
              <a:t>Robust</a:t>
            </a:r>
          </a:p>
          <a:p>
            <a:pPr lvl="1"/>
            <a:r>
              <a:rPr lang="en-US" dirty="0" smtClean="0"/>
              <a:t>Severely degraded sample </a:t>
            </a:r>
            <a:r>
              <a:rPr lang="en-US" dirty="0" err="1" smtClean="0"/>
              <a:t>vs</a:t>
            </a:r>
            <a:r>
              <a:rPr lang="en-US" dirty="0" smtClean="0"/>
              <a:t> Original track.</a:t>
            </a:r>
          </a:p>
          <a:p>
            <a:r>
              <a:rPr lang="en-US" sz="2000" dirty="0" smtClean="0"/>
              <a:t>Reliable</a:t>
            </a:r>
          </a:p>
          <a:p>
            <a:pPr lvl="1"/>
            <a:r>
              <a:rPr lang="en-US" dirty="0" smtClean="0"/>
              <a:t>False positive </a:t>
            </a:r>
            <a:r>
              <a:rPr lang="en-US" dirty="0" err="1" smtClean="0"/>
              <a:t>vs</a:t>
            </a:r>
            <a:r>
              <a:rPr lang="en-US" dirty="0" smtClean="0"/>
              <a:t> False negative</a:t>
            </a:r>
          </a:p>
          <a:p>
            <a:r>
              <a:rPr lang="en-US" sz="2000" dirty="0" smtClean="0"/>
              <a:t>Fingerprint size</a:t>
            </a:r>
          </a:p>
          <a:p>
            <a:pPr lvl="1"/>
            <a:r>
              <a:rPr lang="en-US" dirty="0" smtClean="0"/>
              <a:t>Memory and storage</a:t>
            </a:r>
          </a:p>
          <a:p>
            <a:r>
              <a:rPr lang="en-US" sz="2000" dirty="0" smtClean="0"/>
              <a:t>Granularity</a:t>
            </a:r>
          </a:p>
          <a:p>
            <a:pPr lvl="1"/>
            <a:r>
              <a:rPr lang="en-US" dirty="0" smtClean="0"/>
              <a:t>Length of the sample to make identification</a:t>
            </a:r>
          </a:p>
          <a:p>
            <a:r>
              <a:rPr lang="en-US" sz="2000" dirty="0" smtClean="0"/>
              <a:t>Search speed and scalability</a:t>
            </a:r>
          </a:p>
          <a:p>
            <a:pPr lvl="1"/>
            <a:r>
              <a:rPr lang="en-US" dirty="0" smtClean="0"/>
              <a:t>How long does it take to search the DB?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030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2667" y="685800"/>
            <a:ext cx="6514571" cy="886968"/>
          </a:xfrm>
        </p:spPr>
        <p:txBody>
          <a:bodyPr/>
          <a:lstStyle/>
          <a:p>
            <a:r>
              <a:rPr lang="en-US" sz="3600" dirty="0" smtClean="0"/>
              <a:t>Fingerprint extraction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706" y="1711912"/>
            <a:ext cx="6373896" cy="4414252"/>
          </a:xfrm>
        </p:spPr>
        <p:txBody>
          <a:bodyPr/>
          <a:lstStyle/>
          <a:p>
            <a:r>
              <a:rPr lang="en-US" dirty="0" smtClean="0"/>
              <a:t>Sample is segmented into frames.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rame size: 11.6ms</a:t>
            </a:r>
          </a:p>
          <a:p>
            <a:r>
              <a:rPr lang="en-US" dirty="0" smtClean="0"/>
              <a:t>A feature is extracted from frame</a:t>
            </a:r>
          </a:p>
          <a:p>
            <a:pPr lvl="1"/>
            <a:r>
              <a:rPr lang="en-US" dirty="0" smtClean="0"/>
              <a:t>Fourier coefficient</a:t>
            </a:r>
          </a:p>
          <a:p>
            <a:r>
              <a:rPr lang="en-US" dirty="0" smtClean="0"/>
              <a:t>Sub-fingerprint : compact representation of each frame. </a:t>
            </a:r>
          </a:p>
          <a:p>
            <a:pPr lvl="1"/>
            <a:r>
              <a:rPr lang="en-US" dirty="0" smtClean="0"/>
              <a:t>Sub-fingerprint size :  32b</a:t>
            </a:r>
          </a:p>
          <a:p>
            <a:r>
              <a:rPr lang="en-US" dirty="0" smtClean="0"/>
              <a:t>Fingerprint block: basic unit for </a:t>
            </a:r>
            <a:r>
              <a:rPr lang="en-US" dirty="0" smtClean="0"/>
              <a:t>identification</a:t>
            </a:r>
            <a:endParaRPr lang="en-US" dirty="0" smtClean="0"/>
          </a:p>
          <a:p>
            <a:pPr lvl="1"/>
            <a:r>
              <a:rPr lang="en-US" dirty="0" smtClean="0"/>
              <a:t>Fingerprint block size :  256 sub-fingerprints = 3sec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52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732" y="685800"/>
            <a:ext cx="4948238" cy="886968"/>
          </a:xfrm>
        </p:spPr>
        <p:txBody>
          <a:bodyPr/>
          <a:lstStyle/>
          <a:p>
            <a:r>
              <a:rPr lang="en-US" sz="3600" dirty="0" smtClean="0"/>
              <a:t>Fingerprint extraction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5230368"/>
            <a:ext cx="4946602" cy="89579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Band division:  logarithmic spacing of 200Hz to 2KHz(range for HAS)</a:t>
            </a:r>
          </a:p>
          <a:p>
            <a:r>
              <a:rPr lang="en-US" dirty="0" smtClean="0"/>
              <a:t>33 bands for 32bit fingerprint.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044" y="1572768"/>
            <a:ext cx="80137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448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Fingerprint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is segmented into overlapping frames. Why?</a:t>
            </a:r>
          </a:p>
          <a:p>
            <a:r>
              <a:rPr lang="en-US" dirty="0" smtClean="0"/>
              <a:t>Even if the query frame border is off by 5.8ms, there is still a greater amount of similarity to original track’s fingerprint block.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724" y="4053053"/>
            <a:ext cx="5124450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414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Database search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814286"/>
            <a:ext cx="6089602" cy="4311877"/>
          </a:xfrm>
        </p:spPr>
        <p:txBody>
          <a:bodyPr/>
          <a:lstStyle/>
          <a:p>
            <a:r>
              <a:rPr lang="en-US" dirty="0" smtClean="0"/>
              <a:t>Brute force --- Definitely NO considering the constantly growing database.</a:t>
            </a:r>
          </a:p>
          <a:p>
            <a:r>
              <a:rPr lang="en-US" b="1" dirty="0" smtClean="0"/>
              <a:t>Alternative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Find candidate points that match </a:t>
            </a:r>
            <a:r>
              <a:rPr lang="en-US" dirty="0" err="1" smtClean="0"/>
              <a:t>atleast</a:t>
            </a:r>
            <a:r>
              <a:rPr lang="en-US" dirty="0" smtClean="0"/>
              <a:t> one sub-fingerprint.</a:t>
            </a:r>
          </a:p>
          <a:p>
            <a:pPr lvl="1"/>
            <a:r>
              <a:rPr lang="en-US" dirty="0" smtClean="0"/>
              <a:t>Are we sure we can find one such error-free sub-fingerprint?</a:t>
            </a:r>
          </a:p>
          <a:p>
            <a:pPr lvl="1"/>
            <a:r>
              <a:rPr lang="en-US" dirty="0" smtClean="0"/>
              <a:t>Additionally search candidate points with Hamming distance one.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769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184</TotalTime>
  <Words>347</Words>
  <Application>Microsoft Macintosh PowerPoint</Application>
  <PresentationFormat>On-screen Show (4:3)</PresentationFormat>
  <Paragraphs>57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Inspiration</vt:lpstr>
      <vt:lpstr>FINGER PRINTING BASED AUDIO RETRIEVAL</vt:lpstr>
      <vt:lpstr>Summary</vt:lpstr>
      <vt:lpstr>Why use fingerprinting?</vt:lpstr>
      <vt:lpstr>Applications</vt:lpstr>
      <vt:lpstr>Parameters</vt:lpstr>
      <vt:lpstr>Fingerprint extraction</vt:lpstr>
      <vt:lpstr>Fingerprint extraction</vt:lpstr>
      <vt:lpstr>Fingerprint extraction</vt:lpstr>
      <vt:lpstr>Database search</vt:lpstr>
      <vt:lpstr>References 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FINGERPRINTING BASED AUDIO RETRIEVAL</dc:title>
  <dc:creator>Deepu</dc:creator>
  <cp:lastModifiedBy>Deepu</cp:lastModifiedBy>
  <cp:revision>21</cp:revision>
  <dcterms:created xsi:type="dcterms:W3CDTF">2015-04-30T13:16:49Z</dcterms:created>
  <dcterms:modified xsi:type="dcterms:W3CDTF">2015-04-30T16:24:21Z</dcterms:modified>
</cp:coreProperties>
</file>