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5" r:id="rId2"/>
    <p:sldId id="390" r:id="rId3"/>
    <p:sldId id="391" r:id="rId4"/>
    <p:sldId id="375" r:id="rId5"/>
    <p:sldId id="383" r:id="rId6"/>
    <p:sldId id="395" r:id="rId7"/>
    <p:sldId id="289" r:id="rId8"/>
    <p:sldId id="389" r:id="rId9"/>
    <p:sldId id="380" r:id="rId10"/>
    <p:sldId id="394" r:id="rId11"/>
    <p:sldId id="376" r:id="rId12"/>
    <p:sldId id="382" r:id="rId13"/>
    <p:sldId id="388" r:id="rId14"/>
    <p:sldId id="377" r:id="rId15"/>
    <p:sldId id="393" r:id="rId16"/>
    <p:sldId id="392" r:id="rId17"/>
    <p:sldId id="386" r:id="rId18"/>
    <p:sldId id="385" r:id="rId19"/>
    <p:sldId id="271" r:id="rId20"/>
    <p:sldId id="27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FF"/>
    <a:srgbClr val="9966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09" autoAdjust="0"/>
    <p:restoredTop sz="96314" autoAdjust="0"/>
  </p:normalViewPr>
  <p:slideViewPr>
    <p:cSldViewPr>
      <p:cViewPr varScale="1">
        <p:scale>
          <a:sx n="89" d="100"/>
          <a:sy n="89" d="100"/>
        </p:scale>
        <p:origin x="-10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F6ED70-00D0-497A-9E22-FC4EE8DFE877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52C4A5-AA07-406B-91BE-2952CD5DB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91FFA61-E396-4A22-A335-4627D81C5EE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724101-30BC-4D2B-BBB4-412F16271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24101-30BC-4D2B-BBB4-412F16271B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24101-30BC-4D2B-BBB4-412F16271B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877F4-B477-4E2C-B512-B6D185C94C94}" type="slidenum">
              <a:rPr lang="de-DE"/>
              <a:pPr/>
              <a:t>6</a:t>
            </a:fld>
            <a:endParaRPr lang="de-DE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1054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31179" y="4561838"/>
            <a:ext cx="5854553" cy="4320770"/>
          </a:xfrm>
          <a:noFill/>
          <a:ln/>
        </p:spPr>
        <p:txBody>
          <a:bodyPr wrap="none"/>
          <a:lstStyle/>
          <a:p>
            <a:pPr>
              <a:lnSpc>
                <a:spcPct val="153000"/>
              </a:lnSpc>
            </a:pPr>
            <a:r>
              <a:rPr lang="en-GB" b="1"/>
              <a:t>MANETs</a:t>
            </a:r>
          </a:p>
          <a:p>
            <a:pPr>
              <a:lnSpc>
                <a:spcPct val="153000"/>
              </a:lnSpc>
              <a:buFontTx/>
              <a:buChar char="•"/>
            </a:pPr>
            <a:r>
              <a:rPr lang="en-GB"/>
              <a:t>Militärischer Einsatz</a:t>
            </a:r>
          </a:p>
          <a:p>
            <a:pPr>
              <a:lnSpc>
                <a:spcPct val="153000"/>
              </a:lnSpc>
              <a:buFontTx/>
              <a:buChar char="•"/>
            </a:pPr>
            <a:r>
              <a:rPr lang="en-GB"/>
              <a:t>Rettungskräfte und Krisenmanagement</a:t>
            </a:r>
          </a:p>
          <a:p>
            <a:pPr>
              <a:lnSpc>
                <a:spcPct val="153000"/>
              </a:lnSpc>
              <a:buFontTx/>
              <a:buChar char="•"/>
            </a:pPr>
            <a:r>
              <a:rPr lang="en-GB"/>
              <a:t>Sensornetze</a:t>
            </a:r>
          </a:p>
          <a:p>
            <a:pPr>
              <a:lnSpc>
                <a:spcPct val="153000"/>
              </a:lnSpc>
              <a:buFontTx/>
              <a:buChar char="•"/>
            </a:pPr>
            <a:r>
              <a:rPr lang="en-GB"/>
              <a:t>Roboterschwärme</a:t>
            </a:r>
          </a:p>
          <a:p>
            <a:pPr>
              <a:lnSpc>
                <a:spcPct val="153000"/>
              </a:lnSpc>
              <a:buFontTx/>
              <a:buChar char="•"/>
            </a:pPr>
            <a:r>
              <a:rPr lang="en-GB"/>
              <a:t>Fahrzeuggestützte Netze</a:t>
            </a:r>
          </a:p>
          <a:p>
            <a:pPr lvl="1">
              <a:lnSpc>
                <a:spcPct val="153000"/>
              </a:lnSpc>
            </a:pPr>
            <a:r>
              <a:rPr lang="en-GB" b="1"/>
              <a:t>VANETs</a:t>
            </a:r>
          </a:p>
          <a:p>
            <a:pPr>
              <a:lnSpc>
                <a:spcPct val="153000"/>
              </a:lnSpc>
            </a:pPr>
            <a:endParaRPr lang="de-DE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47F4B80-FA05-4156-A937-F13B37A5D465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3B80CD-6611-4F13-84C7-CD0EE0CF6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VANET IR-CAS-RS: Integrating Information Retrieval in VANET with Reputation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889248"/>
            <a:ext cx="8503920" cy="1749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err="1" smtClean="0"/>
              <a:t>Chayutra</a:t>
            </a:r>
            <a:r>
              <a:rPr lang="en-US" sz="2800" dirty="0" smtClean="0"/>
              <a:t> </a:t>
            </a:r>
            <a:r>
              <a:rPr lang="en-US" sz="2800" dirty="0" err="1" smtClean="0"/>
              <a:t>Pailom</a:t>
            </a:r>
            <a:endParaRPr lang="en-US" sz="2800" dirty="0" smtClean="0"/>
          </a:p>
          <a:p>
            <a:pPr algn="ctr">
              <a:buNone/>
            </a:pPr>
            <a:r>
              <a:rPr lang="en-GB" sz="1600" dirty="0" smtClean="0"/>
              <a:t>Department of Computer Science and Electrical Engineering, </a:t>
            </a:r>
            <a:endParaRPr lang="en-US" sz="1600" dirty="0" smtClean="0"/>
          </a:p>
          <a:p>
            <a:pPr algn="ctr">
              <a:buNone/>
            </a:pPr>
            <a:r>
              <a:rPr lang="en-US" sz="1600" dirty="0" smtClean="0"/>
              <a:t>University of Maryland, Baltimore County</a:t>
            </a:r>
          </a:p>
          <a:p>
            <a:pPr algn="ctr">
              <a:buNone/>
            </a:pPr>
            <a:r>
              <a:rPr lang="en-US" sz="2800" dirty="0" smtClean="0"/>
              <a:t>May 5, 2015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Well... what is “context?”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81090"/>
            <a:ext cx="739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time , place , intent , weather , social </a:t>
            </a:r>
            <a:r>
              <a:rPr lang="pt-BR" sz="3200" dirty="0" smtClean="0"/>
              <a:t>setting</a:t>
            </a:r>
            <a:r>
              <a:rPr lang="pt-BR" sz="2800" dirty="0" smtClean="0"/>
              <a:t>, mood , product sales , application , interaction device … 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14400" y="394329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“... it is diffcult to find a relevant definition satisfying in any discipline.”</a:t>
            </a:r>
            <a:endParaRPr lang="pt-BR" sz="2800" dirty="0"/>
          </a:p>
        </p:txBody>
      </p:sp>
      <p:sp>
        <p:nvSpPr>
          <p:cNvPr id="6" name="Rectangle 5"/>
          <p:cNvSpPr/>
          <p:nvPr/>
        </p:nvSpPr>
        <p:spPr>
          <a:xfrm>
            <a:off x="5410200" y="4857690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Bazire &amp; Brezillon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</a:t>
            </a:r>
            <a:r>
              <a:rPr lang="en-US" u="sng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ontext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wareness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ystem (CAS)?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457200" y="1295400"/>
            <a:ext cx="4648200" cy="495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69">
              <a:lnSpc>
                <a:spcPct val="95825"/>
              </a:lnSpc>
              <a:spcBef>
                <a:spcPts val="1641"/>
              </a:spcBef>
            </a:pPr>
            <a:r>
              <a:rPr sz="2400" spc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2400" spc="1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spc="-3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CONTEXT</a:t>
            </a:r>
            <a:endParaRPr sz="2400">
              <a:latin typeface="Times New Roman"/>
              <a:cs typeface="Times New Roman"/>
            </a:endParaRPr>
          </a:p>
          <a:p>
            <a:pPr marL="238251" marR="76169">
              <a:lnSpc>
                <a:spcPct val="95825"/>
              </a:lnSpc>
              <a:spcBef>
                <a:spcPts val="645"/>
              </a:spcBef>
            </a:pPr>
            <a:r>
              <a:rPr sz="2000" spc="0" smtClean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2000" spc="42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000" spc="42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ny information that can be used to characterize the situation of an entity </a:t>
            </a:r>
            <a:endParaRPr sz="2000">
              <a:latin typeface="Times New Roman"/>
              <a:cs typeface="Times New Roman"/>
            </a:endParaRPr>
          </a:p>
          <a:p>
            <a:pPr marL="878585" marR="1000904" indent="-240741">
              <a:lnSpc>
                <a:spcPct val="99945"/>
              </a:lnSpc>
              <a:spcBef>
                <a:spcPts val="523"/>
              </a:spcBef>
            </a:pPr>
            <a:r>
              <a:rPr sz="1600" spc="0" smtClean="0">
                <a:latin typeface="Arial"/>
                <a:cs typeface="Arial"/>
              </a:rPr>
              <a:t>–</a:t>
            </a:r>
            <a:r>
              <a:rPr sz="1600" spc="398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computing context, </a:t>
            </a:r>
          </a:p>
          <a:p>
            <a:pPr marL="878585" marR="1000904" indent="-240741">
              <a:lnSpc>
                <a:spcPct val="99945"/>
              </a:lnSpc>
              <a:spcBef>
                <a:spcPts val="523"/>
              </a:spcBef>
            </a:pPr>
            <a:r>
              <a:rPr lang="en-US" sz="1600" dirty="0" smtClean="0">
                <a:latin typeface="Arial"/>
                <a:cs typeface="Arial"/>
              </a:rPr>
              <a:t>–</a:t>
            </a:r>
            <a:r>
              <a:rPr lang="en-US" sz="1600" spc="398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physical context, </a:t>
            </a:r>
          </a:p>
          <a:p>
            <a:pPr marL="878585" marR="1000904" indent="-240741">
              <a:lnSpc>
                <a:spcPct val="99945"/>
              </a:lnSpc>
              <a:spcBef>
                <a:spcPts val="523"/>
              </a:spcBef>
            </a:pPr>
            <a:r>
              <a:rPr lang="en-US" sz="1600" dirty="0" smtClean="0">
                <a:latin typeface="Arial"/>
                <a:cs typeface="Arial"/>
              </a:rPr>
              <a:t>–</a:t>
            </a:r>
            <a:r>
              <a:rPr lang="en-US" sz="1600" spc="398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time context, </a:t>
            </a:r>
          </a:p>
          <a:p>
            <a:pPr marL="878585" marR="1000904" indent="-240741">
              <a:lnSpc>
                <a:spcPct val="99945"/>
              </a:lnSpc>
              <a:spcBef>
                <a:spcPts val="523"/>
              </a:spcBef>
            </a:pPr>
            <a:r>
              <a:rPr lang="en-US" sz="1600" dirty="0" smtClean="0">
                <a:latin typeface="Arial"/>
                <a:cs typeface="Arial"/>
              </a:rPr>
              <a:t>–</a:t>
            </a:r>
            <a:r>
              <a:rPr lang="en-US" sz="1600" spc="398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user context</a:t>
            </a:r>
            <a:endParaRPr sz="1600">
              <a:latin typeface="Times New Roman"/>
              <a:cs typeface="Times New Roman"/>
            </a:endParaRPr>
          </a:p>
          <a:p>
            <a:pPr marL="238251" marR="76169">
              <a:lnSpc>
                <a:spcPct val="95825"/>
              </a:lnSpc>
              <a:spcBef>
                <a:spcPts val="533"/>
              </a:spcBef>
            </a:pPr>
            <a:r>
              <a:rPr sz="2000" spc="0" smtClean="0">
                <a:solidFill>
                  <a:srgbClr val="00AF50"/>
                </a:solidFill>
                <a:latin typeface="Arial"/>
                <a:cs typeface="Arial"/>
              </a:rPr>
              <a:t>–</a:t>
            </a:r>
            <a:r>
              <a:rPr sz="2000" spc="42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z="2000" spc="42" dirty="0" smtClean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00AF50"/>
                </a:solidFill>
                <a:latin typeface="Times New Roman"/>
                <a:cs typeface="Times New Roman"/>
              </a:rPr>
              <a:t>ontext model </a:t>
            </a:r>
            <a:endParaRPr sz="2000">
              <a:latin typeface="Times New Roman"/>
              <a:cs typeface="Times New Roman"/>
            </a:endParaRPr>
          </a:p>
          <a:p>
            <a:pPr marL="637844" marR="76169">
              <a:lnSpc>
                <a:spcPct val="95825"/>
              </a:lnSpc>
              <a:spcBef>
                <a:spcPts val="523"/>
              </a:spcBef>
            </a:pPr>
            <a:r>
              <a:rPr sz="1600" spc="0" smtClean="0">
                <a:latin typeface="Arial"/>
                <a:cs typeface="Arial"/>
              </a:rPr>
              <a:t>–</a:t>
            </a:r>
            <a:r>
              <a:rPr sz="1600" spc="398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Define and store context data in a machine </a:t>
            </a:r>
            <a:r>
              <a:rPr lang="en-US" sz="1600" dirty="0" err="1" smtClean="0">
                <a:latin typeface="Times New Roman"/>
                <a:cs typeface="Times New Roman"/>
              </a:rPr>
              <a:t>processable</a:t>
            </a:r>
            <a:r>
              <a:rPr lang="en-US" sz="1600" dirty="0" smtClean="0">
                <a:latin typeface="Times New Roman"/>
                <a:cs typeface="Times New Roman"/>
              </a:rPr>
              <a:t> form</a:t>
            </a:r>
            <a:endParaRPr sz="1600" smtClean="0">
              <a:latin typeface="Times New Roman"/>
              <a:cs typeface="Times New Roman"/>
            </a:endParaRPr>
          </a:p>
          <a:p>
            <a:pPr marL="477519" marR="411490" indent="-239267">
              <a:lnSpc>
                <a:spcPct val="99945"/>
              </a:lnSpc>
              <a:spcBef>
                <a:spcPts val="619"/>
              </a:spcBef>
            </a:pPr>
            <a:r>
              <a:rPr sz="2000" spc="0" smtClean="0">
                <a:solidFill>
                  <a:srgbClr val="7030A0"/>
                </a:solidFill>
                <a:latin typeface="Arial"/>
                <a:cs typeface="Arial"/>
              </a:rPr>
              <a:t>–</a:t>
            </a:r>
            <a:r>
              <a:rPr sz="2000" spc="42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000" spc="0" dirty="0" smtClean="0">
                <a:solidFill>
                  <a:srgbClr val="7030A0"/>
                </a:solidFill>
                <a:latin typeface="Times New Roman"/>
                <a:cs typeface="Times New Roman"/>
              </a:rPr>
              <a:t>Context processing</a:t>
            </a:r>
          </a:p>
          <a:p>
            <a:pPr marL="637844" marR="76169">
              <a:lnSpc>
                <a:spcPct val="95825"/>
              </a:lnSpc>
              <a:spcBef>
                <a:spcPts val="523"/>
              </a:spcBef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600" spc="39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Relevance calculation </a:t>
            </a:r>
          </a:p>
          <a:p>
            <a:pPr marL="477519" marR="411490" indent="-239267">
              <a:lnSpc>
                <a:spcPct val="99945"/>
              </a:lnSpc>
              <a:spcBef>
                <a:spcPts val="619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–</a:t>
            </a:r>
            <a:r>
              <a:rPr lang="en-US" sz="2000" spc="42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spc="42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issemination mechanisms </a:t>
            </a:r>
          </a:p>
          <a:p>
            <a:pPr marL="637844" marR="76169">
              <a:lnSpc>
                <a:spcPct val="95825"/>
              </a:lnSpc>
              <a:spcBef>
                <a:spcPts val="523"/>
              </a:spcBef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600" spc="39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Deliver relevant services to interested nodes </a:t>
            </a:r>
          </a:p>
          <a:p>
            <a:pPr marL="637844" marR="76169">
              <a:lnSpc>
                <a:spcPct val="95825"/>
              </a:lnSpc>
              <a:spcBef>
                <a:spcPts val="523"/>
              </a:spcBef>
            </a:pPr>
            <a:endParaRPr lang="en-US" sz="16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77519" marR="411490" indent="-239267">
              <a:lnSpc>
                <a:spcPct val="99945"/>
              </a:lnSpc>
              <a:spcBef>
                <a:spcPts val="619"/>
              </a:spcBef>
            </a:pPr>
            <a:endParaRPr sz="2000">
              <a:latin typeface="Times New Roman"/>
              <a:cs typeface="Times New Roman"/>
            </a:endParaRPr>
          </a:p>
        </p:txBody>
      </p:sp>
      <p:pic>
        <p:nvPicPr>
          <p:cNvPr id="113666" name="Picture 2" descr="http://web.media.mit.edu/%7Elieber/Teaching/Context/Context-Aw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95400"/>
            <a:ext cx="2895600" cy="2071587"/>
          </a:xfrm>
          <a:prstGeom prst="rect">
            <a:avLst/>
          </a:prstGeom>
          <a:noFill/>
        </p:spPr>
      </p:pic>
      <p:pic>
        <p:nvPicPr>
          <p:cNvPr id="113668" name="Picture 4" descr="http://1.bp.blogspot.com/-Vx1SxMnL6Jw/TyXJ1gx7miI/AAAAAAAACAY/7_n-tRIms4w/s1600/re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62400"/>
            <a:ext cx="2895600" cy="2110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IR-CAS Layer Architecture</a:t>
            </a:r>
            <a:endParaRPr lang="en-US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7067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Processing for Commercial Services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14550"/>
            <a:ext cx="6191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loud 10"/>
          <p:cNvSpPr/>
          <p:nvPr/>
        </p:nvSpPr>
        <p:spPr>
          <a:xfrm>
            <a:off x="7162800" y="1143000"/>
            <a:ext cx="1295400" cy="838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7162800" y="2971800"/>
            <a:ext cx="1295400" cy="8382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DHLC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162800" y="4800600"/>
            <a:ext cx="1295400" cy="838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DLLC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895600" y="1219200"/>
            <a:ext cx="2057400" cy="762000"/>
          </a:xfrm>
          <a:prstGeom prst="wedgeRectCallout">
            <a:avLst>
              <a:gd name="adj1" fmla="val -49452"/>
              <a:gd name="adj2" fmla="val 135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RSU: Adding services &amp; retrieval based on BC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962400" y="4191000"/>
            <a:ext cx="2209800" cy="838200"/>
          </a:xfrm>
          <a:prstGeom prst="wedgeRectCallout">
            <a:avLst>
              <a:gd name="adj1" fmla="val -109700"/>
              <a:gd name="adj2" fmla="val -1410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Showing, querying &amp; disseminating 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1800" y="1928336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location, time, spatial and temporal range attributes plus a short keywords list.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53200" y="3810000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Name, Highest Price, Lowest Price, Contact, Type, Items, and Description.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5638800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 file with optimal values for the safety and convenience services DLLC is created; a file that represents the DLLC vector for the severe accident/congestion situation,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</a:t>
            </a:r>
            <a:r>
              <a:rPr lang="en-US" u="sng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eputation 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ystem?</a:t>
            </a:r>
            <a:endParaRPr lang="en-US" dirty="0"/>
          </a:p>
        </p:txBody>
      </p:sp>
      <p:sp>
        <p:nvSpPr>
          <p:cNvPr id="9" name="object 8"/>
          <p:cNvSpPr txBox="1"/>
          <p:nvPr/>
        </p:nvSpPr>
        <p:spPr>
          <a:xfrm>
            <a:off x="535940" y="1295400"/>
            <a:ext cx="4084219" cy="518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69">
              <a:lnSpc>
                <a:spcPct val="95825"/>
              </a:lnSpc>
              <a:spcBef>
                <a:spcPts val="1641"/>
              </a:spcBef>
            </a:pPr>
            <a:r>
              <a:rPr sz="2800" spc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2800" spc="1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800" spc="-3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Reputation  and  Recommendation</a:t>
            </a:r>
            <a:endParaRPr sz="2800">
              <a:latin typeface="Times New Roman"/>
              <a:cs typeface="Times New Roman"/>
            </a:endParaRPr>
          </a:p>
          <a:p>
            <a:pPr marL="238251" marR="76169">
              <a:lnSpc>
                <a:spcPct val="95825"/>
              </a:lnSpc>
              <a:spcBef>
                <a:spcPts val="645"/>
              </a:spcBef>
            </a:pPr>
            <a:r>
              <a:rPr sz="2200" spc="0" smtClean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2200" spc="42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200" spc="42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lang="en-US" sz="220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eputation is the opinion of the public toward a person, a group of people, an organization, or </a:t>
            </a:r>
            <a:r>
              <a:rPr lang="en-US" sz="22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resource</a:t>
            </a:r>
          </a:p>
          <a:p>
            <a:pPr marL="238251" marR="76169">
              <a:lnSpc>
                <a:spcPct val="95825"/>
              </a:lnSpc>
              <a:spcBef>
                <a:spcPts val="645"/>
              </a:spcBef>
            </a:pPr>
            <a:r>
              <a:rPr lang="en-US" sz="2200" dirty="0" smtClean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lang="en-US" sz="22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A reputation system retrieves, filters, and evaluates the received recommendations about the past behavior of a given peer</a:t>
            </a:r>
          </a:p>
          <a:p>
            <a:pPr marL="637844" marR="76169" lvl="0">
              <a:lnSpc>
                <a:spcPct val="95825"/>
              </a:lnSpc>
              <a:spcBef>
                <a:spcPts val="523"/>
              </a:spcBef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pc="39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Provide to CAS as user context</a:t>
            </a:r>
            <a:endParaRPr lang="en-US" sz="220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238251" marR="76169">
              <a:lnSpc>
                <a:spcPct val="95825"/>
              </a:lnSpc>
              <a:spcBef>
                <a:spcPts val="645"/>
              </a:spcBef>
            </a:pPr>
            <a:r>
              <a:rPr sz="2200" spc="0" smtClean="0">
                <a:solidFill>
                  <a:srgbClr val="00AF50"/>
                </a:solidFill>
                <a:latin typeface="Arial"/>
                <a:cs typeface="Arial"/>
              </a:rPr>
              <a:t>–</a:t>
            </a:r>
            <a:r>
              <a:rPr sz="2200" spc="42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en-US" sz="2200" b="1" spc="42" dirty="0" smtClean="0">
                <a:solidFill>
                  <a:srgbClr val="00AF50"/>
                </a:solidFill>
                <a:latin typeface="Times New Roman"/>
                <a:cs typeface="Times New Roman"/>
              </a:rPr>
              <a:t>Recommendation r</a:t>
            </a:r>
            <a:r>
              <a:rPr lang="en-US" sz="22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etrieval methods</a:t>
            </a:r>
            <a:endParaRPr sz="2200" b="1" smtClean="0">
              <a:latin typeface="Times New Roman"/>
              <a:cs typeface="Times New Roman"/>
            </a:endParaRPr>
          </a:p>
          <a:p>
            <a:pPr marL="637844" marR="76169">
              <a:lnSpc>
                <a:spcPct val="95825"/>
              </a:lnSpc>
              <a:spcBef>
                <a:spcPts val="523"/>
              </a:spcBef>
            </a:pPr>
            <a:r>
              <a:rPr sz="1800" spc="0" smtClean="0">
                <a:latin typeface="Arial"/>
                <a:cs typeface="Arial"/>
              </a:rPr>
              <a:t>–</a:t>
            </a:r>
            <a:r>
              <a:rPr sz="1800" spc="398" smtClean="0">
                <a:latin typeface="Arial"/>
                <a:cs typeface="Arial"/>
              </a:rPr>
              <a:t> </a:t>
            </a:r>
            <a:r>
              <a:rPr lang="en-US" dirty="0" smtClean="0"/>
              <a:t>flooding</a:t>
            </a:r>
          </a:p>
          <a:p>
            <a:pPr marL="637844" marR="76169">
              <a:lnSpc>
                <a:spcPct val="95825"/>
              </a:lnSpc>
              <a:spcBef>
                <a:spcPts val="523"/>
              </a:spcBef>
            </a:pP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en-US" spc="398" dirty="0" smtClean="0">
                <a:latin typeface="Arial"/>
                <a:cs typeface="Arial"/>
              </a:rPr>
              <a:t> </a:t>
            </a:r>
            <a:r>
              <a:rPr lang="en-US" dirty="0" smtClean="0"/>
              <a:t>recommendation tree</a:t>
            </a:r>
          </a:p>
          <a:p>
            <a:pPr marL="637844" marR="76169">
              <a:lnSpc>
                <a:spcPct val="95825"/>
              </a:lnSpc>
              <a:spcBef>
                <a:spcPts val="523"/>
              </a:spcBef>
            </a:pP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en-US" spc="398" dirty="0" smtClean="0">
                <a:latin typeface="Arial"/>
                <a:cs typeface="Arial"/>
              </a:rPr>
              <a:t> </a:t>
            </a:r>
            <a:r>
              <a:rPr lang="en-US" dirty="0" smtClean="0"/>
              <a:t>the storage peer</a:t>
            </a:r>
            <a:endParaRPr sz="1800" smtClean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192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9746" name="Picture 2" descr="http://cdn.blog.cpcstrategy.com/wp-content/uploads/2015/01/Amazon-customer-review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5368" y="3581400"/>
            <a:ext cx="3219032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Reputation System Retrieval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641620" cy="49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ular Callout 31"/>
          <p:cNvSpPr/>
          <p:nvPr/>
        </p:nvSpPr>
        <p:spPr>
          <a:xfrm>
            <a:off x="2133600" y="3962400"/>
            <a:ext cx="2209800" cy="1066800"/>
          </a:xfrm>
          <a:prstGeom prst="wedgeRectCallout">
            <a:avLst>
              <a:gd name="adj1" fmla="val -41766"/>
              <a:gd name="adj2" fmla="val -95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Reputation Ranking Retrieval Model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2895600" y="1295400"/>
            <a:ext cx="1219200" cy="1219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Reputation Server</a:t>
            </a:r>
            <a:endParaRPr lang="en-US" sz="1600" dirty="0"/>
          </a:p>
        </p:txBody>
      </p:sp>
      <p:pic>
        <p:nvPicPr>
          <p:cNvPr id="6" name="Picture 4" descr="C:\Users\Charlie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1066800" cy="1424233"/>
          </a:xfrm>
          <a:prstGeom prst="rect">
            <a:avLst/>
          </a:prstGeom>
          <a:noFill/>
        </p:spPr>
      </p:pic>
      <p:pic>
        <p:nvPicPr>
          <p:cNvPr id="7" name="Picture 9" descr="C:\Users\Charlie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95800"/>
            <a:ext cx="1143000" cy="1143000"/>
          </a:xfrm>
          <a:prstGeom prst="rect">
            <a:avLst/>
          </a:prstGeom>
          <a:noFill/>
        </p:spPr>
      </p:pic>
      <p:sp>
        <p:nvSpPr>
          <p:cNvPr id="8" name="Folded Corner 7"/>
          <p:cNvSpPr/>
          <p:nvPr/>
        </p:nvSpPr>
        <p:spPr>
          <a:xfrm>
            <a:off x="4953000" y="1295400"/>
            <a:ext cx="609600" cy="762000"/>
          </a:xfrm>
          <a:prstGeom prst="foldedCorner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User1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5867400" y="1295400"/>
            <a:ext cx="609600" cy="762000"/>
          </a:xfrm>
          <a:prstGeom prst="foldedCorner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User2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6781800" y="1295400"/>
            <a:ext cx="609600" cy="762000"/>
          </a:xfrm>
          <a:prstGeom prst="foldedCorner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User3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0" y="2514600"/>
            <a:ext cx="2514600" cy="2286000"/>
          </a:xfrm>
          <a:prstGeom prst="wedgeRectCallout">
            <a:avLst>
              <a:gd name="adj1" fmla="val -23449"/>
              <a:gd name="adj2" fmla="val -6883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/>
          <p:cNvSpPr/>
          <p:nvPr/>
        </p:nvSpPr>
        <p:spPr>
          <a:xfrm>
            <a:off x="4800600" y="2667000"/>
            <a:ext cx="609600" cy="7620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CS1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*****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5562600" y="2667000"/>
            <a:ext cx="609600" cy="762000"/>
          </a:xfrm>
          <a:prstGeom prst="foldedCorne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CS2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***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6324600" y="2667000"/>
            <a:ext cx="609600" cy="7620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CS3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****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4800600" y="3657600"/>
            <a:ext cx="609600" cy="762000"/>
          </a:xfrm>
          <a:prstGeom prst="foldedCorne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CS4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*****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5562600" y="3657600"/>
            <a:ext cx="609600" cy="7620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CS5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**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4953000" y="5029200"/>
            <a:ext cx="1447800" cy="533400"/>
          </a:xfrm>
          <a:prstGeom prst="wedgeRectCallout">
            <a:avLst>
              <a:gd name="adj1" fmla="val -41638"/>
              <a:gd name="adj2" fmla="val -16136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TF-IDF * 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2727985"/>
            <a:ext cx="1252266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Service </a:t>
            </a:r>
          </a:p>
          <a:p>
            <a:pPr algn="ctr"/>
            <a:r>
              <a:rPr lang="en-US" dirty="0" smtClean="0"/>
              <a:t>Document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1"/>
            <a:endCxn id="18" idx="3"/>
          </p:cNvCxnSpPr>
          <p:nvPr/>
        </p:nvCxnSpPr>
        <p:spPr>
          <a:xfrm rot="10800000">
            <a:off x="6934200" y="3048001"/>
            <a:ext cx="609600" cy="315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Internal Storage 26"/>
          <p:cNvSpPr/>
          <p:nvPr/>
        </p:nvSpPr>
        <p:spPr>
          <a:xfrm>
            <a:off x="7239000" y="4996032"/>
            <a:ext cx="1447800" cy="609600"/>
          </a:xfrm>
          <a:prstGeom prst="flowChartInternal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Indexing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629400" y="5181600"/>
            <a:ext cx="457200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038600"/>
            <a:ext cx="2028825" cy="895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685800" y="3276600"/>
            <a:ext cx="55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RSU</a:t>
            </a:r>
            <a:endParaRPr lang="en-US" dirty="0"/>
          </a:p>
        </p:txBody>
      </p:sp>
      <p:sp>
        <p:nvSpPr>
          <p:cNvPr id="31" name="Left-Right Arrow 30"/>
          <p:cNvSpPr/>
          <p:nvPr/>
        </p:nvSpPr>
        <p:spPr>
          <a:xfrm rot="18939885">
            <a:off x="2094926" y="2014618"/>
            <a:ext cx="690087" cy="38855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/>
          <p:cNvSpPr/>
          <p:nvPr/>
        </p:nvSpPr>
        <p:spPr>
          <a:xfrm rot="17401818">
            <a:off x="875725" y="4148217"/>
            <a:ext cx="690087" cy="38855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3400" y="556260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Leader</a:t>
            </a:r>
            <a:endParaRPr lang="en-US" dirty="0"/>
          </a:p>
        </p:txBody>
      </p:sp>
      <p:sp>
        <p:nvSpPr>
          <p:cNvPr id="26" name="Striped Right Arrow 25"/>
          <p:cNvSpPr/>
          <p:nvPr/>
        </p:nvSpPr>
        <p:spPr>
          <a:xfrm>
            <a:off x="7620000" y="1371600"/>
            <a:ext cx="533400" cy="533400"/>
          </a:xfrm>
          <a:prstGeom prst="striped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30" grpId="0"/>
      <p:bldP spid="31" grpId="0" animBg="1"/>
      <p:bldP spid="33" grpId="0" animBg="1"/>
      <p:bldP spid="34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VANET IR-CAS-RS</a:t>
            </a: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2133600" y="3429000"/>
            <a:ext cx="1676400" cy="9906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IR-CAS-RS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1752600"/>
            <a:ext cx="1371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>
                <a:solidFill>
                  <a:schemeClr val="tx1"/>
                </a:solidFill>
              </a:rPr>
              <a:t>IR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81800" y="3276600"/>
            <a:ext cx="1447800" cy="9144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dirty="0" smtClean="0">
                <a:solidFill>
                  <a:schemeClr val="tx1"/>
                </a:solidFill>
              </a:rPr>
              <a:t>IR Ranking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9600" y="4876800"/>
            <a:ext cx="13716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>
                <a:solidFill>
                  <a:schemeClr val="tx1"/>
                </a:solidFill>
              </a:rPr>
              <a:t>CAS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62400" y="4876800"/>
            <a:ext cx="13716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dirty="0" smtClean="0">
                <a:solidFill>
                  <a:schemeClr val="tx1"/>
                </a:solidFill>
              </a:rPr>
              <a:t>Reputation system</a:t>
            </a:r>
          </a:p>
        </p:txBody>
      </p:sp>
      <p:sp>
        <p:nvSpPr>
          <p:cNvPr id="38" name="Left-Right Arrow 37"/>
          <p:cNvSpPr/>
          <p:nvPr/>
        </p:nvSpPr>
        <p:spPr>
          <a:xfrm rot="5400000">
            <a:off x="2656059" y="2857500"/>
            <a:ext cx="609600" cy="381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 rot="18939885">
            <a:off x="1332926" y="4300617"/>
            <a:ext cx="690087" cy="38855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-Right Arrow 41"/>
          <p:cNvSpPr/>
          <p:nvPr/>
        </p:nvSpPr>
        <p:spPr>
          <a:xfrm rot="2618936">
            <a:off x="3926791" y="4221897"/>
            <a:ext cx="688656" cy="39339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81800" y="4953000"/>
            <a:ext cx="1447800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dirty="0" smtClean="0">
                <a:solidFill>
                  <a:schemeClr val="tx1"/>
                </a:solidFill>
              </a:rPr>
              <a:t>RS Ranking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81800" y="1600200"/>
            <a:ext cx="14478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dirty="0" smtClean="0">
                <a:solidFill>
                  <a:schemeClr val="tx1"/>
                </a:solidFill>
              </a:rPr>
              <a:t>User Ranking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495800" y="2743200"/>
            <a:ext cx="1752600" cy="1066800"/>
          </a:xfrm>
          <a:prstGeom prst="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5400000">
            <a:off x="7238999" y="2743200"/>
            <a:ext cx="609600" cy="3048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5400000">
            <a:off x="7238999" y="4419600"/>
            <a:ext cx="609600" cy="3048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38" grpId="0" animBg="1"/>
      <p:bldP spid="41" grpId="0" animBg="1"/>
      <p:bldP spid="4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24672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ym typeface="Wingdings" pitchFamily="2" charset="2"/>
              </a:rPr>
              <a:t>Turn this idea into mobile application 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Android app</a:t>
            </a:r>
          </a:p>
          <a:p>
            <a:r>
              <a:rPr lang="en-US" sz="2800" dirty="0" smtClean="0"/>
              <a:t>A Context-Aware Retrieval System for Mobile Applications</a:t>
            </a:r>
          </a:p>
          <a:p>
            <a:r>
              <a:rPr lang="en-US" sz="2800" dirty="0" smtClean="0"/>
              <a:t>A Contextual Recommendation</a:t>
            </a:r>
          </a:p>
          <a:p>
            <a:r>
              <a:rPr lang="en-US" sz="2800" dirty="0" smtClean="0"/>
              <a:t>Increasing accuracy and robustness of IR part e.g. using BM25 instead of TF-IDF</a:t>
            </a:r>
          </a:p>
          <a:p>
            <a:r>
              <a:rPr lang="en-US" sz="2800" dirty="0" smtClean="0"/>
              <a:t>De-centralized reputation system retrieval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Nassar</a:t>
            </a:r>
            <a:r>
              <a:rPr lang="en-US" dirty="0" smtClean="0"/>
              <a:t> L., </a:t>
            </a:r>
            <a:r>
              <a:rPr lang="en-US" dirty="0" err="1" smtClean="0"/>
              <a:t>Karray</a:t>
            </a:r>
            <a:r>
              <a:rPr lang="en-US" dirty="0" smtClean="0"/>
              <a:t> F., </a:t>
            </a:r>
            <a:r>
              <a:rPr lang="en-US" dirty="0" err="1" smtClean="0"/>
              <a:t>Kamel</a:t>
            </a:r>
            <a:r>
              <a:rPr lang="en-US" dirty="0" smtClean="0"/>
              <a:t> M. &amp; </a:t>
            </a:r>
            <a:r>
              <a:rPr lang="en-US" dirty="0" err="1" smtClean="0"/>
              <a:t>Sattar</a:t>
            </a:r>
            <a:r>
              <a:rPr lang="en-US" dirty="0" smtClean="0"/>
              <a:t> F. (2014). VANET IR-CAS: Utilizing IR Techniques in Developing Context Aware System for VANET. </a:t>
            </a:r>
            <a:r>
              <a:rPr lang="en-US" i="1" dirty="0" err="1" smtClean="0"/>
              <a:t>DIVANet</a:t>
            </a:r>
            <a:r>
              <a:rPr lang="en-US" i="1" dirty="0" smtClean="0"/>
              <a:t> '12 Proceedings of the second ACM international symposium on Design and analysis of intelligent vehicular networks and applications</a:t>
            </a:r>
            <a:r>
              <a:rPr lang="en-US" dirty="0" smtClean="0"/>
              <a:t>. 97-104. </a:t>
            </a:r>
            <a:r>
              <a:rPr lang="en-US" dirty="0" err="1" smtClean="0"/>
              <a:t>doi</a:t>
            </a:r>
            <a:r>
              <a:rPr lang="en-US" dirty="0" smtClean="0"/>
              <a:t>&gt;10.1145/2386958.2386973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Hanna K. M., Neil B. &amp; </a:t>
            </a:r>
            <a:r>
              <a:rPr lang="en-US" dirty="0" err="1" smtClean="0"/>
              <a:t>Manmatha</a:t>
            </a:r>
            <a:r>
              <a:rPr lang="en-US" dirty="0" smtClean="0"/>
              <a:t> L. R. (2003). Mobile Distributed Information Retrieval For Highly-Partitioned Networks. Network Protocols, 2003. </a:t>
            </a:r>
            <a:r>
              <a:rPr lang="en-US" i="1" dirty="0" smtClean="0"/>
              <a:t>Proceedings. 11th IEEE International Conference on. </a:t>
            </a:r>
            <a:r>
              <a:rPr lang="en-US" dirty="0" smtClean="0"/>
              <a:t>38 – 47. DOI: 10.1109/ICNP.2003.1249755</a:t>
            </a:r>
          </a:p>
          <a:p>
            <a:endParaRPr lang="en-US" dirty="0" smtClean="0"/>
          </a:p>
          <a:p>
            <a:r>
              <a:rPr lang="en-US" dirty="0" err="1" smtClean="0"/>
              <a:t>Tyagi</a:t>
            </a:r>
            <a:r>
              <a:rPr lang="en-US" dirty="0" smtClean="0"/>
              <a:t> H. &amp; </a:t>
            </a:r>
            <a:r>
              <a:rPr lang="en-US" dirty="0" err="1" smtClean="0"/>
              <a:t>Vatsa</a:t>
            </a:r>
            <a:r>
              <a:rPr lang="en-US" dirty="0" smtClean="0"/>
              <a:t>, A. K. (2011). Seamless Handoff through Information Retrieval in VANET Using Mobile Agent. </a:t>
            </a:r>
            <a:r>
              <a:rPr lang="en-US" i="1" dirty="0" smtClean="0"/>
              <a:t>IJCSI International Journal of Computer Science Issues</a:t>
            </a:r>
            <a:r>
              <a:rPr lang="en-US" dirty="0" smtClean="0"/>
              <a:t>, Vol. 8, Issue 4, No 2, 634 – 640. ISSN (Online): 1694-0814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http://claytrinity.org/wp-content/uploads/2014/07/R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4048125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Interest</a:t>
            </a:r>
            <a:endParaRPr lang="en-US" dirty="0"/>
          </a:p>
        </p:txBody>
      </p:sp>
      <p:pic>
        <p:nvPicPr>
          <p:cNvPr id="7" name="Picture 2" descr="C:\Users\Charlie\Desktop\minicar_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14600"/>
            <a:ext cx="914400" cy="91440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3886200" y="2438400"/>
            <a:ext cx="1828800" cy="1066800"/>
          </a:xfrm>
          <a:prstGeom prst="cloudCallout">
            <a:avLst>
              <a:gd name="adj1" fmla="val -20833"/>
              <a:gd name="adj2" fmla="val 121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“Best </a:t>
            </a:r>
          </a:p>
          <a:p>
            <a:pPr algn="ctr"/>
            <a:r>
              <a:rPr lang="en-US" dirty="0" smtClean="0"/>
              <a:t>Pad Thai”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762000" y="1676400"/>
            <a:ext cx="838200" cy="457200"/>
          </a:xfrm>
          <a:prstGeom prst="wedgeRectCallout">
            <a:avLst>
              <a:gd name="adj1" fmla="val 43973"/>
              <a:gd name="adj2" fmla="val 18329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I-95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53200" y="1752600"/>
            <a:ext cx="14478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Searching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553200" y="2850335"/>
            <a:ext cx="1447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Online Yellow Pages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3935241"/>
            <a:ext cx="1447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Read all reviews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6553200" y="5029200"/>
            <a:ext cx="1447800" cy="685800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Make decision</a:t>
            </a:r>
            <a:endParaRPr lang="en-US" b="1" dirty="0"/>
          </a:p>
        </p:txBody>
      </p:sp>
      <p:sp>
        <p:nvSpPr>
          <p:cNvPr id="18" name="Rectangular Callout 17"/>
          <p:cNvSpPr/>
          <p:nvPr/>
        </p:nvSpPr>
        <p:spPr>
          <a:xfrm>
            <a:off x="2667000" y="1295400"/>
            <a:ext cx="914400" cy="533400"/>
          </a:xfrm>
          <a:prstGeom prst="wedgeRectCallout">
            <a:avLst>
              <a:gd name="adj1" fmla="val -31544"/>
              <a:gd name="adj2" fmla="val 1982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70 MPH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082824" y="251460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086600" y="3608559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086600" y="472440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59033E-6 C 0.00174 0.01874 0.00156 0.02753 0.00816 0.04234 C 0.01129 0.06223 0.02535 0.09346 0.03646 0.10826 C 0.03906 0.1152 0.0408 0.12099 0.04583 0.12538 C 0.04931 0.13533 0.05556 0.14296 0.06233 0.14898 C 0.07049 0.16563 0.05816 0.14157 0.06823 0.15684 C 0.0783 0.17188 0.06823 0.1617 0.07639 0.16933 C 0.0842 0.18437 0.10365 0.19593 0.11528 0.20542 C 0.12448 0.21305 0.13264 0.22369 0.1434 0.22739 C 0.14931 0.23225 0.1559 0.23711 0.16233 0.23989 C 0.16649 0.24382 0.17257 0.24775 0.1776 0.24775 " pathEditMode="relative" ptsTypes="fffff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898648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 descr="http://i95baltimore.com/images/interstate_95_baltimore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63246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7165848" cy="758952"/>
          </a:xfrm>
        </p:spPr>
        <p:txBody>
          <a:bodyPr/>
          <a:lstStyle/>
          <a:p>
            <a:r>
              <a:rPr lang="en-US" dirty="0" smtClean="0"/>
              <a:t>Problem of Interest</a:t>
            </a:r>
            <a:endParaRPr lang="en-US" dirty="0"/>
          </a:p>
        </p:txBody>
      </p:sp>
      <p:sp>
        <p:nvSpPr>
          <p:cNvPr id="161794" name="AutoShape 2" descr="http://www.clker.com/cliparts/W/g/y/b/9/B/map-pin-red.svg"/>
          <p:cNvSpPr>
            <a:spLocks noChangeAspect="1" noChangeArrowheads="1"/>
          </p:cNvSpPr>
          <p:nvPr/>
        </p:nvSpPr>
        <p:spPr bwMode="auto">
          <a:xfrm>
            <a:off x="155575" y="-2795588"/>
            <a:ext cx="6972300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6" name="AutoShape 4" descr="http://www.clker.com/cliparts/W/g/y/b/9/B/map-pin-red.svg"/>
          <p:cNvSpPr>
            <a:spLocks noChangeAspect="1" noChangeArrowheads="1"/>
          </p:cNvSpPr>
          <p:nvPr/>
        </p:nvSpPr>
        <p:spPr bwMode="auto">
          <a:xfrm>
            <a:off x="155575" y="-2795588"/>
            <a:ext cx="6972300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8" name="AutoShape 6" descr="http://www.clker.com/cliparts/W/g/y/b/9/B/map-pin-red.svg"/>
          <p:cNvSpPr>
            <a:spLocks noChangeAspect="1" noChangeArrowheads="1"/>
          </p:cNvSpPr>
          <p:nvPr/>
        </p:nvSpPr>
        <p:spPr bwMode="auto">
          <a:xfrm>
            <a:off x="155575" y="-2795588"/>
            <a:ext cx="6972300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0" name="AutoShape 8" descr="http://www.clker.com/cliparts/B/q/g/r/2/3/light-orange-pin.svg"/>
          <p:cNvSpPr>
            <a:spLocks noChangeAspect="1" noChangeArrowheads="1"/>
          </p:cNvSpPr>
          <p:nvPr/>
        </p:nvSpPr>
        <p:spPr bwMode="auto">
          <a:xfrm>
            <a:off x="155575" y="-2795588"/>
            <a:ext cx="6972300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1804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24933" cy="838200"/>
          </a:xfrm>
          <a:prstGeom prst="rect">
            <a:avLst/>
          </a:prstGeom>
          <a:noFill/>
        </p:spPr>
      </p:pic>
      <p:pic>
        <p:nvPicPr>
          <p:cNvPr id="17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524933" cy="838200"/>
          </a:xfrm>
          <a:prstGeom prst="rect">
            <a:avLst/>
          </a:prstGeom>
          <a:noFill/>
        </p:spPr>
      </p:pic>
      <p:pic>
        <p:nvPicPr>
          <p:cNvPr id="18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43400"/>
            <a:ext cx="524933" cy="838200"/>
          </a:xfrm>
          <a:prstGeom prst="rect">
            <a:avLst/>
          </a:prstGeom>
          <a:noFill/>
        </p:spPr>
      </p:pic>
      <p:pic>
        <p:nvPicPr>
          <p:cNvPr id="19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524933" cy="838200"/>
          </a:xfrm>
          <a:prstGeom prst="rect">
            <a:avLst/>
          </a:prstGeom>
          <a:noFill/>
        </p:spPr>
      </p:pic>
      <p:pic>
        <p:nvPicPr>
          <p:cNvPr id="20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524933" cy="838200"/>
          </a:xfrm>
          <a:prstGeom prst="rect">
            <a:avLst/>
          </a:prstGeom>
          <a:noFill/>
        </p:spPr>
      </p:pic>
      <p:pic>
        <p:nvPicPr>
          <p:cNvPr id="21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524933" cy="838200"/>
          </a:xfrm>
          <a:prstGeom prst="rect">
            <a:avLst/>
          </a:prstGeom>
          <a:noFill/>
        </p:spPr>
      </p:pic>
      <p:pic>
        <p:nvPicPr>
          <p:cNvPr id="22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95600"/>
            <a:ext cx="524933" cy="838200"/>
          </a:xfrm>
          <a:prstGeom prst="rect">
            <a:avLst/>
          </a:prstGeom>
          <a:noFill/>
        </p:spPr>
      </p:pic>
      <p:pic>
        <p:nvPicPr>
          <p:cNvPr id="23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343400"/>
            <a:ext cx="524933" cy="838200"/>
          </a:xfrm>
          <a:prstGeom prst="rect">
            <a:avLst/>
          </a:prstGeom>
          <a:noFill/>
        </p:spPr>
      </p:pic>
      <p:pic>
        <p:nvPicPr>
          <p:cNvPr id="24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524933" cy="8382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315200" y="1524000"/>
            <a:ext cx="1447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Google Search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15200" y="2621735"/>
            <a:ext cx="1447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Yelp, YP, etc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3706641"/>
            <a:ext cx="1447800" cy="685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 all reviews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Explosion 2 27"/>
          <p:cNvSpPr/>
          <p:nvPr/>
        </p:nvSpPr>
        <p:spPr>
          <a:xfrm>
            <a:off x="7010400" y="5562600"/>
            <a:ext cx="2057400" cy="9906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Too late!!!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4800600"/>
            <a:ext cx="1447800" cy="6858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Make decision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7844824" y="228600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848600" y="3379959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848600" y="449580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808" name="Picture 16" descr="http://freepngimages.com/wp-content/uploads/2014/04/mini_2_1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524000"/>
            <a:ext cx="1371599" cy="1371600"/>
          </a:xfrm>
          <a:prstGeom prst="rect">
            <a:avLst/>
          </a:prstGeom>
          <a:noFill/>
        </p:spPr>
      </p:pic>
      <p:pic>
        <p:nvPicPr>
          <p:cNvPr id="36" name="Picture 12" descr="http://www.clker.com/cliparts/g/R/z/I/u/o/map-pin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76800"/>
            <a:ext cx="524933" cy="838200"/>
          </a:xfrm>
          <a:prstGeom prst="rect">
            <a:avLst/>
          </a:prstGeom>
          <a:noFill/>
        </p:spPr>
      </p:pic>
      <p:pic>
        <p:nvPicPr>
          <p:cNvPr id="161810" name="Picture 18" descr="https://s.yimg.com/cd/resizer/FIT_TO_WIDTH-w500/afae3f8bfe5aac61f4c39266828cde43d0772e7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2012" y="4605168"/>
            <a:ext cx="3100420" cy="1847850"/>
          </a:xfrm>
          <a:prstGeom prst="rect">
            <a:avLst/>
          </a:prstGeom>
          <a:noFill/>
        </p:spPr>
      </p:pic>
      <p:sp>
        <p:nvSpPr>
          <p:cNvPr id="38" name="Oval 37"/>
          <p:cNvSpPr/>
          <p:nvPr/>
        </p:nvSpPr>
        <p:spPr>
          <a:xfrm>
            <a:off x="4070874" y="1981200"/>
            <a:ext cx="914400" cy="1219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2 38"/>
          <p:cNvSpPr/>
          <p:nvPr/>
        </p:nvSpPr>
        <p:spPr>
          <a:xfrm>
            <a:off x="6705600" y="228600"/>
            <a:ext cx="2438400" cy="10668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What if limited signal!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0.10594 C -0.07413 0.11103 -0.08212 0.11404 -0.08854 0.11682 C -0.09167 0.1182 -0.09792 0.12005 -0.09792 0.12005 C -0.10156 0.12329 -0.10486 0.12468 -0.10851 0.12792 C -0.11198 0.1344 -0.11545 0.1381 -0.1191 0.14504 C -0.12049 0.14781 -0.12153 0.15452 -0.12153 0.15452 C -0.12187 0.17326 -0.11736 0.22924 -0.13681 0.24543 C -0.13976 0.24797 -0.14288 0.25006 -0.14618 0.25168 C -0.1474 0.25214 -0.14861 0.2526 -0.14965 0.25329 C -0.15868 0.26 -0.15764 0.2607 -0.16858 0.26278 C -0.19566 0.26162 -0.2217 0.25931 -0.24861 0.26116 C -0.2559 0.26463 -0.26181 0.27064 -0.26858 0.27365 C -0.27378 0.27874 -0.27847 0.28475 -0.28385 0.28938 C -0.28837 0.30187 -0.29479 0.30951 -0.30503 0.31274 C -0.30903 0.31413 -0.31684 0.3176 -0.31684 0.3176 C -0.32257 0.32871 -0.32882 0.33911 -0.33437 0.35045 C -0.33507 0.35184 -0.34687 0.36433 -0.34861 0.36618 C -0.34931 0.36687 -0.35712 0.37381 -0.3592 0.37566 C -0.36128 0.37751 -0.36406 0.37705 -0.36615 0.37867 C -0.36979 0.38145 -0.37378 0.38422 -0.37674 0.38815 C -0.38142 0.3944 -0.38663 0.3988 -0.39201 0.40388 C -0.39462 0.40643 -0.39635 0.41059 -0.39913 0.41314 C -0.40278 0.41661 -0.4059 0.41684 -0.40972 0.41938 C -0.41389 0.42239 -0.41667 0.42679 -0.42031 0.43049 C -0.43229 0.44298 -0.42309 0.43326 -0.4309 0.43835 C -0.43385 0.44043 -0.43611 0.4439 -0.43906 0.44599 C -0.44132 0.44737 -0.44618 0.44922 -0.44618 0.44922 C -0.4474 0.45084 -0.44844 0.45246 -0.44965 0.45385 C -0.45191 0.45616 -0.45677 0.4601 -0.45677 0.4601 C -0.46597 0.4786 -0.45156 0.45038 -0.46267 0.46958 C -0.46649 0.47629 -0.46771 0.48253 -0.47205 0.48832 C -0.47448 0.49803 -0.48021 0.50752 -0.48021 0.51816 " pathEditMode="relative" ptsTypes="fffffffffffffffffffffffffffffffA">
                                      <p:cBhvr>
                                        <p:cTn id="84" dur="2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propose an integrated scheme </a:t>
            </a:r>
          </a:p>
          <a:p>
            <a:pPr lvl="1"/>
            <a:r>
              <a:rPr lang="en-US" sz="2400" dirty="0" smtClean="0"/>
              <a:t>VANET IR-CAS and the Reputation System</a:t>
            </a:r>
          </a:p>
          <a:p>
            <a:r>
              <a:rPr lang="en-US" sz="2800" dirty="0" smtClean="0"/>
              <a:t>Information on the fly with speedy environment</a:t>
            </a:r>
          </a:p>
          <a:p>
            <a:r>
              <a:rPr lang="en-US" sz="2800" dirty="0" smtClean="0"/>
              <a:t>Get what exact (almost) information you really want corresponding to query</a:t>
            </a:r>
          </a:p>
          <a:p>
            <a:r>
              <a:rPr lang="en-US" sz="2800" dirty="0" smtClean="0"/>
              <a:t>Utilize the reputation system (both peers and centralized reputation server) on VANET</a:t>
            </a:r>
          </a:p>
          <a:p>
            <a:r>
              <a:rPr lang="en-US" sz="2800" dirty="0" smtClean="0"/>
              <a:t>“Smart system”: Smart vehicle (with smart phone) and yes smart user </a:t>
            </a:r>
          </a:p>
        </p:txBody>
      </p:sp>
      <p:pic>
        <p:nvPicPr>
          <p:cNvPr id="110594" name="Picture 2" descr="http://printables-for-kids.com/wp-content/uploads/Smiley-Face-06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334000"/>
            <a:ext cx="647701" cy="647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5344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“VANET-IR-CAS”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895600"/>
            <a:ext cx="8534400" cy="20574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ehicular </a:t>
            </a:r>
            <a:r>
              <a:rPr lang="en-US" sz="4000" u="sng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dhoc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Net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nformation </a:t>
            </a: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etrieval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ontext </a:t>
            </a: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wareness </a:t>
            </a:r>
            <a:r>
              <a:rPr kumimoji="0" lang="en-US" sz="40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ystem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32138"/>
            <a:ext cx="30448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658100" cy="1103313"/>
          </a:xfrm>
          <a:ln/>
        </p:spPr>
        <p:txBody>
          <a:bodyPr>
            <a:normAutofit fontScale="90000"/>
          </a:bodyPr>
          <a:lstStyle/>
          <a:p>
            <a:pPr defTabSz="449263">
              <a:lnSpc>
                <a:spcPct val="101000"/>
              </a:lnSpc>
              <a:tabLst>
                <a:tab pos="0" algn="l"/>
                <a:tab pos="895350" algn="l"/>
                <a:tab pos="1792288" algn="l"/>
                <a:tab pos="2689225" algn="l"/>
                <a:tab pos="3586163" algn="l"/>
                <a:tab pos="4483100" algn="l"/>
                <a:tab pos="5380038" algn="l"/>
                <a:tab pos="6276975" algn="l"/>
                <a:tab pos="7173913" algn="l"/>
                <a:tab pos="8070850" algn="l"/>
                <a:tab pos="8967788" algn="l"/>
                <a:tab pos="9864725" algn="l"/>
                <a:tab pos="10761663" algn="l"/>
              </a:tabLst>
            </a:pPr>
            <a:r>
              <a:rPr lang="en-GB" dirty="0"/>
              <a:t>Ad-hoc Networks.</a:t>
            </a:r>
            <a:br>
              <a:rPr lang="en-GB" dirty="0"/>
            </a:br>
            <a:r>
              <a:rPr lang="en-GB" dirty="0">
                <a:solidFill>
                  <a:srgbClr val="969696"/>
                </a:solidFill>
              </a:rPr>
              <a:t>From Cellular to VANET.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36713"/>
            <a:ext cx="32575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38200" y="4489450"/>
            <a:ext cx="3910013" cy="2124075"/>
            <a:chOff x="2680" y="2550"/>
            <a:chExt cx="3080" cy="1673"/>
          </a:xfrm>
        </p:grpSpPr>
        <p:pic>
          <p:nvPicPr>
            <p:cNvPr id="104454" name="Picture 6" descr="S:\JoL\Kunden\BMW\Vortrag\EW\EW-2\Dirschl\2002_09_Parking Services\Grafiken\Sonstige\x5_right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80" y="3225"/>
              <a:ext cx="637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55" name="Picture 7" descr="S:\JoL\Kunden\BMW\Vortrag\EW\EW-2\Dirschl\2002_09_Parking Services\Grafiken\Sonstige\seite22_Fahrt.t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8000" contrast="-66000"/>
            </a:blip>
            <a:srcRect l="23526"/>
            <a:stretch>
              <a:fillRect/>
            </a:stretch>
          </p:blipFill>
          <p:spPr bwMode="auto">
            <a:xfrm>
              <a:off x="4188" y="3563"/>
              <a:ext cx="759" cy="187"/>
            </a:xfrm>
            <a:prstGeom prst="rect">
              <a:avLst/>
            </a:prstGeom>
            <a:noFill/>
          </p:spPr>
        </p:pic>
        <p:pic>
          <p:nvPicPr>
            <p:cNvPr id="10445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7" y="3128"/>
              <a:ext cx="558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0445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89" y="4013"/>
              <a:ext cx="4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04458" name="Picture 10" descr="S:\JoL\Kunden\BMW\Vortrag\EW\EW-2\Dirschl\2002_09_Parking Services\Grafiken\Sonstige\x5_right.t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24" y="3128"/>
              <a:ext cx="63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9" name="Line 11"/>
            <p:cNvSpPr>
              <a:spLocks noChangeAspect="1" noChangeShapeType="1"/>
            </p:cNvSpPr>
            <p:nvPr/>
          </p:nvSpPr>
          <p:spPr bwMode="auto">
            <a:xfrm flipV="1">
              <a:off x="3044" y="3180"/>
              <a:ext cx="676" cy="4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Line 12"/>
            <p:cNvSpPr>
              <a:spLocks noChangeAspect="1" noChangeShapeType="1"/>
            </p:cNvSpPr>
            <p:nvPr/>
          </p:nvSpPr>
          <p:spPr bwMode="auto">
            <a:xfrm flipV="1">
              <a:off x="4708" y="3368"/>
              <a:ext cx="469" cy="19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13"/>
            <p:cNvSpPr>
              <a:spLocks noChangeAspect="1" noChangeShapeType="1"/>
            </p:cNvSpPr>
            <p:nvPr/>
          </p:nvSpPr>
          <p:spPr bwMode="auto">
            <a:xfrm>
              <a:off x="3928" y="2790"/>
              <a:ext cx="0" cy="33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14"/>
            <p:cNvSpPr>
              <a:spLocks noChangeAspect="1" noChangeShapeType="1"/>
            </p:cNvSpPr>
            <p:nvPr/>
          </p:nvSpPr>
          <p:spPr bwMode="auto">
            <a:xfrm flipV="1">
              <a:off x="3980" y="3750"/>
              <a:ext cx="312" cy="33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Line 15"/>
            <p:cNvSpPr>
              <a:spLocks noChangeAspect="1" noChangeShapeType="1"/>
            </p:cNvSpPr>
            <p:nvPr/>
          </p:nvSpPr>
          <p:spPr bwMode="auto">
            <a:xfrm>
              <a:off x="3044" y="3510"/>
              <a:ext cx="468" cy="48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4464" name="Picture 16" descr="S:\JoL\Kunden\BMW\Vortrag\EW\EW-2\Dirschl\2002_09_Parking Services\Grafiken\Sonstige\seite22_Fahrt.t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8000" contrast="-66000"/>
            </a:blip>
            <a:srcRect l="23526"/>
            <a:stretch>
              <a:fillRect/>
            </a:stretch>
          </p:blipFill>
          <p:spPr bwMode="auto">
            <a:xfrm>
              <a:off x="3512" y="2550"/>
              <a:ext cx="760" cy="195"/>
            </a:xfrm>
            <a:prstGeom prst="rect">
              <a:avLst/>
            </a:prstGeom>
            <a:noFill/>
          </p:spPr>
        </p:pic>
        <p:sp>
          <p:nvSpPr>
            <p:cNvPr id="104465" name="Line 17"/>
            <p:cNvSpPr>
              <a:spLocks noChangeAspect="1" noChangeShapeType="1"/>
            </p:cNvSpPr>
            <p:nvPr/>
          </p:nvSpPr>
          <p:spPr bwMode="auto">
            <a:xfrm>
              <a:off x="4032" y="3368"/>
              <a:ext cx="312" cy="19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Line 18"/>
            <p:cNvSpPr>
              <a:spLocks noChangeAspect="1" noChangeShapeType="1"/>
            </p:cNvSpPr>
            <p:nvPr/>
          </p:nvSpPr>
          <p:spPr bwMode="auto">
            <a:xfrm flipH="1">
              <a:off x="2992" y="2745"/>
              <a:ext cx="572" cy="43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62000" y="1517650"/>
            <a:ext cx="7848600" cy="1295400"/>
            <a:chOff x="816" y="816"/>
            <a:chExt cx="4944" cy="8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816" y="816"/>
              <a:ext cx="4944" cy="816"/>
              <a:chOff x="759" y="684"/>
              <a:chExt cx="3459" cy="2496"/>
            </a:xfrm>
          </p:grpSpPr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759" y="720"/>
                <a:ext cx="3459" cy="2460"/>
              </a:xfrm>
              <a:prstGeom prst="rect">
                <a:avLst/>
              </a:prstGeom>
              <a:solidFill>
                <a:srgbClr val="969696">
                  <a:alpha val="50000"/>
                </a:srgb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470" name="Text Box 22"/>
              <p:cNvSpPr txBox="1">
                <a:spLocks noChangeArrowheads="1"/>
              </p:cNvSpPr>
              <p:nvPr/>
            </p:nvSpPr>
            <p:spPr bwMode="auto">
              <a:xfrm>
                <a:off x="3271" y="684"/>
                <a:ext cx="815" cy="529"/>
              </a:xfrm>
              <a:prstGeom prst="rect">
                <a:avLst/>
              </a:prstGeom>
              <a:solidFill>
                <a:srgbClr val="969696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GB" b="1"/>
                  <a:t>Cellular</a:t>
                </a:r>
              </a:p>
            </p:txBody>
          </p:sp>
        </p:grpSp>
        <p:sp>
          <p:nvSpPr>
            <p:cNvPr id="104471" name="Text Box 23"/>
            <p:cNvSpPr txBox="1">
              <a:spLocks noChangeArrowheads="1"/>
            </p:cNvSpPr>
            <p:nvPr/>
          </p:nvSpPr>
          <p:spPr bwMode="auto">
            <a:xfrm>
              <a:off x="3744" y="1179"/>
              <a:ext cx="1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400" b="1"/>
                <a:t>Cellular Network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62000" y="2736850"/>
            <a:ext cx="7848600" cy="1524000"/>
            <a:chOff x="816" y="1584"/>
            <a:chExt cx="4944" cy="960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816" y="1728"/>
              <a:ext cx="4944" cy="816"/>
              <a:chOff x="816" y="1728"/>
              <a:chExt cx="4944" cy="816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816" y="1728"/>
                <a:ext cx="4944" cy="816"/>
                <a:chOff x="759" y="684"/>
                <a:chExt cx="3459" cy="2496"/>
              </a:xfrm>
            </p:grpSpPr>
            <p:sp>
              <p:nvSpPr>
                <p:cNvPr id="104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759" y="720"/>
                  <a:ext cx="3459" cy="2460"/>
                </a:xfrm>
                <a:prstGeom prst="rect">
                  <a:avLst/>
                </a:prstGeom>
                <a:solidFill>
                  <a:srgbClr val="99CCFF">
                    <a:alpha val="50000"/>
                  </a:srgb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47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271" y="684"/>
                  <a:ext cx="815" cy="529"/>
                </a:xfrm>
                <a:prstGeom prst="rect">
                  <a:avLst/>
                </a:prstGeom>
                <a:solidFill>
                  <a:srgbClr val="99CCFF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bg2"/>
                  </a:outerShdw>
                </a:effec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GB" b="1"/>
                    <a:t>MANET</a:t>
                  </a:r>
                </a:p>
              </p:txBody>
            </p:sp>
          </p:grpSp>
          <p:sp>
            <p:nvSpPr>
              <p:cNvPr id="104477" name="Text Box 29"/>
              <p:cNvSpPr txBox="1">
                <a:spLocks noChangeArrowheads="1"/>
              </p:cNvSpPr>
              <p:nvPr/>
            </p:nvSpPr>
            <p:spPr bwMode="auto">
              <a:xfrm>
                <a:off x="3744" y="1901"/>
                <a:ext cx="155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400" b="1"/>
                  <a:t>Mobile Ad-hoc 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400" b="1"/>
                  <a:t>NETwork</a:t>
                </a:r>
              </a:p>
            </p:txBody>
          </p:sp>
        </p:grpSp>
        <p:sp>
          <p:nvSpPr>
            <p:cNvPr id="104478" name="AutoShape 30"/>
            <p:cNvSpPr>
              <a:spLocks noChangeArrowheads="1"/>
            </p:cNvSpPr>
            <p:nvPr/>
          </p:nvSpPr>
          <p:spPr bwMode="auto">
            <a:xfrm>
              <a:off x="3072" y="158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762000" y="4184650"/>
            <a:ext cx="7848600" cy="2466975"/>
            <a:chOff x="816" y="2496"/>
            <a:chExt cx="4944" cy="1554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816" y="2592"/>
              <a:ext cx="4944" cy="1458"/>
              <a:chOff x="816" y="2592"/>
              <a:chExt cx="4944" cy="1458"/>
            </a:xfrm>
          </p:grpSpPr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816" y="2592"/>
                <a:ext cx="4944" cy="1458"/>
                <a:chOff x="759" y="3132"/>
                <a:chExt cx="3459" cy="918"/>
              </a:xfrm>
            </p:grpSpPr>
            <p:sp>
              <p:nvSpPr>
                <p:cNvPr id="10448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3180"/>
                  <a:ext cx="3459" cy="870"/>
                </a:xfrm>
                <a:prstGeom prst="rect">
                  <a:avLst/>
                </a:prstGeom>
                <a:solidFill>
                  <a:srgbClr val="FFFF99">
                    <a:alpha val="50000"/>
                  </a:srgbClr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48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271" y="3132"/>
                  <a:ext cx="815" cy="109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bg2"/>
                  </a:outerShdw>
                </a:effectLst>
              </p:spPr>
              <p:txBody>
                <a:bodyPr lIns="0" tIns="0" rIns="0" bIns="0">
                  <a:spAutoFit/>
                </a:bodyPr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GB" b="1"/>
                    <a:t>VANET</a:t>
                  </a:r>
                </a:p>
              </p:txBody>
            </p:sp>
          </p:grpSp>
          <p:sp>
            <p:nvSpPr>
              <p:cNvPr id="104484" name="Text Box 36"/>
              <p:cNvSpPr txBox="1">
                <a:spLocks noChangeArrowheads="1"/>
              </p:cNvSpPr>
              <p:nvPr/>
            </p:nvSpPr>
            <p:spPr bwMode="auto">
              <a:xfrm>
                <a:off x="3744" y="3101"/>
                <a:ext cx="180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400" b="1" dirty="0"/>
                  <a:t>Vehicular Ad-hoc 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400" b="1" dirty="0"/>
                  <a:t>NETwork</a:t>
                </a:r>
              </a:p>
            </p:txBody>
          </p:sp>
        </p:grpSp>
        <p:sp>
          <p:nvSpPr>
            <p:cNvPr id="104485" name="AutoShape 37"/>
            <p:cNvSpPr>
              <a:spLocks noChangeArrowheads="1"/>
            </p:cNvSpPr>
            <p:nvPr/>
          </p:nvSpPr>
          <p:spPr bwMode="auto">
            <a:xfrm>
              <a:off x="3072" y="2496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</a:t>
            </a:r>
            <a:r>
              <a:rPr lang="en-US" u="sng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ehicular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 Hoc </a:t>
            </a:r>
            <a:r>
              <a:rPr lang="en-US" u="sng" dirty="0" smtClean="0">
                <a:solidFill>
                  <a:srgbClr val="FF0000"/>
                </a:solidFill>
              </a:rPr>
              <a:t>Net</a:t>
            </a:r>
            <a:r>
              <a:rPr lang="en-US" dirty="0" smtClean="0"/>
              <a:t>work (VANET)?</a:t>
            </a:r>
            <a:endParaRPr lang="en-US" dirty="0"/>
          </a:p>
        </p:txBody>
      </p:sp>
      <p:sp>
        <p:nvSpPr>
          <p:cNvPr id="8" name="object 9"/>
          <p:cNvSpPr/>
          <p:nvPr/>
        </p:nvSpPr>
        <p:spPr>
          <a:xfrm>
            <a:off x="4191000" y="1752600"/>
            <a:ext cx="4800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5940" y="1600200"/>
            <a:ext cx="4084219" cy="4600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69">
              <a:lnSpc>
                <a:spcPct val="95825"/>
              </a:lnSpc>
              <a:spcBef>
                <a:spcPts val="1641"/>
              </a:spcBef>
            </a:pPr>
            <a:r>
              <a:rPr sz="2800" spc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2800" spc="1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364" dirty="0" smtClean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2800" spc="-9" dirty="0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spc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  <a:p>
            <a:pPr marL="238251" marR="76169">
              <a:lnSpc>
                <a:spcPct val="95825"/>
              </a:lnSpc>
              <a:spcBef>
                <a:spcPts val="645"/>
              </a:spcBef>
            </a:pPr>
            <a:r>
              <a:rPr sz="2200" spc="0" dirty="0" smtClean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2200" spc="42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OBU</a:t>
            </a:r>
            <a:r>
              <a:rPr sz="2200" spc="-61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(O</a:t>
            </a:r>
            <a:r>
              <a:rPr sz="2200" spc="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-Board</a:t>
            </a:r>
            <a:r>
              <a:rPr sz="2200" spc="-7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Uni</a:t>
            </a:r>
            <a:r>
              <a:rPr sz="2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s)</a:t>
            </a:r>
            <a:endParaRPr sz="2200">
              <a:latin typeface="Times New Roman"/>
              <a:cs typeface="Times New Roman"/>
            </a:endParaRPr>
          </a:p>
          <a:p>
            <a:pPr marL="878585" marR="1000904" indent="-240741">
              <a:lnSpc>
                <a:spcPct val="99945"/>
              </a:lnSpc>
              <a:spcBef>
                <a:spcPts val="523"/>
              </a:spcBef>
            </a:pPr>
            <a:r>
              <a:rPr sz="1800" spc="0" dirty="0" smtClean="0">
                <a:latin typeface="Arial"/>
                <a:cs typeface="Arial"/>
              </a:rPr>
              <a:t>–</a:t>
            </a:r>
            <a:r>
              <a:rPr sz="1800" spc="398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com</a:t>
            </a:r>
            <a:r>
              <a:rPr sz="1800" spc="-1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uni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ion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dev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c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ount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veh</a:t>
            </a:r>
            <a:r>
              <a:rPr sz="18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18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sz="18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es</a:t>
            </a:r>
            <a:endParaRPr sz="1800">
              <a:latin typeface="Times New Roman"/>
              <a:cs typeface="Times New Roman"/>
            </a:endParaRPr>
          </a:p>
          <a:p>
            <a:pPr marL="238251" marR="76169">
              <a:lnSpc>
                <a:spcPct val="95825"/>
              </a:lnSpc>
              <a:spcBef>
                <a:spcPts val="533"/>
              </a:spcBef>
            </a:pPr>
            <a:r>
              <a:rPr sz="2200" spc="0" dirty="0" smtClean="0">
                <a:solidFill>
                  <a:srgbClr val="00AF50"/>
                </a:solidFill>
                <a:latin typeface="Arial"/>
                <a:cs typeface="Arial"/>
              </a:rPr>
              <a:t>–</a:t>
            </a:r>
            <a:r>
              <a:rPr sz="2200" spc="42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RSU</a:t>
            </a:r>
            <a:r>
              <a:rPr sz="2200" spc="-52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00AF50"/>
                </a:solidFill>
                <a:latin typeface="Times New Roman"/>
                <a:cs typeface="Times New Roman"/>
              </a:rPr>
              <a:t>(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Roa</a:t>
            </a:r>
            <a:r>
              <a:rPr sz="2200" spc="4" dirty="0" smtClean="0">
                <a:solidFill>
                  <a:srgbClr val="00AF50"/>
                </a:solidFill>
                <a:latin typeface="Times New Roman"/>
                <a:cs typeface="Times New Roman"/>
              </a:rPr>
              <a:t>d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Si</a:t>
            </a:r>
            <a:r>
              <a:rPr sz="2200" spc="9" dirty="0" smtClean="0">
                <a:solidFill>
                  <a:srgbClr val="00AF50"/>
                </a:solidFill>
                <a:latin typeface="Times New Roman"/>
                <a:cs typeface="Times New Roman"/>
              </a:rPr>
              <a:t>d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200" spc="-83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Uni</a:t>
            </a:r>
            <a:r>
              <a:rPr sz="2200" spc="4" dirty="0" smtClean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s)</a:t>
            </a:r>
            <a:endParaRPr sz="2200">
              <a:latin typeface="Times New Roman"/>
              <a:cs typeface="Times New Roman"/>
            </a:endParaRPr>
          </a:p>
          <a:p>
            <a:pPr marL="637844" marR="76169">
              <a:lnSpc>
                <a:spcPct val="95825"/>
              </a:lnSpc>
              <a:spcBef>
                <a:spcPts val="523"/>
              </a:spcBef>
            </a:pPr>
            <a:r>
              <a:rPr sz="1800" spc="0" dirty="0" smtClean="0">
                <a:latin typeface="Arial"/>
                <a:cs typeface="Arial"/>
              </a:rPr>
              <a:t>–</a:t>
            </a:r>
            <a:r>
              <a:rPr sz="1800" spc="398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com</a:t>
            </a:r>
            <a:r>
              <a:rPr sz="1800" spc="-14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uni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ion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uni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lo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a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ed</a:t>
            </a:r>
            <a:endParaRPr sz="1800">
              <a:latin typeface="Times New Roman"/>
              <a:cs typeface="Times New Roman"/>
            </a:endParaRPr>
          </a:p>
          <a:p>
            <a:pPr marL="878585" marR="76169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aside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the roads</a:t>
            </a:r>
            <a:endParaRPr sz="1800">
              <a:latin typeface="Times New Roman"/>
              <a:cs typeface="Times New Roman"/>
            </a:endParaRPr>
          </a:p>
          <a:p>
            <a:pPr marL="477519" marR="411490" indent="-239267">
              <a:lnSpc>
                <a:spcPct val="99945"/>
              </a:lnSpc>
              <a:spcBef>
                <a:spcPts val="619"/>
              </a:spcBef>
            </a:pPr>
            <a:r>
              <a:rPr sz="2200" spc="0" dirty="0" smtClean="0">
                <a:latin typeface="Arial"/>
                <a:cs typeface="Arial"/>
              </a:rPr>
              <a:t>–</a:t>
            </a:r>
            <a:r>
              <a:rPr sz="2200" spc="42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OBU</a:t>
            </a:r>
            <a:r>
              <a:rPr sz="2200" spc="-6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used</a:t>
            </a:r>
            <a:r>
              <a:rPr sz="2200" spc="-4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to</a:t>
            </a:r>
            <a:r>
              <a:rPr sz="2200" spc="-1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co</a:t>
            </a:r>
            <a:r>
              <a:rPr sz="2200" spc="-14" dirty="0" smtClean="0">
                <a:latin typeface="Times New Roman"/>
                <a:cs typeface="Times New Roman"/>
              </a:rPr>
              <a:t>m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u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icate with</a:t>
            </a:r>
            <a:r>
              <a:rPr sz="2200" spc="-3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4" dirty="0" smtClean="0">
                <a:latin typeface="Times New Roman"/>
                <a:cs typeface="Times New Roman"/>
              </a:rPr>
              <a:t>t</a:t>
            </a:r>
            <a:r>
              <a:rPr sz="2200" spc="0" dirty="0" smtClean="0">
                <a:latin typeface="Times New Roman"/>
                <a:cs typeface="Times New Roman"/>
              </a:rPr>
              <a:t>her</a:t>
            </a:r>
            <a:r>
              <a:rPr sz="2200" spc="-4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ve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icles</a:t>
            </a:r>
            <a:r>
              <a:rPr sz="2200" spc="-3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or</a:t>
            </a:r>
            <a:r>
              <a:rPr sz="2200" spc="-1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RSUs</a:t>
            </a:r>
            <a:endParaRPr sz="2200">
              <a:latin typeface="Times New Roman"/>
              <a:cs typeface="Times New Roman"/>
            </a:endParaRPr>
          </a:p>
          <a:p>
            <a:pPr marL="477519" marR="1341752" indent="-239267" algn="just">
              <a:lnSpc>
                <a:spcPct val="100041"/>
              </a:lnSpc>
              <a:spcBef>
                <a:spcPts val="523"/>
              </a:spcBef>
            </a:pPr>
            <a:r>
              <a:rPr sz="2200" spc="0" dirty="0" smtClean="0">
                <a:latin typeface="Arial"/>
                <a:cs typeface="Arial"/>
              </a:rPr>
              <a:t>–</a:t>
            </a:r>
            <a:r>
              <a:rPr sz="2200" spc="42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RSUs</a:t>
            </a:r>
            <a:r>
              <a:rPr sz="2200" spc="-6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co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nect</a:t>
            </a:r>
            <a:r>
              <a:rPr sz="2200" spc="-6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with 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appl</a:t>
            </a:r>
            <a:r>
              <a:rPr sz="2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2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tion</a:t>
            </a:r>
            <a:r>
              <a:rPr sz="2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sz="2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2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rvers </a:t>
            </a:r>
            <a:r>
              <a:rPr sz="2200" spc="0" dirty="0" smtClean="0">
                <a:latin typeface="Times New Roman"/>
                <a:cs typeface="Times New Roman"/>
              </a:rPr>
              <a:t>and</a:t>
            </a:r>
            <a:r>
              <a:rPr sz="2200" spc="-4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tr</a:t>
            </a:r>
            <a:r>
              <a:rPr sz="2200" spc="4" dirty="0" smtClean="0">
                <a:solidFill>
                  <a:srgbClr val="00AF50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st</a:t>
            </a:r>
            <a:r>
              <a:rPr sz="2200" spc="-39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au</a:t>
            </a:r>
            <a:r>
              <a:rPr sz="2200" spc="4" dirty="0" smtClean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200" spc="9" dirty="0" smtClean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00AF50"/>
                </a:solidFill>
                <a:latin typeface="Times New Roman"/>
                <a:cs typeface="Times New Roman"/>
              </a:rPr>
              <a:t>rities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0FDD-0005-4B89-A127-81D64DC421D1}" type="slidenum">
              <a:rPr lang="en-US"/>
              <a:pPr/>
              <a:t>8</a:t>
            </a:fld>
            <a:r>
              <a:rPr lang="en-US"/>
              <a:t>/58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/>
              <a:t>What is a VANET</a:t>
            </a:r>
            <a:br>
              <a:rPr lang="en-US" sz="2400"/>
            </a:br>
            <a:r>
              <a:rPr lang="en-US" sz="2400"/>
              <a:t>(Vehicular Ad hoc NETwork)?</a:t>
            </a:r>
          </a:p>
        </p:txBody>
      </p:sp>
      <p:pic>
        <p:nvPicPr>
          <p:cNvPr id="53251" name="Picture 3" descr="VAN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158852"/>
            <a:ext cx="3581400" cy="3489348"/>
          </a:xfrm>
          <a:noFill/>
          <a:ln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03250" y="4724400"/>
            <a:ext cx="7854950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cs typeface="Arial" charset="0"/>
              </a:rPr>
              <a:t> Communication: typically over the </a:t>
            </a:r>
            <a:r>
              <a:rPr lang="en-US" sz="1600" dirty="0" smtClean="0">
                <a:solidFill>
                  <a:srgbClr val="003399"/>
                </a:solidFill>
                <a:cs typeface="Arial" charset="0"/>
              </a:rPr>
              <a:t> Dedicated </a:t>
            </a:r>
            <a:r>
              <a:rPr lang="en-US" sz="1600" dirty="0">
                <a:solidFill>
                  <a:srgbClr val="003399"/>
                </a:solidFill>
                <a:cs typeface="Arial" charset="0"/>
              </a:rPr>
              <a:t>Short Range Communications (DSRC) (5.9 GHz)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cs typeface="Arial" charset="0"/>
              </a:rPr>
              <a:t> Example of protocol: IEEE 802.11p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US" sz="1600" dirty="0">
                <a:solidFill>
                  <a:srgbClr val="003399"/>
                </a:solidFill>
                <a:cs typeface="Arial" charset="0"/>
              </a:rPr>
              <a:t> Penetration will be progressive (over 2 decades or so)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6400800"/>
            <a:ext cx="6553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http://www.gta.ufrj.br/ensino/eel879/trabalhos_vf_2010_2/lemos/Aplicacoes.html</a:t>
            </a:r>
            <a:endParaRPr lang="en-US" sz="1100" dirty="0"/>
          </a:p>
        </p:txBody>
      </p:sp>
      <p:pic>
        <p:nvPicPr>
          <p:cNvPr id="7172" name="Picture 4" descr="http://81.47.175.201/compass/images/stories/4-2-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143000"/>
            <a:ext cx="2489306" cy="360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5066-B41E-496C-8F42-1B7E82D04139}" type="slidenum">
              <a:rPr lang="en-US"/>
              <a:pPr/>
              <a:t>9</a:t>
            </a:fld>
            <a:r>
              <a:rPr lang="en-US"/>
              <a:t>/58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 smart </a:t>
            </a:r>
            <a:r>
              <a:rPr lang="fr-CH" dirty="0" err="1"/>
              <a:t>vehicle</a:t>
            </a:r>
            <a:endParaRPr lang="en-GB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7888" y="2054225"/>
            <a:ext cx="6869112" cy="2762250"/>
            <a:chOff x="553" y="692"/>
            <a:chExt cx="4327" cy="1740"/>
          </a:xfrm>
        </p:grpSpPr>
        <p:graphicFrame>
          <p:nvGraphicFramePr>
            <p:cNvPr id="58372" name="Object 4"/>
            <p:cNvGraphicFramePr>
              <a:graphicFrameLocks noChangeAspect="1"/>
            </p:cNvGraphicFramePr>
            <p:nvPr/>
          </p:nvGraphicFramePr>
          <p:xfrm>
            <a:off x="881" y="692"/>
            <a:ext cx="3999" cy="1688"/>
          </p:xfrm>
          <a:graphic>
            <a:graphicData uri="http://schemas.openxmlformats.org/presentationml/2006/ole">
              <p:oleObj spid="_x0000_s107522" name="CorelDRAW" r:id="rId3" imgW="6347880" imgH="2679120" progId="">
                <p:embed/>
              </p:oleObj>
            </a:graphicData>
          </a:graphic>
        </p:graphicFrame>
        <p:sp>
          <p:nvSpPr>
            <p:cNvPr id="58373" name="Text Box 5"/>
            <p:cNvSpPr txBox="1">
              <a:spLocks noChangeArrowheads="1"/>
            </p:cNvSpPr>
            <p:nvPr/>
          </p:nvSpPr>
          <p:spPr bwMode="auto">
            <a:xfrm>
              <a:off x="4208" y="799"/>
              <a:ext cx="407" cy="19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CH" sz="1400" b="1">
                  <a:latin typeface="Times New Roman" pitchFamily="18" charset="0"/>
                </a:rPr>
                <a:t>(GPS)</a:t>
              </a:r>
              <a:endParaRPr lang="en-GB" sz="1400" b="1">
                <a:latin typeface="Times New Roman" pitchFamily="18" charset="0"/>
              </a:endParaRPr>
            </a:p>
          </p:txBody>
        </p:sp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 flipH="1" flipV="1">
              <a:off x="3720" y="1878"/>
              <a:ext cx="12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553" y="2240"/>
              <a:ext cx="1394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CH" sz="1400" b="1">
                  <a:latin typeface="Times New Roman" pitchFamily="18" charset="0"/>
                </a:rPr>
                <a:t>Human-Machine Interface</a:t>
              </a:r>
              <a:endParaRPr lang="fr-FR" sz="1400" b="1">
                <a:latin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52600" y="5909102"/>
            <a:ext cx="5638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http://81.47.175.201/compass/index.php?option=com_content&amp;view=article&amp;id=583:4201-vehicular-ad-hoc-network&amp;catid=22:smart-cars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31743</TotalTime>
  <Words>799</Words>
  <Application>Microsoft Office PowerPoint</Application>
  <PresentationFormat>On-screen Show (4:3)</PresentationFormat>
  <Paragraphs>151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Civic</vt:lpstr>
      <vt:lpstr>CorelDRAW</vt:lpstr>
      <vt:lpstr>VANET IR-CAS-RS: Integrating Information Retrieval in VANET with Reputation System</vt:lpstr>
      <vt:lpstr>Problem of Interest</vt:lpstr>
      <vt:lpstr>Problem of Interest</vt:lpstr>
      <vt:lpstr>Motivation and Contribution</vt:lpstr>
      <vt:lpstr>“VANET-IR-CAS”</vt:lpstr>
      <vt:lpstr>Ad-hoc Networks. From Cellular to VANET.</vt:lpstr>
      <vt:lpstr>What is a Vehicular Ad Hoc Network (VANET)?</vt:lpstr>
      <vt:lpstr>What is a VANET (Vehicular Ad hoc NETwork)?</vt:lpstr>
      <vt:lpstr>A smart vehicle</vt:lpstr>
      <vt:lpstr>Well... what is “context?” </vt:lpstr>
      <vt:lpstr>What is a Context Awareness System (CAS)?</vt:lpstr>
      <vt:lpstr>IR-CAS Layer Architecture</vt:lpstr>
      <vt:lpstr>Context Processing for Commercial Services</vt:lpstr>
      <vt:lpstr>What is a Reputation System?</vt:lpstr>
      <vt:lpstr>Reputation System Retrieval Model</vt:lpstr>
      <vt:lpstr>Reputation Ranking Retrieval Model</vt:lpstr>
      <vt:lpstr>VANET IR-CAS-RS</vt:lpstr>
      <vt:lpstr>Future Works</vt:lpstr>
      <vt:lpstr>Selected 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of the Network</dc:title>
  <dc:creator>Charlie</dc:creator>
  <cp:lastModifiedBy>Charlie</cp:lastModifiedBy>
  <cp:revision>217</cp:revision>
  <dcterms:created xsi:type="dcterms:W3CDTF">2014-10-01T20:47:46Z</dcterms:created>
  <dcterms:modified xsi:type="dcterms:W3CDTF">2015-05-04T15:26:15Z</dcterms:modified>
</cp:coreProperties>
</file>