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220" r:id="rId2"/>
    <p:sldId id="1011" r:id="rId3"/>
    <p:sldId id="1930" r:id="rId4"/>
    <p:sldId id="1215" r:id="rId5"/>
    <p:sldId id="1848" r:id="rId6"/>
    <p:sldId id="1889" r:id="rId7"/>
    <p:sldId id="1785" r:id="rId8"/>
    <p:sldId id="1816" r:id="rId9"/>
    <p:sldId id="1817" r:id="rId10"/>
    <p:sldId id="1818" r:id="rId11"/>
    <p:sldId id="1819" r:id="rId12"/>
    <p:sldId id="1786" r:id="rId13"/>
    <p:sldId id="1883" r:id="rId14"/>
    <p:sldId id="1884" r:id="rId15"/>
    <p:sldId id="1833" r:id="rId16"/>
    <p:sldId id="1836" r:id="rId17"/>
    <p:sldId id="1829" r:id="rId18"/>
    <p:sldId id="1830" r:id="rId19"/>
    <p:sldId id="1831" r:id="rId20"/>
    <p:sldId id="1837" r:id="rId21"/>
    <p:sldId id="1843" r:id="rId22"/>
    <p:sldId id="1838" r:id="rId23"/>
    <p:sldId id="1839" r:id="rId24"/>
    <p:sldId id="1840" r:id="rId25"/>
    <p:sldId id="1841" r:id="rId26"/>
    <p:sldId id="1890" r:id="rId27"/>
    <p:sldId id="1891" r:id="rId28"/>
    <p:sldId id="1895" r:id="rId29"/>
    <p:sldId id="1896" r:id="rId30"/>
    <p:sldId id="1846" r:id="rId31"/>
    <p:sldId id="1898" r:id="rId32"/>
    <p:sldId id="1852" r:id="rId33"/>
    <p:sldId id="1850" r:id="rId34"/>
    <p:sldId id="1832" r:id="rId35"/>
    <p:sldId id="1903" r:id="rId36"/>
    <p:sldId id="1910" r:id="rId37"/>
    <p:sldId id="1908" r:id="rId38"/>
    <p:sldId id="1897" r:id="rId39"/>
    <p:sldId id="1900" r:id="rId40"/>
    <p:sldId id="1905" r:id="rId41"/>
    <p:sldId id="1909" r:id="rId42"/>
    <p:sldId id="1906" r:id="rId43"/>
    <p:sldId id="1911" r:id="rId44"/>
    <p:sldId id="1929" r:id="rId45"/>
    <p:sldId id="1925" r:id="rId46"/>
    <p:sldId id="1904" r:id="rId47"/>
    <p:sldId id="1901" r:id="rId48"/>
    <p:sldId id="1928" r:id="rId49"/>
    <p:sldId id="1926" r:id="rId50"/>
    <p:sldId id="1924" r:id="rId51"/>
    <p:sldId id="1851" r:id="rId52"/>
    <p:sldId id="1854" r:id="rId53"/>
    <p:sldId id="1907" r:id="rId54"/>
    <p:sldId id="1918" r:id="rId55"/>
    <p:sldId id="1919" r:id="rId56"/>
    <p:sldId id="1920" r:id="rId57"/>
    <p:sldId id="1921" r:id="rId58"/>
    <p:sldId id="1922" r:id="rId59"/>
    <p:sldId id="1712" r:id="rId6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chemeClr val="accent2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66"/>
    <a:srgbClr val="0033CC"/>
    <a:srgbClr val="FF6600"/>
    <a:srgbClr val="99FF66"/>
    <a:srgbClr val="CCFF99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047" autoAdjust="0"/>
  </p:normalViewPr>
  <p:slideViewPr>
    <p:cSldViewPr showGuides="1">
      <p:cViewPr varScale="1">
        <p:scale>
          <a:sx n="60" d="100"/>
          <a:sy n="60" d="100"/>
        </p:scale>
        <p:origin x="1406" y="34"/>
      </p:cViewPr>
      <p:guideLst>
        <p:guide orient="horz" pos="3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D5A376DE-502E-4065-8885-848B94F302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1EB5E3DE-70BF-43A4-8E8F-B0FE8BA01E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85BFEF24-28F4-4A59-BC60-13304645A6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>
            <a:extLst>
              <a:ext uri="{FF2B5EF4-FFF2-40B4-BE49-F238E27FC236}">
                <a16:creationId xmlns:a16="http://schemas.microsoft.com/office/drawing/2014/main" id="{B5DCFA77-ECED-4D25-8993-41EEB62386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01D1CF7-965B-4E36-A40B-BE8BC0788C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A5A69-2137-46E0-9489-65B0F728F3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 sz="1200"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F6200-C650-45D0-BD8C-68DC31BC59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 sz="1200">
                <a:latin typeface="Comic Sans MS" pitchFamily="1" charset="0"/>
                <a:cs typeface="Arial" charset="0"/>
              </a:defRPr>
            </a:lvl1pPr>
          </a:lstStyle>
          <a:p>
            <a:pPr>
              <a:defRPr/>
            </a:pPr>
            <a:fld id="{FA1C16BC-0192-4555-8D5B-3F0ED97E4606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6B03F3-30E3-4897-B861-6D36383343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ABD55-D529-42E7-AE60-6218F36D1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623BF-CED2-4405-9F3B-E153601CF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 sz="1200"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E3BE6-D3E0-4711-AE60-F8E67BB49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 sz="1200"/>
            </a:lvl1pPr>
          </a:lstStyle>
          <a:p>
            <a:fld id="{8D005069-0788-4609-9B8D-669D44F119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5BC77E2-3035-4579-8E50-2FDF7B362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8F17C8C-78BF-4AD9-94D5-39521D567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A823E3C-7872-4974-9E5C-2C88BF81F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4588" indent="-228600"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1788" indent="-228600"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8988" indent="-228600"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180265A3-9E28-4BCF-8F2C-924806AE42EE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A7925-B327-4433-BEFE-CC2E0A939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E05AA-705B-44AD-9883-FE4083240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19E7AB-A3B1-4730-9F9E-66C3C8525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7EF55-D460-4081-935F-75C46EC9E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3052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390648-7E9B-4B4D-877E-BD5CC4845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4AC64-7952-43C4-ABAA-9EFC7E053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AB190-782A-4419-8E0E-D9F62630A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ECDA-787E-473B-B4C2-E9E231E3A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5898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44994-B0F0-4A93-ADAF-A111798CA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69997-A4F0-4702-B06F-5AD4BA884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DB9A9-9E43-4395-A897-9D84C7156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D120E-E5F1-4875-9812-6003DB088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1777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41638-D815-4271-B126-86490DB65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CED317-3C81-4967-96CF-F4751BCC5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A76DE-D2B2-4A44-B80C-4E8C61EEC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A059F-BAC3-4B08-9495-3210B2BC2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57476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54387-72DE-44D6-B81A-846372C2D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AF96C-D6B4-4F33-ADD4-864484351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1B6E30-85E4-4AF6-85D1-675CC04FE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B878-8B69-497C-8370-24B881843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96784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F0F18-AD44-47B6-A01B-EC4D56BDE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87D4D-C905-4F7B-BC4B-7DCEAC1B9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6B487-1F03-4C57-B92C-548DD47C8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28239-808A-4E93-BF52-099E8941C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778916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CF3E20-4A80-4450-97EB-BB027184F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D8F384-910E-4CE0-9566-5FFBF3527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01634D-0993-43FD-91AA-4B770FDC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28859-B785-407F-9B09-755253FB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9525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BF08D7-DF52-4694-97AE-406ABFF9F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78EE3F-9BF8-410A-8E33-50B438732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4DA9D-A6FC-4236-8D70-403E0C904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F341D-869E-4A69-9152-4E0C9BFF0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3429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F61D35-8C0A-489B-BD7A-5F9B278EE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124615-0B0C-4F61-B1EF-2E8BE5AD4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7121EF-7D1F-4519-B438-7FED85BA8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5D102-0653-4937-95EB-A25251E63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2390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1D5DC-6A17-4FB4-94C6-69A66E617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A1E69-A56D-434C-AA12-41EB45C85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2502C-6179-4E9B-9915-01BDD0946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202FF-3D02-49C5-824B-377283F54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031880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65CEC-9425-44BA-AF22-EA3F760FA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473AA-AEFC-43BB-9A5B-C18E2DFAC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82BB5-123B-480C-AB8A-AB9357A64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8B9A9-A468-4BD0-9364-8888F1F58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3075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AF76B8-39DA-44D2-AF80-D2BD765D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65D21F-D480-4EB6-BF80-F1FB9486C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067525-BA14-48CC-8E07-991742EF1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B57AA0-F183-4892-9C86-B66DCD6DDC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7B9841-95AE-4C54-BDEE-0021B626EC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1DA953E-618A-48E1-BD0A-2E1FB049F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1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1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1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1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1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1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e.umbc.edu/~lomonaco/pubs/Unbuildable-QIP.pdf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Dog">
            <a:extLst>
              <a:ext uri="{FF2B5EF4-FFF2-40B4-BE49-F238E27FC236}">
                <a16:creationId xmlns:a16="http://schemas.microsoft.com/office/drawing/2014/main" id="{09A975FA-1BEA-4347-AB03-4D1E32D3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4115" name="AutoShape 3">
            <a:extLst>
              <a:ext uri="{FF2B5EF4-FFF2-40B4-BE49-F238E27FC236}">
                <a16:creationId xmlns:a16="http://schemas.microsoft.com/office/drawing/2014/main" id="{D37A513A-ECB5-447A-9208-A44153A9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0"/>
            <a:ext cx="3581400" cy="2057400"/>
          </a:xfrm>
          <a:prstGeom prst="cloudCallout">
            <a:avLst>
              <a:gd name="adj1" fmla="val -53834"/>
              <a:gd name="adj2" fmla="val 40398"/>
            </a:avLst>
          </a:prstGeom>
          <a:solidFill>
            <a:srgbClr val="FFFF99">
              <a:alpha val="53999"/>
            </a:srgb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build a device that cannot be built 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???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1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animBg="1"/>
      <p:bldP spid="11141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CBDFD00-54D3-4D28-8290-CA141775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001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Interpretations of Quantum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0172E-5547-4676-AFFB-7C9B5E3F021B}"/>
              </a:ext>
            </a:extLst>
          </p:cNvPr>
          <p:cNvSpPr txBox="1"/>
          <p:nvPr/>
        </p:nvSpPr>
        <p:spPr bwMode="auto">
          <a:xfrm>
            <a:off x="914400" y="1143000"/>
            <a:ext cx="5638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Copenhagen Interpretation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DAB79-1ADB-4582-BD40-6716B6D9A399}"/>
              </a:ext>
            </a:extLst>
          </p:cNvPr>
          <p:cNvSpPr txBox="1"/>
          <p:nvPr/>
        </p:nvSpPr>
        <p:spPr bwMode="auto">
          <a:xfrm>
            <a:off x="914400" y="2133600"/>
            <a:ext cx="5638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Many Worlds Interpretation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1AFAE-2AF4-4521-BD7C-323DE7192AEF}"/>
              </a:ext>
            </a:extLst>
          </p:cNvPr>
          <p:cNvSpPr txBox="1"/>
          <p:nvPr/>
        </p:nvSpPr>
        <p:spPr bwMode="auto">
          <a:xfrm>
            <a:off x="914400" y="2971800"/>
            <a:ext cx="7315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Consistent Histories Interpretation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950CF-3CBE-4F38-AC96-80DA49126C37}"/>
              </a:ext>
            </a:extLst>
          </p:cNvPr>
          <p:cNvSpPr txBox="1"/>
          <p:nvPr/>
        </p:nvSpPr>
        <p:spPr bwMode="auto">
          <a:xfrm>
            <a:off x="914400" y="3886200"/>
            <a:ext cx="7315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Ensemble/Statistical Interpretation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8CEA3-CA18-4978-BEC3-DF7EF73AEA84}"/>
              </a:ext>
            </a:extLst>
          </p:cNvPr>
          <p:cNvSpPr txBox="1"/>
          <p:nvPr/>
        </p:nvSpPr>
        <p:spPr bwMode="auto">
          <a:xfrm>
            <a:off x="990600" y="4724400"/>
            <a:ext cx="7239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Etc.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DCE19-D0AB-4C04-AE3B-075C6D5F0C9D}"/>
              </a:ext>
            </a:extLst>
          </p:cNvPr>
          <p:cNvSpPr txBox="1"/>
          <p:nvPr/>
        </p:nvSpPr>
        <p:spPr bwMode="auto">
          <a:xfrm>
            <a:off x="914400" y="5562600"/>
            <a:ext cx="7315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Irish Pub Interpretation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31B97DE-C106-4FF9-A3D0-07757877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"/>
            <a:ext cx="70104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Dowling’s Irish Pub 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6BD06-81E9-48E0-BECD-08D541A6F733}"/>
              </a:ext>
            </a:extLst>
          </p:cNvPr>
          <p:cNvSpPr txBox="1"/>
          <p:nvPr/>
        </p:nvSpPr>
        <p:spPr bwMode="auto">
          <a:xfrm>
            <a:off x="1828800" y="1447800"/>
            <a:ext cx="6019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Beers: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Clear as mud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A89A6-FA25-4109-B98B-5EFF053E1D58}"/>
              </a:ext>
            </a:extLst>
          </p:cNvPr>
          <p:cNvSpPr txBox="1"/>
          <p:nvPr/>
        </p:nvSpPr>
        <p:spPr bwMode="auto">
          <a:xfrm>
            <a:off x="1828800" y="2286000"/>
            <a:ext cx="6248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Somewhat clear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31893-326C-4073-8B26-E2DBC6665AE5}"/>
              </a:ext>
            </a:extLst>
          </p:cNvPr>
          <p:cNvSpPr txBox="1"/>
          <p:nvPr/>
        </p:nvSpPr>
        <p:spPr bwMode="auto">
          <a:xfrm>
            <a:off x="1828800" y="3276600"/>
            <a:ext cx="5486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Beers: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Very clear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6E877-B21E-4066-AABF-1C94D21C4687}"/>
              </a:ext>
            </a:extLst>
          </p:cNvPr>
          <p:cNvSpPr txBox="1"/>
          <p:nvPr/>
        </p:nvSpPr>
        <p:spPr bwMode="auto">
          <a:xfrm>
            <a:off x="1828800" y="4191000"/>
            <a:ext cx="51816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Beers: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Obvious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EE0F4-C133-48C3-8D5E-F75698173DF9}"/>
              </a:ext>
            </a:extLst>
          </p:cNvPr>
          <p:cNvSpPr txBox="1"/>
          <p:nvPr/>
        </p:nvSpPr>
        <p:spPr bwMode="auto">
          <a:xfrm>
            <a:off x="1828800" y="5105400"/>
            <a:ext cx="51816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Beers: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Puzzling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42714-735A-426D-8B51-CD8546D48999}"/>
              </a:ext>
            </a:extLst>
          </p:cNvPr>
          <p:cNvSpPr txBox="1"/>
          <p:nvPr/>
        </p:nvSpPr>
        <p:spPr bwMode="auto">
          <a:xfrm>
            <a:off x="1828800" y="6019800"/>
            <a:ext cx="5410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After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Beers: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Nonsense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Text Box 2">
            <a:extLst>
              <a:ext uri="{FF2B5EF4-FFF2-40B4-BE49-F238E27FC236}">
                <a16:creationId xmlns:a16="http://schemas.microsoft.com/office/drawing/2014/main" id="{9B5EFDED-1EAE-4B0B-ABD2-21ED92EA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solidFill>
            <a:srgbClr val="FFFF99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What is Q.M. Trying to tell Us 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76856-40A2-4FF3-91E5-F687012279AC}"/>
              </a:ext>
            </a:extLst>
          </p:cNvPr>
          <p:cNvSpPr txBox="1"/>
          <p:nvPr/>
        </p:nvSpPr>
        <p:spPr bwMode="auto">
          <a:xfrm>
            <a:off x="304800" y="1130300"/>
            <a:ext cx="87630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Heisenberg’s Uncertainty Principle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Simultaneous measurement of incompatible</a:t>
            </a:r>
            <a:b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observables to unlimited precision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not possible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7D500-495E-4BAF-ACC0-6C3BF33E4DC1}"/>
              </a:ext>
            </a:extLst>
          </p:cNvPr>
          <p:cNvSpPr txBox="1"/>
          <p:nvPr/>
        </p:nvSpPr>
        <p:spPr bwMode="auto">
          <a:xfrm>
            <a:off x="304800" y="3008313"/>
            <a:ext cx="8610600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Bell Inequalities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Violation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of the Principle</a:t>
            </a:r>
            <a:b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of Reality, or the Principle of Locality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B5A4F-9831-484D-9A86-26BDEE79E719}"/>
              </a:ext>
            </a:extLst>
          </p:cNvPr>
          <p:cNvSpPr txBox="1"/>
          <p:nvPr/>
        </p:nvSpPr>
        <p:spPr bwMode="auto">
          <a:xfrm>
            <a:off x="304800" y="4460875"/>
            <a:ext cx="7391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Kochen-Specker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Theorem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Ditto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9CC8C-626D-48BA-8BA3-9C03CC2D93C8}"/>
              </a:ext>
            </a:extLst>
          </p:cNvPr>
          <p:cNvSpPr txBox="1"/>
          <p:nvPr/>
        </p:nvSpPr>
        <p:spPr bwMode="auto">
          <a:xfrm>
            <a:off x="304800" y="5410200"/>
            <a:ext cx="86106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Conway-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Kochen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Free Will Theorem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The</a:t>
            </a:r>
            <a:b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past does not determine the future.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C68924A-994A-492C-B92B-BD8F8E50A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5888"/>
            <a:ext cx="4267200" cy="646112"/>
          </a:xfrm>
          <a:prstGeom prst="rect">
            <a:avLst/>
          </a:prstGeom>
          <a:solidFill>
            <a:srgbClr val="FFFF99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Objective of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A3DEC-92B0-4726-950C-AE46B75F3CA0}"/>
              </a:ext>
            </a:extLst>
          </p:cNvPr>
          <p:cNvSpPr txBox="1"/>
          <p:nvPr/>
        </p:nvSpPr>
        <p:spPr bwMode="auto">
          <a:xfrm>
            <a:off x="533400" y="990600"/>
            <a:ext cx="79248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Objective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To investigate the Greenberger-Horne-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Zeillenger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(GHZ) Paradox using the tools of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Information Science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 and to push this investigation to its limits.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8863C-BE82-4D1B-9562-7B3CB09FBC40}"/>
              </a:ext>
            </a:extLst>
          </p:cNvPr>
          <p:cNvSpPr txBox="1"/>
          <p:nvPr/>
        </p:nvSpPr>
        <p:spPr bwMode="auto">
          <a:xfrm>
            <a:off x="533400" y="3130550"/>
            <a:ext cx="83058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Result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elementary symmetric Boolean function     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be interpreted as a quantification of the nonlocality and/or indeterminism involved in the GHZ paradox. </a:t>
            </a:r>
          </a:p>
        </p:txBody>
      </p: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13CDE1C3-1AD6-4318-BC69-9901D6D7F5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581400"/>
          <a:ext cx="644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660113" imgH="545863" progId="Equation.DSMT4">
                  <p:embed/>
                </p:oleObj>
              </mc:Choice>
              <mc:Fallback>
                <p:oleObj name="Equation" r:id="rId3" imgW="660113" imgH="54586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64452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6E7745-930E-47E8-A399-F8C9BC7D09C4}"/>
              </a:ext>
            </a:extLst>
          </p:cNvPr>
          <p:cNvSpPr txBox="1"/>
          <p:nvPr/>
        </p:nvSpPr>
        <p:spPr bwMode="auto">
          <a:xfrm>
            <a:off x="609600" y="5175250"/>
            <a:ext cx="84582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will also illustrate the subtlety of 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distributed control </a:t>
            </a: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distributed quantum systems.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6" name="Picture 8" descr="brawl4">
            <a:extLst>
              <a:ext uri="{FF2B5EF4-FFF2-40B4-BE49-F238E27FC236}">
                <a16:creationId xmlns:a16="http://schemas.microsoft.com/office/drawing/2014/main" id="{7BA51712-9AD6-416E-8E68-408D9685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62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ext Box 5">
            <a:extLst>
              <a:ext uri="{FF2B5EF4-FFF2-40B4-BE49-F238E27FC236}">
                <a16:creationId xmlns:a16="http://schemas.microsoft.com/office/drawing/2014/main" id="{068E3CF4-2E5E-49E9-93B5-F6DD1194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5100"/>
            <a:ext cx="3048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 Always …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>
            <a:extLst>
              <a:ext uri="{FF2B5EF4-FFF2-40B4-BE49-F238E27FC236}">
                <a16:creationId xmlns:a16="http://schemas.microsoft.com/office/drawing/2014/main" id="{A3FC47F2-B633-4746-89B2-97193CD9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67000"/>
            <a:ext cx="6553200" cy="1200150"/>
          </a:xfrm>
          <a:prstGeom prst="rect">
            <a:avLst/>
          </a:prstGeom>
          <a:solidFill>
            <a:srgbClr val="FFFF99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A </a:t>
            </a:r>
            <a:r>
              <a:rPr lang="en-US" sz="7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Connundrum</a:t>
            </a:r>
            <a:endParaRPr lang="en-US" sz="7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1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AB433A6-1F56-4CC8-ADA2-BB6DF8D8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352800"/>
            <a:ext cx="6438900" cy="2554288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Enter Stage Right: Supervisor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Build this physical System.  </a:t>
            </a:r>
          </a:p>
          <a:p>
            <a:pPr algn="ctr" eaLnBrk="1" hangingPunct="1">
              <a:defRPr/>
            </a:pP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Or Else !!!   ASAP !!!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7CE3D41-A612-44E8-A6DA-D0CFC3D4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52400"/>
            <a:ext cx="6248400" cy="1938338"/>
          </a:xfrm>
          <a:prstGeom prst="rect">
            <a:avLst/>
          </a:prstGeom>
          <a:solidFill>
            <a:srgbClr val="FFFF99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The Story:</a:t>
            </a:r>
          </a:p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A Tale of 3 Regions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>
            <a:extLst>
              <a:ext uri="{FF2B5EF4-FFF2-40B4-BE49-F238E27FC236}">
                <a16:creationId xmlns:a16="http://schemas.microsoft.com/office/drawing/2014/main" id="{586044FC-26A8-4733-831C-A34510B40FAC}"/>
              </a:ext>
            </a:extLst>
          </p:cNvPr>
          <p:cNvGrpSpPr>
            <a:grpSpLocks/>
          </p:cNvGrpSpPr>
          <p:nvPr/>
        </p:nvGrpSpPr>
        <p:grpSpPr bwMode="auto">
          <a:xfrm rot="-262607">
            <a:off x="3581400" y="1676400"/>
            <a:ext cx="1752600" cy="1828800"/>
            <a:chOff x="3581400" y="2133600"/>
            <a:chExt cx="1752600" cy="1828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4EA4D3-3131-46B1-B1CE-40127E4B7D6E}"/>
                </a:ext>
              </a:extLst>
            </p:cNvPr>
            <p:cNvSpPr/>
            <p:nvPr/>
          </p:nvSpPr>
          <p:spPr bwMode="auto">
            <a:xfrm>
              <a:off x="3581400" y="2133600"/>
              <a:ext cx="1752600" cy="1828800"/>
            </a:xfrm>
            <a:prstGeom prst="ellipse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8847A3-71CF-4C52-B628-9AED3C44A7E4}"/>
                </a:ext>
              </a:extLst>
            </p:cNvPr>
            <p:cNvSpPr/>
            <p:nvPr/>
          </p:nvSpPr>
          <p:spPr bwMode="auto">
            <a:xfrm>
              <a:off x="4495273" y="2434433"/>
              <a:ext cx="838200" cy="735013"/>
            </a:xfrm>
            <a:prstGeom prst="ellipse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C5B0C6-3EBF-45C7-8D9F-F1BEE20276AE}"/>
                </a:ext>
              </a:extLst>
            </p:cNvPr>
            <p:cNvSpPr/>
            <p:nvPr/>
          </p:nvSpPr>
          <p:spPr bwMode="auto">
            <a:xfrm>
              <a:off x="3634207" y="2409925"/>
              <a:ext cx="838200" cy="735013"/>
            </a:xfrm>
            <a:prstGeom prst="ellipse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44F961-CC85-4FD0-94C3-6DAA1FD0B2DA}"/>
                </a:ext>
              </a:extLst>
            </p:cNvPr>
            <p:cNvSpPr/>
            <p:nvPr/>
          </p:nvSpPr>
          <p:spPr bwMode="auto">
            <a:xfrm>
              <a:off x="4038100" y="3123868"/>
              <a:ext cx="838200" cy="735012"/>
            </a:xfrm>
            <a:prstGeom prst="ellipse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F9D98C-22B4-4A45-A1AE-13406EFB642C}"/>
              </a:ext>
            </a:extLst>
          </p:cNvPr>
          <p:cNvSpPr txBox="1"/>
          <p:nvPr/>
        </p:nvSpPr>
        <p:spPr bwMode="auto">
          <a:xfrm>
            <a:off x="3581400" y="1143000"/>
            <a:ext cx="17526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Source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99246B18-6130-4FFD-9434-E338B472386C}"/>
              </a:ext>
            </a:extLst>
          </p:cNvPr>
          <p:cNvGrpSpPr>
            <a:grpSpLocks/>
          </p:cNvGrpSpPr>
          <p:nvPr/>
        </p:nvGrpSpPr>
        <p:grpSpPr bwMode="auto">
          <a:xfrm rot="-3668019">
            <a:off x="292894" y="46831"/>
            <a:ext cx="2209800" cy="2919413"/>
            <a:chOff x="2283630" y="890102"/>
            <a:chExt cx="2209800" cy="2919898"/>
          </a:xfrm>
        </p:grpSpPr>
        <p:grpSp>
          <p:nvGrpSpPr>
            <p:cNvPr id="20523" name="Group 37">
              <a:extLst>
                <a:ext uri="{FF2B5EF4-FFF2-40B4-BE49-F238E27FC236}">
                  <a16:creationId xmlns:a16="http://schemas.microsoft.com/office/drawing/2014/main" id="{AA3F8C3E-8E42-4D9B-897F-D73B7BDB1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6692" y="890102"/>
              <a:ext cx="1828800" cy="2362455"/>
              <a:chOff x="697892" y="1347302"/>
              <a:chExt cx="1828800" cy="2362455"/>
            </a:xfrm>
          </p:grpSpPr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733D30D8-FB91-4516-9B85-851616D62BA3}"/>
                  </a:ext>
                </a:extLst>
              </p:cNvPr>
              <p:cNvSpPr/>
              <p:nvPr/>
            </p:nvSpPr>
            <p:spPr bwMode="auto">
              <a:xfrm>
                <a:off x="1001307" y="1314176"/>
                <a:ext cx="1219200" cy="882796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FF00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B8F56393-E468-440C-AC0B-436F09C7741C}"/>
                  </a:ext>
                </a:extLst>
              </p:cNvPr>
              <p:cNvSpPr/>
              <p:nvPr/>
            </p:nvSpPr>
            <p:spPr bwMode="auto">
              <a:xfrm rot="10800000">
                <a:off x="1001307" y="1314176"/>
                <a:ext cx="1219200" cy="882796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0099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7D2222-4BF7-4428-8108-65130A0BAA76}"/>
                  </a:ext>
                </a:extLst>
              </p:cNvPr>
              <p:cNvSpPr/>
              <p:nvPr/>
            </p:nvSpPr>
            <p:spPr bwMode="auto">
              <a:xfrm>
                <a:off x="692938" y="1856592"/>
                <a:ext cx="1828800" cy="1830691"/>
              </a:xfrm>
              <a:prstGeom prst="rect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cxnSp>
            <p:nvCxnSpPr>
              <p:cNvPr id="20531" name="Straight Arrow Connector 19">
                <a:extLst>
                  <a:ext uri="{FF2B5EF4-FFF2-40B4-BE49-F238E27FC236}">
                    <a16:creationId xmlns:a16="http://schemas.microsoft.com/office/drawing/2014/main" id="{B2044643-70E4-40EA-BBBC-2CAD021015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447800" y="2971800"/>
                <a:ext cx="152400" cy="68580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8DAFDC-A3B0-4F4F-B930-689BF13B5ABC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1144364" y="1400555"/>
                <a:ext cx="434975" cy="49696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3A70A7-27CF-49E7-A985-2F4545BB0061}"/>
                  </a:ext>
                </a:extLst>
              </p:cNvPr>
              <p:cNvSpPr txBox="1"/>
              <p:nvPr/>
            </p:nvSpPr>
            <p:spPr bwMode="auto">
              <a:xfrm>
                <a:off x="1613178" y="1386246"/>
                <a:ext cx="457200" cy="52396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26CE73-9C68-4145-B7C4-3D9F8991460A}"/>
                  </a:ext>
                </a:extLst>
              </p:cNvPr>
              <p:cNvSpPr txBox="1"/>
              <p:nvPr/>
            </p:nvSpPr>
            <p:spPr bwMode="auto">
              <a:xfrm>
                <a:off x="776241" y="3069608"/>
                <a:ext cx="381000" cy="53348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BE35E7-F87A-4B23-8AC5-27EC8FEE671C}"/>
                  </a:ext>
                </a:extLst>
              </p:cNvPr>
              <p:cNvSpPr txBox="1"/>
              <p:nvPr/>
            </p:nvSpPr>
            <p:spPr bwMode="auto">
              <a:xfrm>
                <a:off x="1916889" y="3072668"/>
                <a:ext cx="381000" cy="52237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5472B6-5F73-4749-B36B-B53ACDE0A2F7}"/>
                  </a:ext>
                </a:extLst>
              </p:cNvPr>
              <p:cNvSpPr/>
              <p:nvPr/>
            </p:nvSpPr>
            <p:spPr bwMode="auto">
              <a:xfrm>
                <a:off x="1994805" y="2837058"/>
                <a:ext cx="228600" cy="230225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78A7417-F7C3-4926-BEB5-FA23FB0FB1C7}"/>
                  </a:ext>
                </a:extLst>
              </p:cNvPr>
              <p:cNvSpPr/>
              <p:nvPr/>
            </p:nvSpPr>
            <p:spPr bwMode="auto">
              <a:xfrm>
                <a:off x="852625" y="2837568"/>
                <a:ext cx="228600" cy="228638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B89BBF-36E7-4D86-98B3-F2F224914CC3}"/>
                </a:ext>
              </a:extLst>
            </p:cNvPr>
            <p:cNvSpPr txBox="1"/>
            <p:nvPr/>
          </p:nvSpPr>
          <p:spPr bwMode="auto">
            <a:xfrm>
              <a:off x="2284227" y="1514961"/>
              <a:ext cx="2209800" cy="4620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Detector A</a:t>
              </a:r>
            </a:p>
          </p:txBody>
        </p:sp>
        <p:cxnSp>
          <p:nvCxnSpPr>
            <p:cNvPr id="20525" name="Straight Connector 40">
              <a:extLst>
                <a:ext uri="{FF2B5EF4-FFF2-40B4-BE49-F238E27FC236}">
                  <a16:creationId xmlns:a16="http://schemas.microsoft.com/office/drawing/2014/main" id="{9CE2E0FF-B78A-4CE9-A664-9CE32D737D6C}"/>
                </a:ext>
              </a:extLst>
            </p:cNvPr>
            <p:cNvCxnSpPr>
              <a:cxnSpLocks noChangeShapeType="1"/>
              <a:endCxn id="16" idx="2"/>
            </p:cNvCxnSpPr>
            <p:nvPr/>
          </p:nvCxnSpPr>
          <p:spPr bwMode="auto">
            <a:xfrm flipV="1">
              <a:off x="3429000" y="3276600"/>
              <a:ext cx="0" cy="5334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6" name="TextBox 42">
              <a:extLst>
                <a:ext uri="{FF2B5EF4-FFF2-40B4-BE49-F238E27FC236}">
                  <a16:creationId xmlns:a16="http://schemas.microsoft.com/office/drawing/2014/main" id="{266CB74D-2BEA-44AD-B848-782B89706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IN</a:t>
              </a:r>
            </a:p>
          </p:txBody>
        </p:sp>
        <p:cxnSp>
          <p:nvCxnSpPr>
            <p:cNvPr id="20527" name="Straight Arrow Connector 44">
              <a:extLst>
                <a:ext uri="{FF2B5EF4-FFF2-40B4-BE49-F238E27FC236}">
                  <a16:creationId xmlns:a16="http://schemas.microsoft.com/office/drawing/2014/main" id="{A902CDC6-7197-4696-A875-E3FF1786C9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000" y="3352800"/>
              <a:ext cx="0" cy="381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83">
            <a:extLst>
              <a:ext uri="{FF2B5EF4-FFF2-40B4-BE49-F238E27FC236}">
                <a16:creationId xmlns:a16="http://schemas.microsoft.com/office/drawing/2014/main" id="{6EAC7F99-4451-4FAF-91D9-AAA1D42E04C6}"/>
              </a:ext>
            </a:extLst>
          </p:cNvPr>
          <p:cNvGrpSpPr>
            <a:grpSpLocks/>
          </p:cNvGrpSpPr>
          <p:nvPr/>
        </p:nvGrpSpPr>
        <p:grpSpPr bwMode="auto">
          <a:xfrm rot="4294447">
            <a:off x="6540500" y="66675"/>
            <a:ext cx="2209800" cy="2895600"/>
            <a:chOff x="2286000" y="914400"/>
            <a:chExt cx="2209800" cy="2895600"/>
          </a:xfrm>
        </p:grpSpPr>
        <p:grpSp>
          <p:nvGrpSpPr>
            <p:cNvPr id="20508" name="Group 37">
              <a:extLst>
                <a:ext uri="{FF2B5EF4-FFF2-40B4-BE49-F238E27FC236}">
                  <a16:creationId xmlns:a16="http://schemas.microsoft.com/office/drawing/2014/main" id="{EE5D4D2F-4CA1-450E-9169-D74EA4D78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914400"/>
              <a:ext cx="1828800" cy="2362200"/>
              <a:chOff x="685800" y="1371600"/>
              <a:chExt cx="1828800" cy="2362200"/>
            </a:xfrm>
          </p:grpSpPr>
          <p:sp>
            <p:nvSpPr>
              <p:cNvPr id="90" name="Chord 89">
                <a:extLst>
                  <a:ext uri="{FF2B5EF4-FFF2-40B4-BE49-F238E27FC236}">
                    <a16:creationId xmlns:a16="http://schemas.microsoft.com/office/drawing/2014/main" id="{041848A5-C89E-4915-A784-0F09A7955CC5}"/>
                  </a:ext>
                </a:extLst>
              </p:cNvPr>
              <p:cNvSpPr/>
              <p:nvPr/>
            </p:nvSpPr>
            <p:spPr bwMode="auto">
              <a:xfrm>
                <a:off x="932768" y="140769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FF00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1" name="Chord 90">
                <a:extLst>
                  <a:ext uri="{FF2B5EF4-FFF2-40B4-BE49-F238E27FC236}">
                    <a16:creationId xmlns:a16="http://schemas.microsoft.com/office/drawing/2014/main" id="{E8E31C3B-6A3D-430B-8912-52968536E9BA}"/>
                  </a:ext>
                </a:extLst>
              </p:cNvPr>
              <p:cNvSpPr/>
              <p:nvPr/>
            </p:nvSpPr>
            <p:spPr bwMode="auto">
              <a:xfrm rot="10800000">
                <a:off x="932768" y="140769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0099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A0E431B-DAF1-4F2D-BD8E-ADCAD5D5C151}"/>
                  </a:ext>
                </a:extLst>
              </p:cNvPr>
              <p:cNvSpPr/>
              <p:nvPr/>
            </p:nvSpPr>
            <p:spPr bwMode="auto">
              <a:xfrm>
                <a:off x="631641" y="1943156"/>
                <a:ext cx="1828800" cy="1828800"/>
              </a:xfrm>
              <a:prstGeom prst="rect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cxnSp>
            <p:nvCxnSpPr>
              <p:cNvPr id="20516" name="Straight Arrow Connector 19">
                <a:extLst>
                  <a:ext uri="{FF2B5EF4-FFF2-40B4-BE49-F238E27FC236}">
                    <a16:creationId xmlns:a16="http://schemas.microsoft.com/office/drawing/2014/main" id="{4E266A96-B97C-481F-AE19-E272960292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447800" y="2971800"/>
                <a:ext cx="152400" cy="68580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74D23D5-3A8A-403E-B68C-A877AD665050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1074616" y="1523050"/>
                <a:ext cx="434975" cy="4968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127BE0E-693D-4793-A6BB-5A48F1E45C0D}"/>
                  </a:ext>
                </a:extLst>
              </p:cNvPr>
              <p:cNvSpPr txBox="1"/>
              <p:nvPr/>
            </p:nvSpPr>
            <p:spPr bwMode="auto">
              <a:xfrm>
                <a:off x="1538151" y="1486137"/>
                <a:ext cx="457200" cy="52387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G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F0EA1C-050E-4CC0-AF0A-832DE41F3564}"/>
                  </a:ext>
                </a:extLst>
              </p:cNvPr>
              <p:cNvSpPr txBox="1"/>
              <p:nvPr/>
            </p:nvSpPr>
            <p:spPr bwMode="auto">
              <a:xfrm>
                <a:off x="706531" y="3162749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C980D2-BAA7-4B84-BE76-9E6D5B03ED89}"/>
                  </a:ext>
                </a:extLst>
              </p:cNvPr>
              <p:cNvSpPr txBox="1"/>
              <p:nvPr/>
            </p:nvSpPr>
            <p:spPr bwMode="auto">
              <a:xfrm>
                <a:off x="1844089" y="3163573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4FEFA2C-8FA5-400B-B9B3-6719E58BCF25}"/>
                  </a:ext>
                </a:extLst>
              </p:cNvPr>
              <p:cNvSpPr/>
              <p:nvPr/>
            </p:nvSpPr>
            <p:spPr bwMode="auto">
              <a:xfrm>
                <a:off x="1928764" y="2933941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88A706B-8292-4993-8733-E4326D3E33E8}"/>
                  </a:ext>
                </a:extLst>
              </p:cNvPr>
              <p:cNvSpPr/>
              <p:nvPr/>
            </p:nvSpPr>
            <p:spPr bwMode="auto">
              <a:xfrm>
                <a:off x="784177" y="2934122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DC70348-D766-4B4F-BE9B-B576566D7987}"/>
                </a:ext>
              </a:extLst>
            </p:cNvPr>
            <p:cNvSpPr txBox="1"/>
            <p:nvPr/>
          </p:nvSpPr>
          <p:spPr bwMode="auto">
            <a:xfrm>
              <a:off x="2254034" y="1569221"/>
              <a:ext cx="2209800" cy="46196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Detector B</a:t>
              </a:r>
            </a:p>
          </p:txBody>
        </p:sp>
        <p:cxnSp>
          <p:nvCxnSpPr>
            <p:cNvPr id="20510" name="Straight Connector 86">
              <a:extLst>
                <a:ext uri="{FF2B5EF4-FFF2-40B4-BE49-F238E27FC236}">
                  <a16:creationId xmlns:a16="http://schemas.microsoft.com/office/drawing/2014/main" id="{30EFD8A9-794D-476E-8D5C-BB4F7C98BD2C}"/>
                </a:ext>
              </a:extLst>
            </p:cNvPr>
            <p:cNvCxnSpPr>
              <a:cxnSpLocks noChangeShapeType="1"/>
              <a:endCxn id="92" idx="2"/>
            </p:cNvCxnSpPr>
            <p:nvPr/>
          </p:nvCxnSpPr>
          <p:spPr bwMode="auto">
            <a:xfrm flipV="1">
              <a:off x="3429000" y="3276600"/>
              <a:ext cx="0" cy="5334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1" name="TextBox 87">
              <a:extLst>
                <a:ext uri="{FF2B5EF4-FFF2-40B4-BE49-F238E27FC236}">
                  <a16:creationId xmlns:a16="http://schemas.microsoft.com/office/drawing/2014/main" id="{3FB4C2CE-3B5F-42FE-A9EB-C6083023C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IN</a:t>
              </a:r>
            </a:p>
          </p:txBody>
        </p:sp>
        <p:cxnSp>
          <p:nvCxnSpPr>
            <p:cNvPr id="20512" name="Straight Arrow Connector 88">
              <a:extLst>
                <a:ext uri="{FF2B5EF4-FFF2-40B4-BE49-F238E27FC236}">
                  <a16:creationId xmlns:a16="http://schemas.microsoft.com/office/drawing/2014/main" id="{9858196C-15A2-45D9-A3BC-1C0B8C6314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000" y="3352800"/>
              <a:ext cx="0" cy="381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99">
            <a:extLst>
              <a:ext uri="{FF2B5EF4-FFF2-40B4-BE49-F238E27FC236}">
                <a16:creationId xmlns:a16="http://schemas.microsoft.com/office/drawing/2014/main" id="{E3E57FEC-8F31-4EA5-9D89-8BD0338593F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352800" y="3962400"/>
            <a:ext cx="2209800" cy="2895600"/>
            <a:chOff x="2286000" y="914400"/>
            <a:chExt cx="2209800" cy="2895600"/>
          </a:xfrm>
        </p:grpSpPr>
        <p:grpSp>
          <p:nvGrpSpPr>
            <p:cNvPr id="20493" name="Group 37">
              <a:extLst>
                <a:ext uri="{FF2B5EF4-FFF2-40B4-BE49-F238E27FC236}">
                  <a16:creationId xmlns:a16="http://schemas.microsoft.com/office/drawing/2014/main" id="{1F950F6B-86D8-4E34-91E8-6FDA9149F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914400"/>
              <a:ext cx="1828800" cy="2362200"/>
              <a:chOff x="685800" y="1371600"/>
              <a:chExt cx="1828800" cy="2362200"/>
            </a:xfrm>
          </p:grpSpPr>
          <p:sp>
            <p:nvSpPr>
              <p:cNvPr id="106" name="Chord 105">
                <a:extLst>
                  <a:ext uri="{FF2B5EF4-FFF2-40B4-BE49-F238E27FC236}">
                    <a16:creationId xmlns:a16="http://schemas.microsoft.com/office/drawing/2014/main" id="{0C78AD37-96AE-4B99-8EA0-5D0295B3CA7C}"/>
                  </a:ext>
                </a:extLst>
              </p:cNvPr>
              <p:cNvSpPr/>
              <p:nvPr/>
            </p:nvSpPr>
            <p:spPr bwMode="auto">
              <a:xfrm>
                <a:off x="1066800" y="137160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FF00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7" name="Chord 106">
                <a:extLst>
                  <a:ext uri="{FF2B5EF4-FFF2-40B4-BE49-F238E27FC236}">
                    <a16:creationId xmlns:a16="http://schemas.microsoft.com/office/drawing/2014/main" id="{5D2B97A8-2CBF-4EEA-A472-12A41A79DA1C}"/>
                  </a:ext>
                </a:extLst>
              </p:cNvPr>
              <p:cNvSpPr/>
              <p:nvPr/>
            </p:nvSpPr>
            <p:spPr bwMode="auto">
              <a:xfrm rot="10800000">
                <a:off x="1066800" y="137160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0099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A18F436-D91B-4E12-B8FC-11B878353C86}"/>
                  </a:ext>
                </a:extLst>
              </p:cNvPr>
              <p:cNvSpPr/>
              <p:nvPr/>
            </p:nvSpPr>
            <p:spPr bwMode="auto">
              <a:xfrm>
                <a:off x="762000" y="1905000"/>
                <a:ext cx="1828800" cy="1828800"/>
              </a:xfrm>
              <a:prstGeom prst="rect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cxnSp>
            <p:nvCxnSpPr>
              <p:cNvPr id="20501" name="Straight Arrow Connector 19">
                <a:extLst>
                  <a:ext uri="{FF2B5EF4-FFF2-40B4-BE49-F238E27FC236}">
                    <a16:creationId xmlns:a16="http://schemas.microsoft.com/office/drawing/2014/main" id="{BE23035E-85F6-4C1D-9335-07D8F88EE0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447800" y="2971800"/>
                <a:ext cx="152400" cy="68580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D3C7532-E9A0-47A3-8D3A-248A1F02ABF0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1219200" y="1485900"/>
                <a:ext cx="434975" cy="49688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0881069-F836-4152-845B-61EB999339BA}"/>
                  </a:ext>
                </a:extLst>
              </p:cNvPr>
              <p:cNvSpPr txBox="1"/>
              <p:nvPr/>
            </p:nvSpPr>
            <p:spPr bwMode="auto">
              <a:xfrm>
                <a:off x="1676400" y="1447800"/>
                <a:ext cx="457200" cy="52387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G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F035E1E-1502-4C0C-870A-6CEDC9BAD766}"/>
                  </a:ext>
                </a:extLst>
              </p:cNvPr>
              <p:cNvSpPr txBox="1"/>
              <p:nvPr/>
            </p:nvSpPr>
            <p:spPr bwMode="auto">
              <a:xfrm>
                <a:off x="838200" y="3124200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DEA1894-9003-45AF-AA08-15E93F8561B5}"/>
                  </a:ext>
                </a:extLst>
              </p:cNvPr>
              <p:cNvSpPr txBox="1"/>
              <p:nvPr/>
            </p:nvSpPr>
            <p:spPr bwMode="auto">
              <a:xfrm>
                <a:off x="1981200" y="3124200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4108834-FDBB-4E0C-BDB2-C5AE5AFEBE20}"/>
                  </a:ext>
                </a:extLst>
              </p:cNvPr>
              <p:cNvSpPr/>
              <p:nvPr/>
            </p:nvSpPr>
            <p:spPr bwMode="auto">
              <a:xfrm>
                <a:off x="2057400" y="2895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85B3A19-C362-4943-838A-6BC1EB07E583}"/>
                  </a:ext>
                </a:extLst>
              </p:cNvPr>
              <p:cNvSpPr/>
              <p:nvPr/>
            </p:nvSpPr>
            <p:spPr bwMode="auto">
              <a:xfrm>
                <a:off x="914400" y="2895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3655F6-0758-49AF-AB3E-AE717920E54E}"/>
                </a:ext>
              </a:extLst>
            </p:cNvPr>
            <p:cNvSpPr txBox="1"/>
            <p:nvPr/>
          </p:nvSpPr>
          <p:spPr bwMode="auto">
            <a:xfrm>
              <a:off x="2324100" y="1562100"/>
              <a:ext cx="2209800" cy="46196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Detector C</a:t>
              </a:r>
            </a:p>
          </p:txBody>
        </p:sp>
        <p:cxnSp>
          <p:nvCxnSpPr>
            <p:cNvPr id="20495" name="Straight Connector 102">
              <a:extLst>
                <a:ext uri="{FF2B5EF4-FFF2-40B4-BE49-F238E27FC236}">
                  <a16:creationId xmlns:a16="http://schemas.microsoft.com/office/drawing/2014/main" id="{EDD0DDD1-6A16-46AC-898B-6F5570309842}"/>
                </a:ext>
              </a:extLst>
            </p:cNvPr>
            <p:cNvCxnSpPr>
              <a:cxnSpLocks noChangeShapeType="1"/>
              <a:endCxn id="108" idx="2"/>
            </p:cNvCxnSpPr>
            <p:nvPr/>
          </p:nvCxnSpPr>
          <p:spPr bwMode="auto">
            <a:xfrm flipV="1">
              <a:off x="3429000" y="3276600"/>
              <a:ext cx="0" cy="5334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6" name="TextBox 103">
              <a:extLst>
                <a:ext uri="{FF2B5EF4-FFF2-40B4-BE49-F238E27FC236}">
                  <a16:creationId xmlns:a16="http://schemas.microsoft.com/office/drawing/2014/main" id="{FE9F1B54-31B7-4F82-88D0-AB5974C4E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IN</a:t>
              </a:r>
            </a:p>
          </p:txBody>
        </p:sp>
        <p:cxnSp>
          <p:nvCxnSpPr>
            <p:cNvPr id="20497" name="Straight Arrow Connector 104">
              <a:extLst>
                <a:ext uri="{FF2B5EF4-FFF2-40B4-BE49-F238E27FC236}">
                  <a16:creationId xmlns:a16="http://schemas.microsoft.com/office/drawing/2014/main" id="{79E49D93-E1AB-4BAA-B72A-F53D750A10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000" y="3352800"/>
              <a:ext cx="0" cy="381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7895" name="Straight Arrow Connector 117">
            <a:extLst>
              <a:ext uri="{FF2B5EF4-FFF2-40B4-BE49-F238E27FC236}">
                <a16:creationId xmlns:a16="http://schemas.microsoft.com/office/drawing/2014/main" id="{AF056D50-2334-4479-9DAC-472E47B79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3124200"/>
            <a:ext cx="0" cy="7620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Arrow Connector 118">
            <a:extLst>
              <a:ext uri="{FF2B5EF4-FFF2-40B4-BE49-F238E27FC236}">
                <a16:creationId xmlns:a16="http://schemas.microsoft.com/office/drawing/2014/main" id="{DDAD1064-605F-4FD3-92A6-FAB7253363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05400" y="2133600"/>
            <a:ext cx="762000" cy="1524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Arrow Connector 119">
            <a:extLst>
              <a:ext uri="{FF2B5EF4-FFF2-40B4-BE49-F238E27FC236}">
                <a16:creationId xmlns:a16="http://schemas.microsoft.com/office/drawing/2014/main" id="{E0CB0219-2808-48CF-B117-B3C1F43A2EA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71800" y="2209800"/>
            <a:ext cx="838200" cy="1524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AD4C8E-71E1-4138-9781-86D43C47234C}"/>
              </a:ext>
            </a:extLst>
          </p:cNvPr>
          <p:cNvSpPr txBox="1"/>
          <p:nvPr/>
        </p:nvSpPr>
        <p:spPr bwMode="auto">
          <a:xfrm rot="19574049">
            <a:off x="546100" y="3513138"/>
            <a:ext cx="2584450" cy="708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Blueprint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33A1F7-E6C2-4F43-A3A4-3B0BB2255D1D}"/>
              </a:ext>
            </a:extLst>
          </p:cNvPr>
          <p:cNvSpPr txBox="1"/>
          <p:nvPr/>
        </p:nvSpPr>
        <p:spPr bwMode="auto">
          <a:xfrm rot="19574049">
            <a:off x="6499225" y="3873500"/>
            <a:ext cx="2401888" cy="708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Blueprint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D48D961-1ED8-4DF7-9D0D-304597CBE7C6}"/>
              </a:ext>
            </a:extLst>
          </p:cNvPr>
          <p:cNvSpPr/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8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8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>
            <a:extLst>
              <a:ext uri="{FF2B5EF4-FFF2-40B4-BE49-F238E27FC236}">
                <a16:creationId xmlns:a16="http://schemas.microsoft.com/office/drawing/2014/main" id="{F09CFBBF-A641-4EC0-8CA6-D4AE6733688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85800"/>
            <a:ext cx="2209800" cy="2895600"/>
            <a:chOff x="2285999" y="914400"/>
            <a:chExt cx="2209800" cy="2895600"/>
          </a:xfrm>
        </p:grpSpPr>
        <p:grpSp>
          <p:nvGrpSpPr>
            <p:cNvPr id="21510" name="Group 37">
              <a:extLst>
                <a:ext uri="{FF2B5EF4-FFF2-40B4-BE49-F238E27FC236}">
                  <a16:creationId xmlns:a16="http://schemas.microsoft.com/office/drawing/2014/main" id="{A0F35ECE-7475-4413-A60E-95E7439C9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599" y="914400"/>
              <a:ext cx="1828800" cy="2362200"/>
              <a:chOff x="685799" y="1371600"/>
              <a:chExt cx="1828800" cy="2362200"/>
            </a:xfrm>
          </p:grpSpPr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667072DC-925B-40B6-B9BA-D26F54E9F1CF}"/>
                  </a:ext>
                </a:extLst>
              </p:cNvPr>
              <p:cNvSpPr/>
              <p:nvPr/>
            </p:nvSpPr>
            <p:spPr bwMode="auto">
              <a:xfrm>
                <a:off x="990599" y="137160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FF00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51893A7F-657E-4F03-A03B-19942E30C5E6}"/>
                  </a:ext>
                </a:extLst>
              </p:cNvPr>
              <p:cNvSpPr/>
              <p:nvPr/>
            </p:nvSpPr>
            <p:spPr bwMode="auto">
              <a:xfrm rot="10800000">
                <a:off x="990599" y="1371600"/>
                <a:ext cx="1219200" cy="882650"/>
              </a:xfrm>
              <a:prstGeom prst="chord">
                <a:avLst>
                  <a:gd name="adj1" fmla="val 5428294"/>
                  <a:gd name="adj2" fmla="val 16200000"/>
                </a:avLst>
              </a:prstGeom>
              <a:solidFill>
                <a:srgbClr val="009900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00412A-EEC0-4914-9866-0CDF92F0D424}"/>
                  </a:ext>
                </a:extLst>
              </p:cNvPr>
              <p:cNvSpPr/>
              <p:nvPr/>
            </p:nvSpPr>
            <p:spPr bwMode="auto">
              <a:xfrm>
                <a:off x="685799" y="1905000"/>
                <a:ext cx="1828800" cy="1828800"/>
              </a:xfrm>
              <a:prstGeom prst="rect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cxnSp>
            <p:nvCxnSpPr>
              <p:cNvPr id="21518" name="Straight Arrow Connector 19">
                <a:extLst>
                  <a:ext uri="{FF2B5EF4-FFF2-40B4-BE49-F238E27FC236}">
                    <a16:creationId xmlns:a16="http://schemas.microsoft.com/office/drawing/2014/main" id="{9652A87F-BA69-4EB6-B793-F944A0AFAE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447800" y="2971800"/>
                <a:ext cx="152400" cy="68580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EB35F4-8D3D-4DAB-9A6D-E83E195D9C46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1142999" y="1447800"/>
                <a:ext cx="434975" cy="4968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2F0B29-F572-4768-8863-A46C880B7075}"/>
                  </a:ext>
                </a:extLst>
              </p:cNvPr>
              <p:cNvSpPr txBox="1"/>
              <p:nvPr/>
            </p:nvSpPr>
            <p:spPr bwMode="auto">
              <a:xfrm>
                <a:off x="1600199" y="1447800"/>
                <a:ext cx="457200" cy="52387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7AD997-2587-4346-A480-92CB1ABC1E58}"/>
                  </a:ext>
                </a:extLst>
              </p:cNvPr>
              <p:cNvSpPr txBox="1"/>
              <p:nvPr/>
            </p:nvSpPr>
            <p:spPr bwMode="auto">
              <a:xfrm>
                <a:off x="761999" y="3124200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7DE914-580E-4926-ABF7-7D85FAAE3000}"/>
                  </a:ext>
                </a:extLst>
              </p:cNvPr>
              <p:cNvSpPr txBox="1"/>
              <p:nvPr/>
            </p:nvSpPr>
            <p:spPr bwMode="auto">
              <a:xfrm>
                <a:off x="1904999" y="3124200"/>
                <a:ext cx="381000" cy="53340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A7AEC3D-2DFC-4A4F-ADF9-6182F97264D2}"/>
                  </a:ext>
                </a:extLst>
              </p:cNvPr>
              <p:cNvSpPr/>
              <p:nvPr/>
            </p:nvSpPr>
            <p:spPr bwMode="auto">
              <a:xfrm>
                <a:off x="1981199" y="2895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933B01D-AFF6-4100-894B-E81D50256114}"/>
                  </a:ext>
                </a:extLst>
              </p:cNvPr>
              <p:cNvSpPr/>
              <p:nvPr/>
            </p:nvSpPr>
            <p:spPr bwMode="auto">
              <a:xfrm>
                <a:off x="838199" y="2895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1979E0-0833-43C3-83AC-658812809FE9}"/>
                </a:ext>
              </a:extLst>
            </p:cNvPr>
            <p:cNvSpPr txBox="1"/>
            <p:nvPr/>
          </p:nvSpPr>
          <p:spPr bwMode="auto">
            <a:xfrm>
              <a:off x="2285999" y="1524000"/>
              <a:ext cx="2209800" cy="46196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Detector</a:t>
              </a:r>
            </a:p>
          </p:txBody>
        </p:sp>
        <p:cxnSp>
          <p:nvCxnSpPr>
            <p:cNvPr id="21512" name="Straight Connector 40">
              <a:extLst>
                <a:ext uri="{FF2B5EF4-FFF2-40B4-BE49-F238E27FC236}">
                  <a16:creationId xmlns:a16="http://schemas.microsoft.com/office/drawing/2014/main" id="{30DDA07B-C979-496F-967C-456DEAE25B40}"/>
                </a:ext>
              </a:extLst>
            </p:cNvPr>
            <p:cNvCxnSpPr>
              <a:cxnSpLocks noChangeShapeType="1"/>
              <a:endCxn id="16" idx="2"/>
            </p:cNvCxnSpPr>
            <p:nvPr/>
          </p:nvCxnSpPr>
          <p:spPr bwMode="auto">
            <a:xfrm flipV="1">
              <a:off x="3429000" y="3276600"/>
              <a:ext cx="0" cy="5334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3" name="TextBox 42">
              <a:extLst>
                <a:ext uri="{FF2B5EF4-FFF2-40B4-BE49-F238E27FC236}">
                  <a16:creationId xmlns:a16="http://schemas.microsoft.com/office/drawing/2014/main" id="{8A46D8A4-5053-410A-88D8-4B5ED9F93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IN</a:t>
              </a:r>
            </a:p>
          </p:txBody>
        </p:sp>
        <p:cxnSp>
          <p:nvCxnSpPr>
            <p:cNvPr id="21514" name="Straight Arrow Connector 44">
              <a:extLst>
                <a:ext uri="{FF2B5EF4-FFF2-40B4-BE49-F238E27FC236}">
                  <a16:creationId xmlns:a16="http://schemas.microsoft.com/office/drawing/2014/main" id="{59C2C73B-B81E-4C33-AF82-17DDD19BD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000" y="3352800"/>
              <a:ext cx="0" cy="381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Text Box 5">
            <a:extLst>
              <a:ext uri="{FF2B5EF4-FFF2-40B4-BE49-F238E27FC236}">
                <a16:creationId xmlns:a16="http://schemas.microsoft.com/office/drawing/2014/main" id="{AE0B204F-533F-40BB-808C-547FB5C0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21336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Detector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48D5D3-25FE-4AC4-B5C8-9EA1529362E9}"/>
              </a:ext>
            </a:extLst>
          </p:cNvPr>
          <p:cNvSpPr txBox="1"/>
          <p:nvPr/>
        </p:nvSpPr>
        <p:spPr bwMode="auto">
          <a:xfrm>
            <a:off x="457200" y="3810000"/>
            <a:ext cx="81534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Upon encountering a particle, the detector flashes either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 R=1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or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green G=0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7E4748-3836-4EEC-A255-DA18C9B7476A}"/>
              </a:ext>
            </a:extLst>
          </p:cNvPr>
          <p:cNvSpPr txBox="1"/>
          <p:nvPr/>
        </p:nvSpPr>
        <p:spPr bwMode="auto">
          <a:xfrm>
            <a:off x="685800" y="5257800"/>
            <a:ext cx="78486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Each detector has a switch with two settings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1,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which can be randomly set at anytime before the particle arrives.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97293543-72D0-4B87-B158-627B7A3A349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762000"/>
            <a:ext cx="2895600" cy="2743200"/>
            <a:chOff x="448227" y="369008"/>
            <a:chExt cx="2895600" cy="2743200"/>
          </a:xfrm>
        </p:grpSpPr>
        <p:grpSp>
          <p:nvGrpSpPr>
            <p:cNvPr id="22534" name="Group 115">
              <a:extLst>
                <a:ext uri="{FF2B5EF4-FFF2-40B4-BE49-F238E27FC236}">
                  <a16:creationId xmlns:a16="http://schemas.microsoft.com/office/drawing/2014/main" id="{E31FA6EC-C087-45B3-80B8-2263E805EE10}"/>
                </a:ext>
              </a:extLst>
            </p:cNvPr>
            <p:cNvGrpSpPr>
              <a:grpSpLocks/>
            </p:cNvGrpSpPr>
            <p:nvPr/>
          </p:nvGrpSpPr>
          <p:grpSpPr bwMode="auto">
            <a:xfrm rot="-262607">
              <a:off x="1057827" y="902408"/>
              <a:ext cx="1752600" cy="1828800"/>
              <a:chOff x="3581400" y="2133600"/>
              <a:chExt cx="1752600" cy="18288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E1B651-EA9C-4238-AAFA-2CF53DCC7F78}"/>
                  </a:ext>
                </a:extLst>
              </p:cNvPr>
              <p:cNvSpPr/>
              <p:nvPr/>
            </p:nvSpPr>
            <p:spPr bwMode="auto">
              <a:xfrm>
                <a:off x="3581400" y="2133600"/>
                <a:ext cx="1752600" cy="1828800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0DE11DC-8B38-41B4-97FB-320FF685C421}"/>
                  </a:ext>
                </a:extLst>
              </p:cNvPr>
              <p:cNvSpPr/>
              <p:nvPr/>
            </p:nvSpPr>
            <p:spPr bwMode="auto">
              <a:xfrm>
                <a:off x="4495273" y="2434433"/>
                <a:ext cx="838200" cy="735013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B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943384E-04AA-4777-83D9-1615A4A7AA4E}"/>
                  </a:ext>
                </a:extLst>
              </p:cNvPr>
              <p:cNvSpPr/>
              <p:nvPr/>
            </p:nvSpPr>
            <p:spPr bwMode="auto">
              <a:xfrm>
                <a:off x="3634207" y="2409925"/>
                <a:ext cx="838200" cy="735013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A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7269DEF-5FCB-4B9A-BC0B-BF45C37D94BA}"/>
                  </a:ext>
                </a:extLst>
              </p:cNvPr>
              <p:cNvSpPr/>
              <p:nvPr/>
            </p:nvSpPr>
            <p:spPr bwMode="auto">
              <a:xfrm>
                <a:off x="4038100" y="3123868"/>
                <a:ext cx="838200" cy="735012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747D-F106-4324-B5CC-D65BFFF09C6E}"/>
                </a:ext>
              </a:extLst>
            </p:cNvPr>
            <p:cNvSpPr txBox="1"/>
            <p:nvPr/>
          </p:nvSpPr>
          <p:spPr bwMode="auto">
            <a:xfrm>
              <a:off x="1134027" y="369008"/>
              <a:ext cx="1752600" cy="523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Source</a:t>
              </a:r>
            </a:p>
          </p:txBody>
        </p:sp>
        <p:cxnSp>
          <p:nvCxnSpPr>
            <p:cNvPr id="22536" name="Straight Arrow Connector 118">
              <a:extLst>
                <a:ext uri="{FF2B5EF4-FFF2-40B4-BE49-F238E27FC236}">
                  <a16:creationId xmlns:a16="http://schemas.microsoft.com/office/drawing/2014/main" id="{3BEF581B-F013-4106-B514-EC2CBEB70C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81827" y="1359608"/>
              <a:ext cx="762000" cy="1524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Straight Arrow Connector 119">
              <a:extLst>
                <a:ext uri="{FF2B5EF4-FFF2-40B4-BE49-F238E27FC236}">
                  <a16:creationId xmlns:a16="http://schemas.microsoft.com/office/drawing/2014/main" id="{71C4EB81-18F5-44CE-B0DF-2D6EA42DAE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8227" y="1435808"/>
              <a:ext cx="838200" cy="1524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Arrow Connector 117">
              <a:extLst>
                <a:ext uri="{FF2B5EF4-FFF2-40B4-BE49-F238E27FC236}">
                  <a16:creationId xmlns:a16="http://schemas.microsoft.com/office/drawing/2014/main" id="{56BB4488-D22A-47D6-9A29-21ACA9EA0F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96027" y="2438400"/>
              <a:ext cx="8973" cy="67380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Text Box 5">
            <a:extLst>
              <a:ext uri="{FF2B5EF4-FFF2-40B4-BE49-F238E27FC236}">
                <a16:creationId xmlns:a16="http://schemas.microsoft.com/office/drawing/2014/main" id="{565903BA-44F5-44CF-93F6-1DACE2FE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0"/>
            <a:ext cx="21336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Source 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A84837-CD04-4158-9FF0-2B25022C034F}"/>
              </a:ext>
            </a:extLst>
          </p:cNvPr>
          <p:cNvSpPr txBox="1"/>
          <p:nvPr/>
        </p:nvSpPr>
        <p:spPr bwMode="auto">
          <a:xfrm>
            <a:off x="609600" y="3581400"/>
            <a:ext cx="82296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 source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containg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3 particles, and a little blue button, which when pressed, ejects the particles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toward their respective detectors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&amp;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4704E7-AE5D-431E-9EF6-6A833035B26B}"/>
              </a:ext>
            </a:extLst>
          </p:cNvPr>
          <p:cNvSpPr/>
          <p:nvPr/>
        </p:nvSpPr>
        <p:spPr bwMode="auto">
          <a:xfrm>
            <a:off x="5105400" y="2362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4" grpId="1" animBg="1"/>
      <p:bldP spid="14" grpId="2" animBg="1"/>
      <p:bldP spid="1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Text Box 3">
            <a:extLst>
              <a:ext uri="{FF2B5EF4-FFF2-40B4-BE49-F238E27FC236}">
                <a16:creationId xmlns:a16="http://schemas.microsoft.com/office/drawing/2014/main" id="{3B685739-90E7-4F17-A75D-D915C3B9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66900"/>
            <a:ext cx="7620000" cy="1919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Samuel Lomonaco</a:t>
            </a:r>
            <a:endParaRPr lang="en-US" sz="48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University of Maryland Baltimore County (UMBC)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Email: Lomonaco@UMBC.edu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WebPage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: www.csee.umbc.edu/~lomonaco</a:t>
            </a:r>
          </a:p>
        </p:txBody>
      </p:sp>
      <p:sp>
        <p:nvSpPr>
          <p:cNvPr id="877582" name="Text Box 14">
            <a:extLst>
              <a:ext uri="{FF2B5EF4-FFF2-40B4-BE49-F238E27FC236}">
                <a16:creationId xmlns:a16="http://schemas.microsoft.com/office/drawing/2014/main" id="{F6A64E4A-ACE8-45D3-A8DE-F34A157E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3525"/>
            <a:ext cx="5181600" cy="12001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Build a Device that Cannot Be Built</a:t>
            </a:r>
            <a:endParaRPr 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57FCE-65CB-4B0F-B003-16B4A8A217BB}"/>
              </a:ext>
            </a:extLst>
          </p:cNvPr>
          <p:cNvSpPr/>
          <p:nvPr/>
        </p:nvSpPr>
        <p:spPr bwMode="auto">
          <a:xfrm>
            <a:off x="1981200" y="6484938"/>
            <a:ext cx="5562600" cy="30797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Talk Given November 18, 2016 at UMBC CSEE Seminar</a:t>
            </a:r>
          </a:p>
        </p:txBody>
      </p:sp>
      <p:pic>
        <p:nvPicPr>
          <p:cNvPr id="5125" name="Picture 7" descr="C:\Users\Sam\Desktop\SPIE2013\Graphics\UMBC-Logo02.jpg">
            <a:extLst>
              <a:ext uri="{FF2B5EF4-FFF2-40B4-BE49-F238E27FC236}">
                <a16:creationId xmlns:a16="http://schemas.microsoft.com/office/drawing/2014/main" id="{E3600836-7AF4-4A75-9BDF-4C624DF0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195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">
            <a:extLst>
              <a:ext uri="{FF2B5EF4-FFF2-40B4-BE49-F238E27FC236}">
                <a16:creationId xmlns:a16="http://schemas.microsoft.com/office/drawing/2014/main" id="{48CA85B9-6CF5-4C82-9DE7-DE78D6A2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405438"/>
            <a:ext cx="1757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>
            <a:extLst>
              <a:ext uri="{FF2B5EF4-FFF2-40B4-BE49-F238E27FC236}">
                <a16:creationId xmlns:a16="http://schemas.microsoft.com/office/drawing/2014/main" id="{386623DC-36DE-4A27-8DCC-C51D2265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334000"/>
            <a:ext cx="1143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>
            <a:extLst>
              <a:ext uri="{FF2B5EF4-FFF2-40B4-BE49-F238E27FC236}">
                <a16:creationId xmlns:a16="http://schemas.microsoft.com/office/drawing/2014/main" id="{89EFD7C7-B42E-4F13-9628-C569854AA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213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>
            <a:extLst>
              <a:ext uri="{FF2B5EF4-FFF2-40B4-BE49-F238E27FC236}">
                <a16:creationId xmlns:a16="http://schemas.microsoft.com/office/drawing/2014/main" id="{EA487057-4EAF-418A-8604-3D82365B8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438775"/>
            <a:ext cx="18161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BB227-CD6F-4DAD-903F-15B46037A07F}"/>
              </a:ext>
            </a:extLst>
          </p:cNvPr>
          <p:cNvSpPr txBox="1"/>
          <p:nvPr/>
        </p:nvSpPr>
        <p:spPr bwMode="auto">
          <a:xfrm>
            <a:off x="838200" y="609600"/>
            <a:ext cx="73914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supervisor is only interested in the switch settings for which an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odd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number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of the three switches is set to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,i.e.,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4AD04-1D45-4481-986C-A66204179262}"/>
              </a:ext>
            </a:extLst>
          </p:cNvPr>
          <p:cNvSpPr txBox="1"/>
          <p:nvPr/>
        </p:nvSpPr>
        <p:spPr bwMode="auto">
          <a:xfrm>
            <a:off x="762000" y="2667000"/>
            <a:ext cx="1600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B C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0 0 1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E5460-87D4-4E9E-8D95-78175B9E5FC6}"/>
              </a:ext>
            </a:extLst>
          </p:cNvPr>
          <p:cNvSpPr txBox="1"/>
          <p:nvPr/>
        </p:nvSpPr>
        <p:spPr bwMode="auto">
          <a:xfrm>
            <a:off x="2667000" y="2667000"/>
            <a:ext cx="1600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B C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0 1 0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78CB2-498F-4F7A-B76A-EE889E80F24B}"/>
              </a:ext>
            </a:extLst>
          </p:cNvPr>
          <p:cNvSpPr txBox="1"/>
          <p:nvPr/>
        </p:nvSpPr>
        <p:spPr bwMode="auto">
          <a:xfrm>
            <a:off x="4495800" y="2590800"/>
            <a:ext cx="1600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B C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1 0 0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66685-3F17-4822-B320-08DAB34969DE}"/>
              </a:ext>
            </a:extLst>
          </p:cNvPr>
          <p:cNvSpPr txBox="1"/>
          <p:nvPr/>
        </p:nvSpPr>
        <p:spPr bwMode="auto">
          <a:xfrm>
            <a:off x="6400800" y="2590800"/>
            <a:ext cx="1600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B C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1 1 1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11CA-6E36-48F2-9C5C-DE55613E3BE1}"/>
              </a:ext>
            </a:extLst>
          </p:cNvPr>
          <p:cNvSpPr txBox="1"/>
          <p:nvPr/>
        </p:nvSpPr>
        <p:spPr bwMode="auto">
          <a:xfrm>
            <a:off x="914400" y="4648200"/>
            <a:ext cx="73152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 other switch settings are important.  He/she doesn’t care about remaining 4 settings.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9D82D10-8619-44B8-B874-304CD7B5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32004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Specifications: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D3B09-048B-4D5B-912B-9B014711B46E}"/>
              </a:ext>
            </a:extLst>
          </p:cNvPr>
          <p:cNvSpPr txBox="1"/>
          <p:nvPr/>
        </p:nvSpPr>
        <p:spPr bwMode="auto">
          <a:xfrm>
            <a:off x="838200" y="1295400"/>
            <a:ext cx="75438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switch settings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001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010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(after all 3 particles received),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ONLY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odd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number of the detectors flash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 R=1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03BE0-3012-4656-AA88-74AF4805C3E8}"/>
              </a:ext>
            </a:extLst>
          </p:cNvPr>
          <p:cNvSpPr txBox="1"/>
          <p:nvPr/>
        </p:nvSpPr>
        <p:spPr bwMode="auto">
          <a:xfrm>
            <a:off x="838200" y="4038600"/>
            <a:ext cx="82296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switch setting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111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(after all particles received),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ONLY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even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number of detectors must flash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 R=1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93012CB-518E-4B03-AFCE-C59A2496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25908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5D40A-0684-42C4-8615-E0ACF3E1ACA4}"/>
              </a:ext>
            </a:extLst>
          </p:cNvPr>
          <p:cNvSpPr txBox="1"/>
          <p:nvPr/>
        </p:nvSpPr>
        <p:spPr bwMode="auto">
          <a:xfrm>
            <a:off x="762000" y="1066800"/>
            <a:ext cx="80010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Constraint 1:  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Detectors cannot communicate with one another.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They are separated by a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spacelike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distance, and hence physically independent.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55FF8-2763-407B-BEE6-15300A3B5EA2}"/>
              </a:ext>
            </a:extLst>
          </p:cNvPr>
          <p:cNvSpPr txBox="1"/>
          <p:nvPr/>
        </p:nvSpPr>
        <p:spPr bwMode="auto">
          <a:xfrm>
            <a:off x="762000" y="3200400"/>
            <a:ext cx="78486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Constraint 2:  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Upon leaving source, the particles can no longer communicate with one another.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12A29-CAD4-487E-BDC0-674825AA9828}"/>
              </a:ext>
            </a:extLst>
          </p:cNvPr>
          <p:cNvSpPr txBox="1"/>
          <p:nvPr/>
        </p:nvSpPr>
        <p:spPr bwMode="auto">
          <a:xfrm>
            <a:off x="762000" y="5029200"/>
            <a:ext cx="77724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Constraint 3: 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Each particle only communicates with a detector when it encounters the detector.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201D27F-747F-49DB-B8C9-4F77C268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239000" cy="107791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Supervisor leaves with an ominous command: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12A041-F4F0-43A1-9763-1FE0CB317E25}"/>
              </a:ext>
            </a:extLst>
          </p:cNvPr>
          <p:cNvSpPr/>
          <p:nvPr/>
        </p:nvSpPr>
        <p:spPr bwMode="auto">
          <a:xfrm>
            <a:off x="457200" y="3581400"/>
            <a:ext cx="8153400" cy="919163"/>
          </a:xfrm>
          <a:prstGeom prst="roundRect">
            <a:avLst/>
          </a:prstGeom>
          <a:solidFill>
            <a:srgbClr val="FFFF66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Build this system ASAP !!!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7BF8217-B9D7-4230-BCA7-05D00B08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71628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Design Engineer’s Observations: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517DC-CD06-46CA-85DF-70E92095BC8F}"/>
              </a:ext>
            </a:extLst>
          </p:cNvPr>
          <p:cNvSpPr txBox="1"/>
          <p:nvPr/>
        </p:nvSpPr>
        <p:spPr bwMode="auto">
          <a:xfrm>
            <a:off x="762000" y="1752600"/>
            <a:ext cx="2057400" cy="533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Since: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11771-013A-49E0-84B3-181D75EB4356}"/>
              </a:ext>
            </a:extLst>
          </p:cNvPr>
          <p:cNvSpPr txBox="1"/>
          <p:nvPr/>
        </p:nvSpPr>
        <p:spPr bwMode="auto">
          <a:xfrm>
            <a:off x="1524000" y="2286000"/>
            <a:ext cx="6934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1) Detectors cannot communicate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FAB4F-8B05-42CD-A5C3-96495836DB6E}"/>
              </a:ext>
            </a:extLst>
          </p:cNvPr>
          <p:cNvSpPr txBox="1"/>
          <p:nvPr/>
        </p:nvSpPr>
        <p:spPr bwMode="auto">
          <a:xfrm>
            <a:off x="1524000" y="3048000"/>
            <a:ext cx="64770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2) After ejection, particles cannot communicate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1B40A-1700-4F8F-AB0A-EE7E5FC9265E}"/>
              </a:ext>
            </a:extLst>
          </p:cNvPr>
          <p:cNvSpPr txBox="1"/>
          <p:nvPr/>
        </p:nvSpPr>
        <p:spPr bwMode="auto">
          <a:xfrm>
            <a:off x="1524000" y="4114800"/>
            <a:ext cx="64008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3) Particles only communicate with detector upon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FD46E-F936-4A4D-B32D-B5BC91340068}"/>
              </a:ext>
            </a:extLst>
          </p:cNvPr>
          <p:cNvSpPr txBox="1"/>
          <p:nvPr/>
        </p:nvSpPr>
        <p:spPr bwMode="auto">
          <a:xfrm>
            <a:off x="762000" y="5638800"/>
            <a:ext cx="7315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Ergo, each particle must carry instructions for its respective detector.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7853D-5832-4867-85B0-FFFE151584FF}"/>
              </a:ext>
            </a:extLst>
          </p:cNvPr>
          <p:cNvSpPr txBox="1"/>
          <p:nvPr/>
        </p:nvSpPr>
        <p:spPr bwMode="auto">
          <a:xfrm>
            <a:off x="838200" y="762000"/>
            <a:ext cx="8077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Enter stage left: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 Engineer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099AC6-8DA0-4BAF-8570-A9561B16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7239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Design Engineer’s Observations: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F99B2E-9B46-467D-B2A6-5643BA78AD6D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191000"/>
          <a:ext cx="6324600" cy="111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Switch \ Ball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Color1A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Color1B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Color1C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Color2A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 2B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Color2C</a:t>
                      </a:r>
                    </a:p>
                  </a:txBody>
                  <a:tcPr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270FF581-180E-414A-BC71-855224CCEC5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349500"/>
            <a:ext cx="2208213" cy="1716088"/>
            <a:chOff x="1752600" y="2348794"/>
            <a:chExt cx="2208276" cy="171646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1012EFE-D8FE-4F53-81AC-6D522527AB58}"/>
                </a:ext>
              </a:extLst>
            </p:cNvPr>
            <p:cNvSpPr/>
            <p:nvPr/>
          </p:nvSpPr>
          <p:spPr bwMode="auto">
            <a:xfrm>
              <a:off x="1752600" y="2348794"/>
              <a:ext cx="1676448" cy="714534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Particle </a:t>
              </a:r>
              <a:r>
                <a:rPr lang="en-US" sz="1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</a:t>
              </a: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Instructions</a:t>
              </a:r>
            </a:p>
          </p:txBody>
        </p:sp>
        <p:cxnSp>
          <p:nvCxnSpPr>
            <p:cNvPr id="28705" name="Curved Connector 13">
              <a:extLst>
                <a:ext uri="{FF2B5EF4-FFF2-40B4-BE49-F238E27FC236}">
                  <a16:creationId xmlns:a16="http://schemas.microsoft.com/office/drawing/2014/main" id="{4A4CE3DD-6D8E-4A33-8016-FD6A0298A140}"/>
                </a:ext>
              </a:extLst>
            </p:cNvPr>
            <p:cNvCxnSpPr>
              <a:cxnSpLocks noChangeShapeType="1"/>
              <a:stCxn id="4" idx="2"/>
            </p:cNvCxnSpPr>
            <p:nvPr/>
          </p:nvCxnSpPr>
          <p:spPr bwMode="auto">
            <a:xfrm rot="16200000" flipH="1">
              <a:off x="2775148" y="2879535"/>
              <a:ext cx="1001380" cy="1370076"/>
            </a:xfrm>
            <a:prstGeom prst="curvedConnector3">
              <a:avLst>
                <a:gd name="adj1" fmla="val 50000"/>
              </a:avLst>
            </a:prstGeom>
            <a:noFill/>
            <a:ln w="76200" algn="ctr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9705B4-3548-44E0-ABE6-F0518A2AD0E9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1084263"/>
            <a:ext cx="1792287" cy="2981325"/>
            <a:chOff x="5567172" y="1084843"/>
            <a:chExt cx="1792224" cy="298042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A37D022-CD17-4D5B-A65A-A6B5CD829D2F}"/>
                </a:ext>
              </a:extLst>
            </p:cNvPr>
            <p:cNvSpPr/>
            <p:nvPr/>
          </p:nvSpPr>
          <p:spPr bwMode="auto">
            <a:xfrm>
              <a:off x="5683055" y="1084843"/>
              <a:ext cx="1676341" cy="715745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Particle </a:t>
              </a:r>
              <a:r>
                <a:rPr lang="en-US" sz="1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</a:t>
              </a: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Instructions</a:t>
              </a:r>
            </a:p>
          </p:txBody>
        </p:sp>
        <p:cxnSp>
          <p:nvCxnSpPr>
            <p:cNvPr id="28703" name="Curved Connector 15">
              <a:extLst>
                <a:ext uri="{FF2B5EF4-FFF2-40B4-BE49-F238E27FC236}">
                  <a16:creationId xmlns:a16="http://schemas.microsoft.com/office/drawing/2014/main" id="{C813E1D4-795D-40C1-BF19-1E4D1580BE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04660" y="2462444"/>
              <a:ext cx="2265331" cy="940308"/>
            </a:xfrm>
            <a:prstGeom prst="curvedConnector3">
              <a:avLst>
                <a:gd name="adj1" fmla="val 50000"/>
              </a:avLst>
            </a:prstGeom>
            <a:noFill/>
            <a:ln w="76200" algn="ctr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EA97D4-D6BE-4AD3-A115-901BFD32EA09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2300288"/>
            <a:ext cx="1771650" cy="1765300"/>
            <a:chOff x="7106413" y="2300575"/>
            <a:chExt cx="1770887" cy="176468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117E13A-4173-4782-9DE1-5947830656CF}"/>
                </a:ext>
              </a:extLst>
            </p:cNvPr>
            <p:cNvSpPr/>
            <p:nvPr/>
          </p:nvSpPr>
          <p:spPr bwMode="auto">
            <a:xfrm>
              <a:off x="7201622" y="2300575"/>
              <a:ext cx="1675678" cy="715713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Particle </a:t>
              </a:r>
              <a:r>
                <a:rPr lang="en-US" sz="1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</a:t>
              </a:r>
              <a:r>
                <a:rPr lang="en-US" sz="18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Instructions</a:t>
              </a:r>
            </a:p>
          </p:txBody>
        </p:sp>
        <p:cxnSp>
          <p:nvCxnSpPr>
            <p:cNvPr id="28701" name="Curved Connector 17">
              <a:extLst>
                <a:ext uri="{FF2B5EF4-FFF2-40B4-BE49-F238E27FC236}">
                  <a16:creationId xmlns:a16="http://schemas.microsoft.com/office/drawing/2014/main" id="{435CA966-7DF7-46F6-AEB7-A99AD7898E45}"/>
                </a:ext>
              </a:extLst>
            </p:cNvPr>
            <p:cNvCxnSpPr>
              <a:cxnSpLocks noChangeShapeType="1"/>
              <a:stCxn id="6" idx="2"/>
            </p:cNvCxnSpPr>
            <p:nvPr/>
          </p:nvCxnSpPr>
          <p:spPr bwMode="auto">
            <a:xfrm rot="5400000">
              <a:off x="7047957" y="3074119"/>
              <a:ext cx="1049599" cy="932688"/>
            </a:xfrm>
            <a:prstGeom prst="curvedConnector3">
              <a:avLst>
                <a:gd name="adj1" fmla="val 50000"/>
              </a:avLst>
            </a:prstGeom>
            <a:noFill/>
            <a:ln w="76200" algn="ctr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26E86-7DEA-4D2A-B5E3-003612ECB8CA}"/>
              </a:ext>
            </a:extLst>
          </p:cNvPr>
          <p:cNvSpPr txBox="1"/>
          <p:nvPr/>
        </p:nvSpPr>
        <p:spPr bwMode="auto">
          <a:xfrm>
            <a:off x="161925" y="152400"/>
            <a:ext cx="882015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particle must carry its on instructions </a:t>
            </a:r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its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0B2FB2-2D94-4580-B3D9-DE194DD6124E}"/>
              </a:ext>
            </a:extLst>
          </p:cNvPr>
          <p:cNvSpPr/>
          <p:nvPr/>
        </p:nvSpPr>
        <p:spPr bwMode="auto">
          <a:xfrm>
            <a:off x="847725" y="1455738"/>
            <a:ext cx="7543800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4F7D0-88A4-458E-BFAC-574B3E3693A3}"/>
              </a:ext>
            </a:extLst>
          </p:cNvPr>
          <p:cNvSpPr txBox="1"/>
          <p:nvPr/>
        </p:nvSpPr>
        <p:spPr bwMode="auto">
          <a:xfrm>
            <a:off x="180975" y="1327150"/>
            <a:ext cx="889635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Thus, particle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must carry a local instruction of 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form:</a:t>
            </a:r>
          </a:p>
        </p:txBody>
      </p:sp>
      <p:graphicFrame>
        <p:nvGraphicFramePr>
          <p:cNvPr id="28677" name="Object 20">
            <a:extLst>
              <a:ext uri="{FF2B5EF4-FFF2-40B4-BE49-F238E27FC236}">
                <a16:creationId xmlns:a16="http://schemas.microsoft.com/office/drawing/2014/main" id="{7D18CB0A-A19A-4F93-ADCD-06F216162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688" y="1828800"/>
          <a:ext cx="14128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3" imgW="1548728" imgH="634725" progId="Equation.DSMT4">
                  <p:embed/>
                </p:oleObj>
              </mc:Choice>
              <mc:Fallback>
                <p:oleObj name="Equation" r:id="rId3" imgW="1548728" imgH="63472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828800"/>
                        <a:ext cx="14128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20">
            <a:extLst>
              <a:ext uri="{FF2B5EF4-FFF2-40B4-BE49-F238E27FC236}">
                <a16:creationId xmlns:a16="http://schemas.microsoft.com/office/drawing/2014/main" id="{6D2AAE93-6BFC-468A-87A9-BC2A0DAE5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6325" y="2425700"/>
          <a:ext cx="68834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5" imgW="7569200" imgH="1308100" progId="Equation.DSMT4">
                  <p:embed/>
                </p:oleObj>
              </mc:Choice>
              <mc:Fallback>
                <p:oleObj name="Equation" r:id="rId5" imgW="7569200" imgH="1308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425700"/>
                        <a:ext cx="6883400" cy="1189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21FD1D-5C13-4059-AA28-5F07C30CE69F}"/>
              </a:ext>
            </a:extLst>
          </p:cNvPr>
          <p:cNvSpPr txBox="1"/>
          <p:nvPr/>
        </p:nvSpPr>
        <p:spPr bwMode="auto">
          <a:xfrm>
            <a:off x="293688" y="3898900"/>
            <a:ext cx="8382000" cy="522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                       and </a:t>
            </a:r>
          </a:p>
        </p:txBody>
      </p:sp>
      <p:graphicFrame>
        <p:nvGraphicFramePr>
          <p:cNvPr id="28680" name="Object 20">
            <a:extLst>
              <a:ext uri="{FF2B5EF4-FFF2-40B4-BE49-F238E27FC236}">
                <a16:creationId xmlns:a16="http://schemas.microsoft.com/office/drawing/2014/main" id="{182209B4-0682-497B-A97E-900B795F3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9088" y="3894138"/>
          <a:ext cx="33528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7" imgW="4318000" imgH="546100" progId="Equation.DSMT4">
                  <p:embed/>
                </p:oleObj>
              </mc:Choice>
              <mc:Fallback>
                <p:oleObj name="Equation" r:id="rId7" imgW="4318000" imgH="546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894138"/>
                        <a:ext cx="3352800" cy="461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20">
            <a:extLst>
              <a:ext uri="{FF2B5EF4-FFF2-40B4-BE49-F238E27FC236}">
                <a16:creationId xmlns:a16="http://schemas.microsoft.com/office/drawing/2014/main" id="{F7A7E062-D823-4CB0-B5F0-F454AA664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3914775"/>
          <a:ext cx="30908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9" imgW="4292600" imgH="546100" progId="Equation.DSMT4">
                  <p:embed/>
                </p:oleObj>
              </mc:Choice>
              <mc:Fallback>
                <p:oleObj name="Equation" r:id="rId9" imgW="4292600" imgH="546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3914775"/>
                        <a:ext cx="3090862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D194356-9296-49AD-B915-A1BEC60FA3B6}"/>
              </a:ext>
            </a:extLst>
          </p:cNvPr>
          <p:cNvSpPr txBox="1"/>
          <p:nvPr/>
        </p:nvSpPr>
        <p:spPr bwMode="auto">
          <a:xfrm>
            <a:off x="381000" y="4800600"/>
            <a:ext cx="8601075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like manner, the remaining two particles must carry instructions           and</a:t>
            </a:r>
          </a:p>
        </p:txBody>
      </p:sp>
      <p:graphicFrame>
        <p:nvGraphicFramePr>
          <p:cNvPr id="28683" name="Object 20">
            <a:extLst>
              <a:ext uri="{FF2B5EF4-FFF2-40B4-BE49-F238E27FC236}">
                <a16:creationId xmlns:a16="http://schemas.microsoft.com/office/drawing/2014/main" id="{587C94E7-D32B-4E01-9463-A37838152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0238" y="5235575"/>
          <a:ext cx="14112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11" imgW="1548728" imgH="634725" progId="Equation.DSMT4">
                  <p:embed/>
                </p:oleObj>
              </mc:Choice>
              <mc:Fallback>
                <p:oleObj name="Equation" r:id="rId11" imgW="1548728" imgH="63472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235575"/>
                        <a:ext cx="1411287" cy="579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20">
            <a:extLst>
              <a:ext uri="{FF2B5EF4-FFF2-40B4-BE49-F238E27FC236}">
                <a16:creationId xmlns:a16="http://schemas.microsoft.com/office/drawing/2014/main" id="{F9A5C507-70AA-4514-97F8-4657440EA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363" y="5232400"/>
          <a:ext cx="14112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13" imgW="1548728" imgH="634725" progId="Equation.DSMT4">
                  <p:embed/>
                </p:oleObj>
              </mc:Choice>
              <mc:Fallback>
                <p:oleObj name="Equation" r:id="rId13" imgW="1548728" imgH="63472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5232400"/>
                        <a:ext cx="1411287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39737-B080-417F-99E4-8B0256C048DF}"/>
              </a:ext>
            </a:extLst>
          </p:cNvPr>
          <p:cNvSpPr txBox="1"/>
          <p:nvPr/>
        </p:nvSpPr>
        <p:spPr bwMode="auto">
          <a:xfrm>
            <a:off x="838200" y="1539875"/>
            <a:ext cx="83058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Thus, for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 = A</a:t>
            </a: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each local instruction is simply a Boolean function of the form:</a:t>
            </a:r>
          </a:p>
        </p:txBody>
      </p:sp>
      <p:graphicFrame>
        <p:nvGraphicFramePr>
          <p:cNvPr id="30723" name="Object 20">
            <a:extLst>
              <a:ext uri="{FF2B5EF4-FFF2-40B4-BE49-F238E27FC236}">
                <a16:creationId xmlns:a16="http://schemas.microsoft.com/office/drawing/2014/main" id="{D6284C68-2FEF-4288-A531-EEA6B50FC7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759075"/>
          <a:ext cx="31146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3416300" imgH="647700" progId="Equation.DSMT4">
                  <p:embed/>
                </p:oleObj>
              </mc:Choice>
              <mc:Fallback>
                <p:oleObj name="Equation" r:id="rId3" imgW="3416300" imgH="647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59075"/>
                        <a:ext cx="3114675" cy="588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ACE572A-361B-40A6-8EF8-E06A9C5B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32004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Specifications: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73580-D4D5-4FC0-873A-4DC6614DA03F}"/>
              </a:ext>
            </a:extLst>
          </p:cNvPr>
          <p:cNvSpPr txBox="1"/>
          <p:nvPr/>
        </p:nvSpPr>
        <p:spPr bwMode="auto">
          <a:xfrm>
            <a:off x="838200" y="1295400"/>
            <a:ext cx="75438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switch settings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001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010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(after all 3 particles received),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ONLY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odd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number of the detectors flash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 R=1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7AD9C-B399-45EE-B7C1-194C08D41180}"/>
              </a:ext>
            </a:extLst>
          </p:cNvPr>
          <p:cNvSpPr txBox="1"/>
          <p:nvPr/>
        </p:nvSpPr>
        <p:spPr bwMode="auto">
          <a:xfrm>
            <a:off x="838200" y="4038600"/>
            <a:ext cx="82296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switch setting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111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(after all particles received),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ONLY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even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number of detectors must flash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 R=1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0">
            <a:extLst>
              <a:ext uri="{FF2B5EF4-FFF2-40B4-BE49-F238E27FC236}">
                <a16:creationId xmlns:a16="http://schemas.microsoft.com/office/drawing/2014/main" id="{FDEC1B05-87FF-4FC6-AEC6-8391FC37E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81000"/>
          <a:ext cx="61991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6794500" imgH="4724400" progId="Equation.DSMT4">
                  <p:embed/>
                </p:oleObj>
              </mc:Choice>
              <mc:Fallback>
                <p:oleObj name="Equation" r:id="rId3" imgW="6794500" imgH="4724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199188" cy="429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B530FB7-F9D8-4741-8FBD-9F0E75C8C54B}"/>
              </a:ext>
            </a:extLst>
          </p:cNvPr>
          <p:cNvSpPr/>
          <p:nvPr/>
        </p:nvSpPr>
        <p:spPr bwMode="auto">
          <a:xfrm>
            <a:off x="6427788" y="381000"/>
            <a:ext cx="811212" cy="3048000"/>
          </a:xfrm>
          <a:prstGeom prst="rightBrac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C0B0E-38EA-472D-A35A-D60239287377}"/>
              </a:ext>
            </a:extLst>
          </p:cNvPr>
          <p:cNvSpPr txBox="1"/>
          <p:nvPr/>
        </p:nvSpPr>
        <p:spPr bwMode="auto">
          <a:xfrm>
            <a:off x="7391400" y="1643063"/>
            <a:ext cx="1524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 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B56D2A2-5446-4C2E-800B-81C2B3C0CAB8}"/>
              </a:ext>
            </a:extLst>
          </p:cNvPr>
          <p:cNvSpPr/>
          <p:nvPr/>
        </p:nvSpPr>
        <p:spPr bwMode="auto">
          <a:xfrm>
            <a:off x="6477000" y="3733800"/>
            <a:ext cx="914400" cy="942975"/>
          </a:xfrm>
          <a:prstGeom prst="rightBrac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77BA2-BF54-4A00-ABF8-FEABC796DB4F}"/>
              </a:ext>
            </a:extLst>
          </p:cNvPr>
          <p:cNvSpPr txBox="1"/>
          <p:nvPr/>
        </p:nvSpPr>
        <p:spPr bwMode="auto">
          <a:xfrm>
            <a:off x="7543800" y="3943350"/>
            <a:ext cx="1447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A785B-40A9-464B-8822-FE4A195EDB9B}"/>
              </a:ext>
            </a:extLst>
          </p:cNvPr>
          <p:cNvSpPr txBox="1"/>
          <p:nvPr/>
        </p:nvSpPr>
        <p:spPr bwMode="auto">
          <a:xfrm>
            <a:off x="228600" y="5410200"/>
            <a:ext cx="87630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above system of linear equations is obviously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inconsistent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!!!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024F0241-7A83-48D4-AD3C-0A7E344C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152400"/>
            <a:ext cx="5219700" cy="646113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Partially Supported by</a:t>
            </a:r>
            <a:endParaRPr 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720EC8F2-7AEB-4463-8687-79F0B0FF8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757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71F8715B-2CF9-4727-A22D-6DF2161B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2913"/>
            <a:ext cx="1143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314BB2FD-DDD5-4F4D-9B0A-2437D18A0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525963"/>
            <a:ext cx="2609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437B45A0-B59A-4C65-A385-7FECE43CA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010275"/>
            <a:ext cx="18161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FA83D-1E0F-4A47-B6F9-047B1F58D819}"/>
              </a:ext>
            </a:extLst>
          </p:cNvPr>
          <p:cNvSpPr txBox="1"/>
          <p:nvPr/>
        </p:nvSpPr>
        <p:spPr bwMode="auto">
          <a:xfrm>
            <a:off x="2751138" y="1541463"/>
            <a:ext cx="6324600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Army Research Laboratory Faculty Summer Research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70EBD-2DC6-472C-BF3C-91D97405C4AF}"/>
              </a:ext>
            </a:extLst>
          </p:cNvPr>
          <p:cNvSpPr txBox="1"/>
          <p:nvPr/>
        </p:nvSpPr>
        <p:spPr bwMode="auto">
          <a:xfrm>
            <a:off x="2751138" y="4541838"/>
            <a:ext cx="6164262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Oberwolfach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Research Institute,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Oberwolfach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Germany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9AF36-9E93-4CC7-82A6-5A221D2F6A55}"/>
              </a:ext>
            </a:extLst>
          </p:cNvPr>
          <p:cNvSpPr txBox="1"/>
          <p:nvPr/>
        </p:nvSpPr>
        <p:spPr bwMode="auto">
          <a:xfrm>
            <a:off x="2751138" y="6080125"/>
            <a:ext cx="3810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L-O-O-P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33008-4C9D-4CBF-818A-FC035A4DD9F1}"/>
              </a:ext>
            </a:extLst>
          </p:cNvPr>
          <p:cNvSpPr txBox="1"/>
          <p:nvPr/>
        </p:nvSpPr>
        <p:spPr bwMode="auto">
          <a:xfrm>
            <a:off x="2751138" y="3171825"/>
            <a:ext cx="585152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NASA Grant No. NNX15AK58</a:t>
            </a:r>
          </a:p>
        </p:txBody>
      </p:sp>
    </p:spTree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41F4E8-4E5A-4F4F-A3CF-A1F4FC042A40}"/>
              </a:ext>
            </a:extLst>
          </p:cNvPr>
          <p:cNvSpPr/>
          <p:nvPr/>
        </p:nvSpPr>
        <p:spPr bwMode="auto">
          <a:xfrm>
            <a:off x="533400" y="2362200"/>
            <a:ext cx="8153400" cy="1168400"/>
          </a:xfrm>
          <a:prstGeom prst="ellipse">
            <a:avLst/>
          </a:prstGeom>
          <a:solidFill>
            <a:srgbClr val="FFFF66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It can’t be built !!!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443362-3474-4CB6-A9C1-92B5C8D5D64A}"/>
              </a:ext>
            </a:extLst>
          </p:cNvPr>
          <p:cNvSpPr/>
          <p:nvPr/>
        </p:nvSpPr>
        <p:spPr bwMode="auto">
          <a:xfrm>
            <a:off x="1143000" y="609600"/>
            <a:ext cx="2590800" cy="714375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Ergo,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36AB3F9-3F0B-44B5-9E0E-3C73AE4B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2814638"/>
            <a:ext cx="6438900" cy="10763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Enter Stage Right: 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Quantum Computer Scientist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910526A-8EA3-4AC5-9032-BCCFF8F4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8001000" cy="830263"/>
          </a:xfrm>
          <a:prstGeom prst="rect">
            <a:avLst/>
          </a:prstGeom>
          <a:solidFill>
            <a:srgbClr val="FFFF99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Oh, but it can be built !!!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96B93E16-8DF1-404A-A61D-CD137E7B7D3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2895600" cy="2743200"/>
            <a:chOff x="448227" y="369008"/>
            <a:chExt cx="2895600" cy="2743200"/>
          </a:xfrm>
        </p:grpSpPr>
        <p:grpSp>
          <p:nvGrpSpPr>
            <p:cNvPr id="35850" name="Group 115">
              <a:extLst>
                <a:ext uri="{FF2B5EF4-FFF2-40B4-BE49-F238E27FC236}">
                  <a16:creationId xmlns:a16="http://schemas.microsoft.com/office/drawing/2014/main" id="{BCA08861-0F95-45E7-B565-7A281C8B0DBD}"/>
                </a:ext>
              </a:extLst>
            </p:cNvPr>
            <p:cNvGrpSpPr>
              <a:grpSpLocks/>
            </p:cNvGrpSpPr>
            <p:nvPr/>
          </p:nvGrpSpPr>
          <p:grpSpPr bwMode="auto">
            <a:xfrm rot="-262607">
              <a:off x="1057827" y="902408"/>
              <a:ext cx="1752600" cy="1828800"/>
              <a:chOff x="3581400" y="2133600"/>
              <a:chExt cx="1752600" cy="18288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A5E8E6-90A4-432E-9BB9-6C71F39A928A}"/>
                  </a:ext>
                </a:extLst>
              </p:cNvPr>
              <p:cNvSpPr/>
              <p:nvPr/>
            </p:nvSpPr>
            <p:spPr bwMode="auto">
              <a:xfrm>
                <a:off x="3581400" y="2133600"/>
                <a:ext cx="1752600" cy="1828800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626671C-211B-4515-8DE6-A28B4157AAE6}"/>
                  </a:ext>
                </a:extLst>
              </p:cNvPr>
              <p:cNvSpPr/>
              <p:nvPr/>
            </p:nvSpPr>
            <p:spPr bwMode="auto">
              <a:xfrm>
                <a:off x="4495273" y="2434433"/>
                <a:ext cx="838200" cy="735013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B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6017FD7-2232-480A-B3A8-580DC3FA8EE9}"/>
                  </a:ext>
                </a:extLst>
              </p:cNvPr>
              <p:cNvSpPr/>
              <p:nvPr/>
            </p:nvSpPr>
            <p:spPr bwMode="auto">
              <a:xfrm>
                <a:off x="3634207" y="2409925"/>
                <a:ext cx="838200" cy="735013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A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5EEDF7-B0EB-4098-8CF8-95AC4AA2B466}"/>
                  </a:ext>
                </a:extLst>
              </p:cNvPr>
              <p:cNvSpPr/>
              <p:nvPr/>
            </p:nvSpPr>
            <p:spPr bwMode="auto">
              <a:xfrm>
                <a:off x="4038100" y="3123868"/>
                <a:ext cx="838200" cy="735012"/>
              </a:xfrm>
              <a:prstGeom prst="ellipse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858421-1566-4C8E-A74F-E58794F2ECDF}"/>
                </a:ext>
              </a:extLst>
            </p:cNvPr>
            <p:cNvSpPr txBox="1"/>
            <p:nvPr/>
          </p:nvSpPr>
          <p:spPr bwMode="auto">
            <a:xfrm>
              <a:off x="1134027" y="369008"/>
              <a:ext cx="1752600" cy="523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Source</a:t>
              </a:r>
            </a:p>
          </p:txBody>
        </p:sp>
        <p:cxnSp>
          <p:nvCxnSpPr>
            <p:cNvPr id="35852" name="Straight Arrow Connector 118">
              <a:extLst>
                <a:ext uri="{FF2B5EF4-FFF2-40B4-BE49-F238E27FC236}">
                  <a16:creationId xmlns:a16="http://schemas.microsoft.com/office/drawing/2014/main" id="{63BBC36C-D415-4AA3-A0CC-E92A74D4E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81827" y="1359608"/>
              <a:ext cx="762000" cy="1524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Straight Arrow Connector 119">
              <a:extLst>
                <a:ext uri="{FF2B5EF4-FFF2-40B4-BE49-F238E27FC236}">
                  <a16:creationId xmlns:a16="http://schemas.microsoft.com/office/drawing/2014/main" id="{EF009D73-DA1D-4A4A-A865-2BD10848E1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8227" y="1435808"/>
              <a:ext cx="838200" cy="1524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117">
              <a:extLst>
                <a:ext uri="{FF2B5EF4-FFF2-40B4-BE49-F238E27FC236}">
                  <a16:creationId xmlns:a16="http://schemas.microsoft.com/office/drawing/2014/main" id="{54D3C324-649B-43B5-8EE9-4908FD2DB0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96027" y="2438400"/>
              <a:ext cx="8973" cy="67380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Text Box 5">
            <a:extLst>
              <a:ext uri="{FF2B5EF4-FFF2-40B4-BE49-F238E27FC236}">
                <a16:creationId xmlns:a16="http://schemas.microsoft.com/office/drawing/2014/main" id="{34432D55-80E8-412F-B974-2B8B1F94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0"/>
            <a:ext cx="21336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Source 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C08C8E-4671-4363-B470-AEF4243F464A}"/>
              </a:ext>
            </a:extLst>
          </p:cNvPr>
          <p:cNvSpPr txBox="1"/>
          <p:nvPr/>
        </p:nvSpPr>
        <p:spPr bwMode="auto">
          <a:xfrm>
            <a:off x="609600" y="2895600"/>
            <a:ext cx="82296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Let the 3 particles in the source be photons in the entangled state: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9F66DF-19BA-4F2E-8FA4-BAF11F2201F6}"/>
              </a:ext>
            </a:extLst>
          </p:cNvPr>
          <p:cNvSpPr/>
          <p:nvPr/>
        </p:nvSpPr>
        <p:spPr bwMode="auto">
          <a:xfrm>
            <a:off x="2438400" y="1600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BA33F23F-DEC3-44A0-B5F7-4B9C7B10C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962400"/>
          <a:ext cx="690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3" imgW="6908800" imgH="1066800" progId="Equation.DSMT4">
                  <p:embed/>
                </p:oleObj>
              </mc:Choice>
              <mc:Fallback>
                <p:oleObj name="Equation" r:id="rId3" imgW="69088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6908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9DFD220-A57E-49A9-8C0D-54836D4D4B94}"/>
              </a:ext>
            </a:extLst>
          </p:cNvPr>
          <p:cNvSpPr txBox="1"/>
          <p:nvPr/>
        </p:nvSpPr>
        <p:spPr bwMode="auto">
          <a:xfrm>
            <a:off x="304800" y="5257800"/>
            <a:ext cx="8839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where     denotes a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horizontally polarized state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&amp;      denotes  a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vertically polarized state </a:t>
            </a: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33569E8D-EF72-4AD1-9952-2B649FB705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257800"/>
          <a:ext cx="660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5" imgW="660400" imgH="596900" progId="Equation.DSMT4">
                  <p:embed/>
                </p:oleObj>
              </mc:Choice>
              <mc:Fallback>
                <p:oleObj name="Equation" r:id="rId5" imgW="6604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660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C8236661-D0F6-4989-BB9E-B9BCD4841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638800"/>
          <a:ext cx="622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7" imgW="622300" imgH="596900" progId="Equation.DSMT4">
                  <p:embed/>
                </p:oleObj>
              </mc:Choice>
              <mc:Fallback>
                <p:oleObj name="Equation" r:id="rId7" imgW="6223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622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>
            <a:extLst>
              <a:ext uri="{FF2B5EF4-FFF2-40B4-BE49-F238E27FC236}">
                <a16:creationId xmlns:a16="http://schemas.microsoft.com/office/drawing/2014/main" id="{EEF93E94-0EAA-4BB7-8AFA-84FED85CE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676400"/>
          <a:ext cx="690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3" imgW="6908800" imgH="1066800" progId="Equation.DSMT4">
                  <p:embed/>
                </p:oleObj>
              </mc:Choice>
              <mc:Fallback>
                <p:oleObj name="Equation" r:id="rId3" imgW="69088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6908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0AB8AF-9561-4B85-A595-4C9F1B739990}"/>
              </a:ext>
            </a:extLst>
          </p:cNvPr>
          <p:cNvSpPr txBox="1"/>
          <p:nvPr/>
        </p:nvSpPr>
        <p:spPr bwMode="auto">
          <a:xfrm>
            <a:off x="914400" y="1143000"/>
            <a:ext cx="73152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Please note that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6C3D4-1294-458E-9DCD-3C2246CC5479}"/>
              </a:ext>
            </a:extLst>
          </p:cNvPr>
          <p:cNvSpPr txBox="1"/>
          <p:nvPr/>
        </p:nvSpPr>
        <p:spPr bwMode="auto">
          <a:xfrm>
            <a:off x="914400" y="3200400"/>
            <a:ext cx="82296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entangled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It cannot be factored into the tensor product of 3 separate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qubit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states.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38B62-D740-4560-ABB4-AC2E18B29CD4}"/>
              </a:ext>
            </a:extLst>
          </p:cNvPr>
          <p:cNvSpPr txBox="1"/>
          <p:nvPr/>
        </p:nvSpPr>
        <p:spPr bwMode="auto">
          <a:xfrm>
            <a:off x="838200" y="4800600"/>
            <a:ext cx="8077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state of each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qubit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indeterminate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But the state of all 3 is well defined  !!!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75">
            <a:extLst>
              <a:ext uri="{FF2B5EF4-FFF2-40B4-BE49-F238E27FC236}">
                <a16:creationId xmlns:a16="http://schemas.microsoft.com/office/drawing/2014/main" id="{13D75174-C507-4E8F-A672-000F6A68E4E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"/>
            <a:ext cx="1828800" cy="2895600"/>
            <a:chOff x="533400" y="381000"/>
            <a:chExt cx="1828800" cy="2895600"/>
          </a:xfrm>
        </p:grpSpPr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876B3ADE-B501-4C57-9086-4CFA9F232DC8}"/>
                </a:ext>
              </a:extLst>
            </p:cNvPr>
            <p:cNvSpPr/>
            <p:nvPr/>
          </p:nvSpPr>
          <p:spPr bwMode="auto">
            <a:xfrm>
              <a:off x="838200" y="381000"/>
              <a:ext cx="1219200" cy="882650"/>
            </a:xfrm>
            <a:prstGeom prst="chord">
              <a:avLst>
                <a:gd name="adj1" fmla="val 5428294"/>
                <a:gd name="adj2" fmla="val 16200000"/>
              </a:avLst>
            </a:prstGeom>
            <a:solidFill>
              <a:srgbClr val="FF0000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BD8DEBC5-BBAF-4EE9-B11B-0672096B722C}"/>
                </a:ext>
              </a:extLst>
            </p:cNvPr>
            <p:cNvSpPr/>
            <p:nvPr/>
          </p:nvSpPr>
          <p:spPr bwMode="auto">
            <a:xfrm rot="10800000">
              <a:off x="838200" y="381000"/>
              <a:ext cx="1219200" cy="882650"/>
            </a:xfrm>
            <a:prstGeom prst="chord">
              <a:avLst>
                <a:gd name="adj1" fmla="val 5428294"/>
                <a:gd name="adj2" fmla="val 16200000"/>
              </a:avLst>
            </a:prstGeom>
            <a:solidFill>
              <a:srgbClr val="009900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BD9FC9-2AE4-4B59-9C64-C883BE29A5DB}"/>
                </a:ext>
              </a:extLst>
            </p:cNvPr>
            <p:cNvSpPr/>
            <p:nvPr/>
          </p:nvSpPr>
          <p:spPr bwMode="auto">
            <a:xfrm>
              <a:off x="533400" y="914400"/>
              <a:ext cx="1828800" cy="1828800"/>
            </a:xfrm>
            <a:prstGeom prst="rect">
              <a:avLst/>
            </a:prstGeom>
            <a:solidFill>
              <a:srgbClr val="FFFF66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37901" name="Straight Arrow Connector 19">
              <a:extLst>
                <a:ext uri="{FF2B5EF4-FFF2-40B4-BE49-F238E27FC236}">
                  <a16:creationId xmlns:a16="http://schemas.microsoft.com/office/drawing/2014/main" id="{0563B73B-E272-4344-BDB7-47F1196A6D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95400" y="1981200"/>
              <a:ext cx="152400" cy="6858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ADA62F-D7C9-43D6-93F0-5D50130F5462}"/>
                </a:ext>
              </a:extLst>
            </p:cNvPr>
            <p:cNvSpPr txBox="1">
              <a:spLocks noChangeAspect="1"/>
            </p:cNvSpPr>
            <p:nvPr/>
          </p:nvSpPr>
          <p:spPr bwMode="auto">
            <a:xfrm>
              <a:off x="990600" y="457200"/>
              <a:ext cx="434975" cy="4968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4CFED3-E582-4E8B-8B80-269BC7F989E8}"/>
                </a:ext>
              </a:extLst>
            </p:cNvPr>
            <p:cNvSpPr txBox="1"/>
            <p:nvPr/>
          </p:nvSpPr>
          <p:spPr bwMode="auto">
            <a:xfrm>
              <a:off x="1447800" y="457200"/>
              <a:ext cx="457200" cy="523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C6DA81-6F63-4979-AF11-EC67C82CA544}"/>
                </a:ext>
              </a:extLst>
            </p:cNvPr>
            <p:cNvSpPr txBox="1"/>
            <p:nvPr/>
          </p:nvSpPr>
          <p:spPr bwMode="auto">
            <a:xfrm>
              <a:off x="609600" y="2133600"/>
              <a:ext cx="381000" cy="5334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C80334-8B09-4689-93EF-A192D72D38F9}"/>
                </a:ext>
              </a:extLst>
            </p:cNvPr>
            <p:cNvSpPr txBox="1"/>
            <p:nvPr/>
          </p:nvSpPr>
          <p:spPr bwMode="auto">
            <a:xfrm>
              <a:off x="1752600" y="2209800"/>
              <a:ext cx="381000" cy="5334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C6AB883-9163-40FB-AED9-D6192968048D}"/>
                </a:ext>
              </a:extLst>
            </p:cNvPr>
            <p:cNvSpPr/>
            <p:nvPr/>
          </p:nvSpPr>
          <p:spPr bwMode="auto">
            <a:xfrm>
              <a:off x="18288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13B6E7-99C8-4797-AB9D-3B0F9E643C14}"/>
                </a:ext>
              </a:extLst>
            </p:cNvPr>
            <p:cNvSpPr/>
            <p:nvPr/>
          </p:nvSpPr>
          <p:spPr bwMode="auto">
            <a:xfrm>
              <a:off x="685800" y="1905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37908" name="Straight Connector 40">
              <a:extLst>
                <a:ext uri="{FF2B5EF4-FFF2-40B4-BE49-F238E27FC236}">
                  <a16:creationId xmlns:a16="http://schemas.microsoft.com/office/drawing/2014/main" id="{5E302521-B3C4-45B7-9F78-4E84B8E8994A}"/>
                </a:ext>
              </a:extLst>
            </p:cNvPr>
            <p:cNvCxnSpPr>
              <a:cxnSpLocks noChangeShapeType="1"/>
              <a:endCxn id="16" idx="2"/>
            </p:cNvCxnSpPr>
            <p:nvPr/>
          </p:nvCxnSpPr>
          <p:spPr bwMode="auto">
            <a:xfrm flipV="1">
              <a:off x="1447800" y="2743200"/>
              <a:ext cx="0" cy="5334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9" name="TextBox 42">
              <a:extLst>
                <a:ext uri="{FF2B5EF4-FFF2-40B4-BE49-F238E27FC236}">
                  <a16:creationId xmlns:a16="http://schemas.microsoft.com/office/drawing/2014/main" id="{26945CEF-C52F-4FC6-B7BE-C5C2416F5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743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IN</a:t>
              </a:r>
            </a:p>
          </p:txBody>
        </p:sp>
        <p:cxnSp>
          <p:nvCxnSpPr>
            <p:cNvPr id="37910" name="Straight Arrow Connector 44">
              <a:extLst>
                <a:ext uri="{FF2B5EF4-FFF2-40B4-BE49-F238E27FC236}">
                  <a16:creationId xmlns:a16="http://schemas.microsoft.com/office/drawing/2014/main" id="{37BCBB14-372E-4DA9-AF9B-066CAF19AE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2819400"/>
              <a:ext cx="0" cy="381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FCA3E25-A504-4931-916B-716080B50FAC}"/>
                </a:ext>
              </a:extLst>
            </p:cNvPr>
            <p:cNvSpPr txBox="1"/>
            <p:nvPr/>
          </p:nvSpPr>
          <p:spPr bwMode="auto">
            <a:xfrm>
              <a:off x="1676400" y="1295400"/>
              <a:ext cx="457200" cy="523875"/>
            </a:xfrm>
            <a:prstGeom prst="rect">
              <a:avLst/>
            </a:prstGeom>
            <a:solidFill>
              <a:schemeClr val="bg1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H</a:t>
              </a:r>
            </a:p>
          </p:txBody>
        </p:sp>
        <p:cxnSp>
          <p:nvCxnSpPr>
            <p:cNvPr id="37912" name="Straight Connector 60">
              <a:extLst>
                <a:ext uri="{FF2B5EF4-FFF2-40B4-BE49-F238E27FC236}">
                  <a16:creationId xmlns:a16="http://schemas.microsoft.com/office/drawing/2014/main" id="{DA6FD5B6-6743-46C6-A02D-EA1B36EA2154}"/>
                </a:ext>
              </a:extLst>
            </p:cNvPr>
            <p:cNvCxnSpPr>
              <a:cxnSpLocks noChangeShapeType="1"/>
              <a:stCxn id="59" idx="2"/>
              <a:endCxn id="30" idx="0"/>
            </p:cNvCxnSpPr>
            <p:nvPr/>
          </p:nvCxnSpPr>
          <p:spPr bwMode="auto">
            <a:xfrm>
              <a:off x="1905000" y="1818620"/>
              <a:ext cx="38100" cy="16258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Elbow Connector 67">
              <a:extLst>
                <a:ext uri="{FF2B5EF4-FFF2-40B4-BE49-F238E27FC236}">
                  <a16:creationId xmlns:a16="http://schemas.microsoft.com/office/drawing/2014/main" id="{A3309D7C-A967-4C4B-8D16-254E644A52A0}"/>
                </a:ext>
              </a:extLst>
            </p:cNvPr>
            <p:cNvCxnSpPr>
              <a:cxnSpLocks noChangeShapeType="1"/>
              <a:stCxn id="31" idx="0"/>
            </p:cNvCxnSpPr>
            <p:nvPr/>
          </p:nvCxnSpPr>
          <p:spPr bwMode="auto">
            <a:xfrm rot="5400000" flipH="1" flipV="1">
              <a:off x="628650" y="1085850"/>
              <a:ext cx="990600" cy="647700"/>
            </a:xfrm>
            <a:prstGeom prst="bentConnector3">
              <a:avLst>
                <a:gd name="adj1" fmla="val 77838"/>
              </a:avLst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4" name="Shape 74">
              <a:extLst>
                <a:ext uri="{FF2B5EF4-FFF2-40B4-BE49-F238E27FC236}">
                  <a16:creationId xmlns:a16="http://schemas.microsoft.com/office/drawing/2014/main" id="{74F3D98D-0AD2-42CC-B181-3723B67E6DD2}"/>
                </a:ext>
              </a:extLst>
            </p:cNvPr>
            <p:cNvCxnSpPr>
              <a:cxnSpLocks noChangeShapeType="1"/>
              <a:stCxn id="59" idx="0"/>
            </p:cNvCxnSpPr>
            <p:nvPr/>
          </p:nvCxnSpPr>
          <p:spPr bwMode="auto">
            <a:xfrm rot="16200000" flipV="1">
              <a:off x="1600200" y="990600"/>
              <a:ext cx="152400" cy="457200"/>
            </a:xfrm>
            <a:prstGeom prst="bentConnector2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9B2954FE-9AA4-4492-AA9B-B3CF210F0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29718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Detector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EBF5B-9FF3-4E19-A2FF-0187052B2F37}"/>
              </a:ext>
            </a:extLst>
          </p:cNvPr>
          <p:cNvSpPr txBox="1"/>
          <p:nvPr/>
        </p:nvSpPr>
        <p:spPr bwMode="auto">
          <a:xfrm>
            <a:off x="2819400" y="990600"/>
            <a:ext cx="58674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We insert a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Hadamard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transform at switch setting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.</a:t>
            </a:r>
          </a:p>
        </p:txBody>
      </p:sp>
      <p:graphicFrame>
        <p:nvGraphicFramePr>
          <p:cNvPr id="26" name="Object 20">
            <a:extLst>
              <a:ext uri="{FF2B5EF4-FFF2-40B4-BE49-F238E27FC236}">
                <a16:creationId xmlns:a16="http://schemas.microsoft.com/office/drawing/2014/main" id="{E695054D-7B11-4BDE-A41B-362C1C75C7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133600"/>
          <a:ext cx="3327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3" imgW="3327400" imgH="1282700" progId="Equation.DSMT4">
                  <p:embed/>
                </p:oleObj>
              </mc:Choice>
              <mc:Fallback>
                <p:oleObj name="Equation" r:id="rId3" imgW="3327400" imgH="1282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33274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C256506-7467-4655-B869-B5D2A8E09B7F}"/>
              </a:ext>
            </a:extLst>
          </p:cNvPr>
          <p:cNvSpPr txBox="1"/>
          <p:nvPr/>
        </p:nvSpPr>
        <p:spPr bwMode="auto">
          <a:xfrm>
            <a:off x="914400" y="3810000"/>
            <a:ext cx="2438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Hence, </a:t>
            </a:r>
          </a:p>
        </p:txBody>
      </p:sp>
      <p:graphicFrame>
        <p:nvGraphicFramePr>
          <p:cNvPr id="32" name="Object 21">
            <a:extLst>
              <a:ext uri="{FF2B5EF4-FFF2-40B4-BE49-F238E27FC236}">
                <a16:creationId xmlns:a16="http://schemas.microsoft.com/office/drawing/2014/main" id="{7DB3A5DE-9CEF-424B-B2E6-B0B1A9118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114800"/>
          <a:ext cx="4038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5" imgW="4038600" imgH="1143000" progId="Equation.DSMT4">
                  <p:embed/>
                </p:oleObj>
              </mc:Choice>
              <mc:Fallback>
                <p:oleObj name="Equation" r:id="rId5" imgW="4038600" imgH="1143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40386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4" name="Object 22">
            <a:extLst>
              <a:ext uri="{FF2B5EF4-FFF2-40B4-BE49-F238E27FC236}">
                <a16:creationId xmlns:a16="http://schemas.microsoft.com/office/drawing/2014/main" id="{B4D65A3E-F7FF-4F80-A324-8352A058F5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400" y="5410200"/>
          <a:ext cx="398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7" imgW="3987800" imgH="1143000" progId="Equation.DSMT4">
                  <p:embed/>
                </p:oleObj>
              </mc:Choice>
              <mc:Fallback>
                <p:oleObj name="Equation" r:id="rId7" imgW="3987800" imgH="1143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5410200"/>
                        <a:ext cx="39878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>
            <a:extLst>
              <a:ext uri="{FF2B5EF4-FFF2-40B4-BE49-F238E27FC236}">
                <a16:creationId xmlns:a16="http://schemas.microsoft.com/office/drawing/2014/main" id="{43947A9E-AAB0-400B-A2C8-3AA8B656E0F2}"/>
              </a:ext>
            </a:extLst>
          </p:cNvPr>
          <p:cNvSpPr/>
          <p:nvPr/>
        </p:nvSpPr>
        <p:spPr bwMode="auto">
          <a:xfrm>
            <a:off x="2209800" y="4038600"/>
            <a:ext cx="381000" cy="2590800"/>
          </a:xfrm>
          <a:prstGeom prst="leftBrace">
            <a:avLst>
              <a:gd name="adj1" fmla="val 8333"/>
              <a:gd name="adj2" fmla="val 49440"/>
            </a:avLst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D564C2-3E3E-493B-8DE1-C84FA9DB6CFC}"/>
              </a:ext>
            </a:extLst>
          </p:cNvPr>
          <p:cNvSpPr txBox="1"/>
          <p:nvPr/>
        </p:nvSpPr>
        <p:spPr bwMode="auto">
          <a:xfrm>
            <a:off x="381000" y="1295400"/>
            <a:ext cx="8153400" cy="2246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Boolean unitary transformation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a map from          into a group of unitary transformations. In like manner, 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Boolean Hermitian operator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 map from         into an algebra of observables. </a:t>
            </a:r>
          </a:p>
        </p:txBody>
      </p:sp>
      <p:graphicFrame>
        <p:nvGraphicFramePr>
          <p:cNvPr id="38915" name="Object 20">
            <a:extLst>
              <a:ext uri="{FF2B5EF4-FFF2-40B4-BE49-F238E27FC236}">
                <a16:creationId xmlns:a16="http://schemas.microsoft.com/office/drawing/2014/main" id="{51DCB7C5-365E-4FDA-AA20-A9730D612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1963" y="17526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1244600" imgH="711200" progId="Equation.DSMT4">
                  <p:embed/>
                </p:oleObj>
              </mc:Choice>
              <mc:Fallback>
                <p:oleObj name="Equation" r:id="rId3" imgW="1244600" imgH="71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1752600"/>
                        <a:ext cx="1066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20">
            <a:extLst>
              <a:ext uri="{FF2B5EF4-FFF2-40B4-BE49-F238E27FC236}">
                <a16:creationId xmlns:a16="http://schemas.microsoft.com/office/drawing/2014/main" id="{2144E672-EDA4-4B4D-A210-A913B0180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5908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5" imgW="1244600" imgH="711200" progId="Equation.DSMT4">
                  <p:embed/>
                </p:oleObj>
              </mc:Choice>
              <mc:Fallback>
                <p:oleObj name="Equation" r:id="rId5" imgW="1244600" imgH="71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1066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EE5897-D3F4-42EB-9CDF-26F46CEC8B65}"/>
              </a:ext>
            </a:extLst>
          </p:cNvPr>
          <p:cNvSpPr txBox="1"/>
          <p:nvPr/>
        </p:nvSpPr>
        <p:spPr bwMode="auto">
          <a:xfrm>
            <a:off x="381000" y="4419600"/>
            <a:ext cx="85344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other words, Boolean unitary and Boolean Hermitian operators are unitary and Hermitian transformations controlled by classical bits.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C44057-E59D-4780-9441-0E064289EF0A}"/>
              </a:ext>
            </a:extLst>
          </p:cNvPr>
          <p:cNvSpPr txBox="1"/>
          <p:nvPr/>
        </p:nvSpPr>
        <p:spPr bwMode="auto">
          <a:xfrm>
            <a:off x="449263" y="915988"/>
            <a:ext cx="8458200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(= 0 or 1)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if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a unitary operator, then     will denote 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Boolean unitary</a:t>
            </a:r>
          </a:p>
        </p:txBody>
      </p:sp>
      <p:graphicFrame>
        <p:nvGraphicFramePr>
          <p:cNvPr id="38915" name="Object 20">
            <a:extLst>
              <a:ext uri="{FF2B5EF4-FFF2-40B4-BE49-F238E27FC236}">
                <a16:creationId xmlns:a16="http://schemas.microsoft.com/office/drawing/2014/main" id="{57A0E631-6ADA-4584-A557-B9DD0B29C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1449388"/>
          <a:ext cx="523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3" imgW="609336" imgH="571252" progId="Equation.DSMT4">
                  <p:embed/>
                </p:oleObj>
              </mc:Choice>
              <mc:Fallback>
                <p:oleObj name="Equation" r:id="rId3" imgW="609336" imgH="57125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449388"/>
                        <a:ext cx="52387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20">
            <a:extLst>
              <a:ext uri="{FF2B5EF4-FFF2-40B4-BE49-F238E27FC236}">
                <a16:creationId xmlns:a16="http://schemas.microsoft.com/office/drawing/2014/main" id="{1B9D5D1A-5F90-4B8B-B19F-BE4C2B682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0463" y="1825625"/>
          <a:ext cx="33289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5" imgW="3873500" imgH="1282700" progId="Equation.DSMT4">
                  <p:embed/>
                </p:oleObj>
              </mc:Choice>
              <mc:Fallback>
                <p:oleObj name="Equation" r:id="rId5" imgW="3873500" imgH="1282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1825625"/>
                        <a:ext cx="3328987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A0F690-9125-4134-9C65-D5C40BC5E0D0}"/>
              </a:ext>
            </a:extLst>
          </p:cNvPr>
          <p:cNvSpPr txBox="1"/>
          <p:nvPr/>
        </p:nvSpPr>
        <p:spPr bwMode="auto">
          <a:xfrm>
            <a:off x="601663" y="2784475"/>
            <a:ext cx="8458200" cy="533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   is the identity operator. </a:t>
            </a:r>
          </a:p>
        </p:txBody>
      </p:sp>
      <p:graphicFrame>
        <p:nvGraphicFramePr>
          <p:cNvPr id="38918" name="Object 20">
            <a:extLst>
              <a:ext uri="{FF2B5EF4-FFF2-40B4-BE49-F238E27FC236}">
                <a16:creationId xmlns:a16="http://schemas.microsoft.com/office/drawing/2014/main" id="{BB7587A8-9DDD-4E5D-8FAD-F125AD2D2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3263" y="2874963"/>
          <a:ext cx="304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7" imgW="355446" imgH="469696" progId="Equation.DSMT4">
                  <p:embed/>
                </p:oleObj>
              </mc:Choice>
              <mc:Fallback>
                <p:oleObj name="Equation" r:id="rId7" imgW="355446" imgH="46969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874963"/>
                        <a:ext cx="304800" cy="352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C3C3A244-B64E-4E87-84A2-CCA7FE25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4582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Boolean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Unitaries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and Boolean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Obsevables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87B6F-054F-437B-B73F-CEE65EF3B896}"/>
              </a:ext>
            </a:extLst>
          </p:cNvPr>
          <p:cNvSpPr txBox="1"/>
          <p:nvPr/>
        </p:nvSpPr>
        <p:spPr bwMode="auto">
          <a:xfrm>
            <a:off x="449263" y="4495800"/>
            <a:ext cx="79248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like manner, if     is an observable, then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will denote the Boolean observable</a:t>
            </a:r>
          </a:p>
        </p:txBody>
      </p:sp>
      <p:graphicFrame>
        <p:nvGraphicFramePr>
          <p:cNvPr id="38921" name="Object 20">
            <a:extLst>
              <a:ext uri="{FF2B5EF4-FFF2-40B4-BE49-F238E27FC236}">
                <a16:creationId xmlns:a16="http://schemas.microsoft.com/office/drawing/2014/main" id="{2C1FD790-9600-4F1F-91C6-8030D79BE7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2063" y="4619625"/>
          <a:ext cx="3365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9" imgW="393529" imgH="368140" progId="Equation.DSMT4">
                  <p:embed/>
                </p:oleObj>
              </mc:Choice>
              <mc:Fallback>
                <p:oleObj name="Equation" r:id="rId9" imgW="393529" imgH="3681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4619625"/>
                        <a:ext cx="336550" cy="27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20">
            <a:extLst>
              <a:ext uri="{FF2B5EF4-FFF2-40B4-BE49-F238E27FC236}">
                <a16:creationId xmlns:a16="http://schemas.microsoft.com/office/drawing/2014/main" id="{28E19967-8778-4BF0-83DF-A4017E4B6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5157788"/>
          <a:ext cx="520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1" imgW="609336" imgH="380835" progId="Equation.DSMT4">
                  <p:embed/>
                </p:oleObj>
              </mc:Choice>
              <mc:Fallback>
                <p:oleObj name="Equation" r:id="rId11" imgW="609336" imgH="3808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157788"/>
                        <a:ext cx="520700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20">
            <a:extLst>
              <a:ext uri="{FF2B5EF4-FFF2-40B4-BE49-F238E27FC236}">
                <a16:creationId xmlns:a16="http://schemas.microsoft.com/office/drawing/2014/main" id="{683C7A6E-7537-4A2F-8D32-71D260E87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0463" y="5503863"/>
          <a:ext cx="3287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3" imgW="3848100" imgH="1282700" progId="Equation.DSMT4">
                  <p:embed/>
                </p:oleObj>
              </mc:Choice>
              <mc:Fallback>
                <p:oleObj name="Equation" r:id="rId13" imgW="3848100" imgH="1282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5503863"/>
                        <a:ext cx="3287712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BE6895-55F2-4F9A-9B05-D6E9D70B6A62}"/>
              </a:ext>
            </a:extLst>
          </p:cNvPr>
          <p:cNvCxnSpPr/>
          <p:nvPr/>
        </p:nvCxnSpPr>
        <p:spPr bwMode="auto">
          <a:xfrm>
            <a:off x="373063" y="3886200"/>
            <a:ext cx="8534400" cy="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29ED7-BF10-45EE-B2CE-997B1C667FB9}"/>
              </a:ext>
            </a:extLst>
          </p:cNvPr>
          <p:cNvSpPr txBox="1"/>
          <p:nvPr/>
        </p:nvSpPr>
        <p:spPr bwMode="auto">
          <a:xfrm>
            <a:off x="457200" y="2362200"/>
            <a:ext cx="83820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following wiring diagram describes how the unbuildable device can be built in a quantum computer laboratory:</a:t>
            </a:r>
          </a:p>
        </p:txBody>
      </p:sp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17FB2587-6051-4761-97F1-7EA90B16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05C81227-FC87-4650-8D93-9D8FCF7A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000375"/>
            <a:ext cx="717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2144DB7-9608-41A5-A4B3-D3F8ACEB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3663"/>
            <a:ext cx="6477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read the wiring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57926-1622-458E-887B-9E1867DDBFA0}"/>
              </a:ext>
            </a:extLst>
          </p:cNvPr>
          <p:cNvSpPr txBox="1"/>
          <p:nvPr/>
        </p:nvSpPr>
        <p:spPr bwMode="auto">
          <a:xfrm>
            <a:off x="838200" y="1143000"/>
            <a:ext cx="7313613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lines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represent qubits, and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 lines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represent classical 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BAE5C-8AA5-49B0-9985-D40C8CEF463D}"/>
              </a:ext>
            </a:extLst>
          </p:cNvPr>
          <p:cNvSpPr txBox="1"/>
          <p:nvPr/>
        </p:nvSpPr>
        <p:spPr bwMode="auto">
          <a:xfrm>
            <a:off x="835025" y="3302000"/>
            <a:ext cx="7927975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denotes 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Controlled-NOT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gate, a.k.a.,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CNOT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given by the unitary transformation: </a:t>
            </a:r>
          </a:p>
        </p:txBody>
      </p:sp>
      <p:graphicFrame>
        <p:nvGraphicFramePr>
          <p:cNvPr id="41990" name="Object 20">
            <a:extLst>
              <a:ext uri="{FF2B5EF4-FFF2-40B4-BE49-F238E27FC236}">
                <a16:creationId xmlns:a16="http://schemas.microsoft.com/office/drawing/2014/main" id="{0B02FDF5-549E-4FC1-A27F-030936E0C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8113" y="4686300"/>
          <a:ext cx="378777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4" imgW="4419600" imgH="2654300" progId="Equation.DSMT4">
                  <p:embed/>
                </p:oleObj>
              </mc:Choice>
              <mc:Fallback>
                <p:oleObj name="Equation" r:id="rId4" imgW="4419600" imgH="2654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686300"/>
                        <a:ext cx="3787775" cy="199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7" name="Text Box 7">
            <a:extLst>
              <a:ext uri="{FF2B5EF4-FFF2-40B4-BE49-F238E27FC236}">
                <a16:creationId xmlns:a16="http://schemas.microsoft.com/office/drawing/2014/main" id="{F13B1A9A-94D8-4F8A-80AD-D2B64F02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7391400" cy="954088"/>
          </a:xfrm>
          <a:prstGeom prst="rect">
            <a:avLst/>
          </a:prstGeom>
          <a:solidFill>
            <a:srgbClr val="FFFF66"/>
          </a:solidFill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PowerPoint slides can be found at:  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www.csee.umbc.edu/~lomonaco/Lectures.html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1709013E-59F6-486A-A6AB-AD72A2964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362200"/>
            <a:ext cx="2238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6793776-4CB5-4E77-8F1B-B7845DC4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28600"/>
            <a:ext cx="6477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read the wiring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A5D17-2F3C-4349-BD0F-02F41CDEB527}"/>
              </a:ext>
            </a:extLst>
          </p:cNvPr>
          <p:cNvSpPr txBox="1"/>
          <p:nvPr/>
        </p:nvSpPr>
        <p:spPr bwMode="auto">
          <a:xfrm>
            <a:off x="609600" y="2971800"/>
            <a:ext cx="79248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denotes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with respect to the standard basis     ,    , i.e., measurement with respect to the Pauli spin operator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graphicFrame>
        <p:nvGraphicFramePr>
          <p:cNvPr id="43013" name="Object 20">
            <a:extLst>
              <a:ext uri="{FF2B5EF4-FFF2-40B4-BE49-F238E27FC236}">
                <a16:creationId xmlns:a16="http://schemas.microsoft.com/office/drawing/2014/main" id="{605AA26D-AFAA-4367-95A6-13034D00AD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432175"/>
          <a:ext cx="501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583947" imgH="596641" progId="Equation.DSMT4">
                  <p:embed/>
                </p:oleObj>
              </mc:Choice>
              <mc:Fallback>
                <p:oleObj name="Equation" r:id="rId4" imgW="583947" imgH="59664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32175"/>
                        <a:ext cx="501650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20">
            <a:extLst>
              <a:ext uri="{FF2B5EF4-FFF2-40B4-BE49-F238E27FC236}">
                <a16:creationId xmlns:a16="http://schemas.microsoft.com/office/drawing/2014/main" id="{5B0B94B1-2EA9-46BC-A0D5-AA953E0F5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432175"/>
          <a:ext cx="479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6" imgW="558800" imgH="596900" progId="Equation.DSMT4">
                  <p:embed/>
                </p:oleObj>
              </mc:Choice>
              <mc:Fallback>
                <p:oleObj name="Equation" r:id="rId6" imgW="558800" imgH="596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432175"/>
                        <a:ext cx="479425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C7A258FD-404B-4AC1-BEFF-31B249CE3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4050" y="5240338"/>
          <a:ext cx="25781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8" imgW="2578100" imgH="1282700" progId="Equation.DSMT4">
                  <p:embed/>
                </p:oleObj>
              </mc:Choice>
              <mc:Fallback>
                <p:oleObj name="Equation" r:id="rId8" imgW="2578100" imgH="1282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240338"/>
                        <a:ext cx="25781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5C1C7E-96AE-4634-BBE9-3AA469CA58A6}"/>
              </a:ext>
            </a:extLst>
          </p:cNvPr>
          <p:cNvSpPr txBox="1"/>
          <p:nvPr/>
        </p:nvSpPr>
        <p:spPr bwMode="auto">
          <a:xfrm>
            <a:off x="3835400" y="4225925"/>
            <a:ext cx="1295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C646C83-C6AD-48EF-9DC1-03FEEC45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2400"/>
            <a:ext cx="6477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read the wiring diagram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8B8B1A59-247B-451B-8413-F52D6CDF8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06450"/>
            <a:ext cx="1762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02F8F-66B6-4AA1-A250-95A5D864ECC3}"/>
              </a:ext>
            </a:extLst>
          </p:cNvPr>
          <p:cNvSpPr txBox="1"/>
          <p:nvPr/>
        </p:nvSpPr>
        <p:spPr bwMode="auto">
          <a:xfrm>
            <a:off x="495300" y="2133600"/>
            <a:ext cx="8153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denotes the Boolean unitary op.</a:t>
            </a:r>
          </a:p>
        </p:txBody>
      </p:sp>
      <p:graphicFrame>
        <p:nvGraphicFramePr>
          <p:cNvPr id="44037" name="Object 20">
            <a:extLst>
              <a:ext uri="{FF2B5EF4-FFF2-40B4-BE49-F238E27FC236}">
                <a16:creationId xmlns:a16="http://schemas.microsoft.com/office/drawing/2014/main" id="{54BF010C-8A16-4E23-8A64-3716F64E6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795588"/>
          <a:ext cx="51482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6007100" imgH="1485900" progId="Equation.DSMT4">
                  <p:embed/>
                </p:oleObj>
              </mc:Choice>
              <mc:Fallback>
                <p:oleObj name="Equation" r:id="rId4" imgW="6007100" imgH="1485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95588"/>
                        <a:ext cx="5148263" cy="111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3EA7C57-B32C-458A-BF67-ED1CACAB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2400"/>
            <a:ext cx="64770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read the wiring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05772-DC84-4C42-996D-ED46493D948C}"/>
              </a:ext>
            </a:extLst>
          </p:cNvPr>
          <p:cNvSpPr txBox="1"/>
          <p:nvPr/>
        </p:nvSpPr>
        <p:spPr bwMode="auto">
          <a:xfrm>
            <a:off x="762000" y="1981200"/>
            <a:ext cx="7924800" cy="533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     denotes the gate</a:t>
            </a:r>
          </a:p>
        </p:txBody>
      </p:sp>
      <p:graphicFrame>
        <p:nvGraphicFramePr>
          <p:cNvPr id="45060" name="Object 20">
            <a:extLst>
              <a:ext uri="{FF2B5EF4-FFF2-40B4-BE49-F238E27FC236}">
                <a16:creationId xmlns:a16="http://schemas.microsoft.com/office/drawing/2014/main" id="{920617D6-DDA4-4C9C-8C1F-59334B897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895600"/>
          <a:ext cx="6780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3" imgW="7912100" imgH="1308100" progId="Equation.DSMT4">
                  <p:embed/>
                </p:oleObj>
              </mc:Choice>
              <mc:Fallback>
                <p:oleObj name="Equation" r:id="rId3" imgW="7912100" imgH="1308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6780213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20">
            <a:extLst>
              <a:ext uri="{FF2B5EF4-FFF2-40B4-BE49-F238E27FC236}">
                <a16:creationId xmlns:a16="http://schemas.microsoft.com/office/drawing/2014/main" id="{DC6104DA-3BE4-4956-AAC4-4879991065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105025"/>
          <a:ext cx="3270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5" imgW="380835" imgH="380835" progId="Equation.DSMT4">
                  <p:embed/>
                </p:oleObj>
              </mc:Choice>
              <mc:Fallback>
                <p:oleObj name="Equation" r:id="rId5" imgW="380835" imgH="3808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05025"/>
                        <a:ext cx="327025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F4DFBC-F234-4F38-9346-E7B7A80502E7}"/>
              </a:ext>
            </a:extLst>
          </p:cNvPr>
          <p:cNvSpPr txBox="1"/>
          <p:nvPr/>
        </p:nvSpPr>
        <p:spPr bwMode="auto">
          <a:xfrm>
            <a:off x="457200" y="4343400"/>
            <a:ext cx="80010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where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denote the Pauli spin operators: </a:t>
            </a: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AD697BB3-12F5-4E6D-8A17-81684BB9E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0" y="5410200"/>
          <a:ext cx="7632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7" imgW="7632700" imgH="1282700" progId="Equation.DSMT4">
                  <p:embed/>
                </p:oleObj>
              </mc:Choice>
              <mc:Fallback>
                <p:oleObj name="Equation" r:id="rId7" imgW="7632700" imgH="1282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410200"/>
                        <a:ext cx="76327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9F9C4886-8D39-4B89-89E1-AC81A795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0862CB-6937-4044-8F69-51F26A372A2B}"/>
              </a:ext>
            </a:extLst>
          </p:cNvPr>
          <p:cNvSpPr txBox="1"/>
          <p:nvPr/>
        </p:nvSpPr>
        <p:spPr bwMode="auto">
          <a:xfrm>
            <a:off x="1828800" y="2971800"/>
            <a:ext cx="5810250" cy="646113"/>
          </a:xfrm>
          <a:prstGeom prst="rect">
            <a:avLst/>
          </a:prstGeom>
          <a:solidFill>
            <a:srgbClr val="FFFF66"/>
          </a:solidFill>
          <a:ln w="1143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Momentary Digression</a:t>
            </a:r>
          </a:p>
        </p:txBody>
      </p:sp>
    </p:spTree>
  </p:cSld>
  <p:clrMapOvr>
    <a:masterClrMapping/>
  </p:clrMapOvr>
  <p:transition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Straight Connector 9">
            <a:extLst>
              <a:ext uri="{FF2B5EF4-FFF2-40B4-BE49-F238E27FC236}">
                <a16:creationId xmlns:a16="http://schemas.microsoft.com/office/drawing/2014/main" id="{2986F376-0FCD-4214-A0FE-E52364ABC1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3798888"/>
            <a:ext cx="1066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5" name="Straight Connector 10">
            <a:extLst>
              <a:ext uri="{FF2B5EF4-FFF2-40B4-BE49-F238E27FC236}">
                <a16:creationId xmlns:a16="http://schemas.microsoft.com/office/drawing/2014/main" id="{0849783B-129B-4958-932B-177A577148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3003550"/>
            <a:ext cx="1066800" cy="0"/>
          </a:xfrm>
          <a:prstGeom prst="line">
            <a:avLst/>
          </a:prstGeom>
          <a:noFill/>
          <a:ln w="76200" cmpd="dbl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ube 1">
            <a:extLst>
              <a:ext uri="{FF2B5EF4-FFF2-40B4-BE49-F238E27FC236}">
                <a16:creationId xmlns:a16="http://schemas.microsoft.com/office/drawing/2014/main" id="{96DBEF60-CD26-4007-A2E4-9A9132623CEB}"/>
              </a:ext>
            </a:extLst>
          </p:cNvPr>
          <p:cNvSpPr/>
          <p:nvPr/>
        </p:nvSpPr>
        <p:spPr bwMode="auto">
          <a:xfrm>
            <a:off x="3200400" y="1784350"/>
            <a:ext cx="2743200" cy="2895600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9157" name="Straight Connector 3">
            <a:extLst>
              <a:ext uri="{FF2B5EF4-FFF2-40B4-BE49-F238E27FC236}">
                <a16:creationId xmlns:a16="http://schemas.microsoft.com/office/drawing/2014/main" id="{CD3943AC-E882-40E4-9411-4E653E9AB2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3689350"/>
            <a:ext cx="12192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8" name="Straight Connector 5">
            <a:extLst>
              <a:ext uri="{FF2B5EF4-FFF2-40B4-BE49-F238E27FC236}">
                <a16:creationId xmlns:a16="http://schemas.microsoft.com/office/drawing/2014/main" id="{7AD95A87-2078-41A0-B6AE-661293F00C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2927350"/>
            <a:ext cx="1219200" cy="0"/>
          </a:xfrm>
          <a:prstGeom prst="line">
            <a:avLst/>
          </a:prstGeom>
          <a:noFill/>
          <a:ln w="76200" cmpd="dbl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9" name="Straight Connector 7">
            <a:extLst>
              <a:ext uri="{FF2B5EF4-FFF2-40B4-BE49-F238E27FC236}">
                <a16:creationId xmlns:a16="http://schemas.microsoft.com/office/drawing/2014/main" id="{1EC0BCEA-2E54-40CE-A38B-8F03EB097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838" y="3798888"/>
            <a:ext cx="304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0" name="Straight Connector 8">
            <a:extLst>
              <a:ext uri="{FF2B5EF4-FFF2-40B4-BE49-F238E27FC236}">
                <a16:creationId xmlns:a16="http://schemas.microsoft.com/office/drawing/2014/main" id="{665C6259-500F-4938-ACD4-BE89D899C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3003550"/>
            <a:ext cx="304800" cy="0"/>
          </a:xfrm>
          <a:prstGeom prst="line">
            <a:avLst/>
          </a:prstGeom>
          <a:noFill/>
          <a:ln w="76200" cmpd="dbl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EF87CDF-C1A5-4495-AF3D-9914593BF872}"/>
              </a:ext>
            </a:extLst>
          </p:cNvPr>
          <p:cNvSpPr/>
          <p:nvPr/>
        </p:nvSpPr>
        <p:spPr bwMode="auto">
          <a:xfrm>
            <a:off x="79375" y="2960688"/>
            <a:ext cx="1219200" cy="577850"/>
          </a:xfrm>
          <a:prstGeom prst="roundRect">
            <a:avLst/>
          </a:prstGeom>
          <a:solidFill>
            <a:srgbClr val="FFFF66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Input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E78279-0DE7-4AE8-8293-78CD264F5CB9}"/>
              </a:ext>
            </a:extLst>
          </p:cNvPr>
          <p:cNvSpPr/>
          <p:nvPr/>
        </p:nvSpPr>
        <p:spPr bwMode="auto">
          <a:xfrm>
            <a:off x="7570788" y="2952750"/>
            <a:ext cx="1503362" cy="577850"/>
          </a:xfrm>
          <a:prstGeom prst="roundRect">
            <a:avLst/>
          </a:prstGeom>
          <a:solidFill>
            <a:srgbClr val="FFFF66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Output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AB4CC2F1-8509-4794-8DB5-CE2E717E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82550"/>
            <a:ext cx="4876800" cy="647700"/>
          </a:xfrm>
          <a:prstGeom prst="rect">
            <a:avLst/>
          </a:prstGeom>
          <a:solidFill>
            <a:srgbClr val="FFFF99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Blackbox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Equivalence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6EDD0-3BD8-4244-9093-2C8FF6D4CC8A}"/>
              </a:ext>
            </a:extLst>
          </p:cNvPr>
          <p:cNvSpPr/>
          <p:nvPr/>
        </p:nvSpPr>
        <p:spPr bwMode="auto">
          <a:xfrm>
            <a:off x="3429000" y="2813050"/>
            <a:ext cx="1697038" cy="1384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Hidden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Quantum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E5662A-4715-4974-BA3C-668A644B416E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944563"/>
            <a:ext cx="1743075" cy="2336800"/>
            <a:chOff x="349250" y="914400"/>
            <a:chExt cx="1743075" cy="2335213"/>
          </a:xfrm>
        </p:grpSpPr>
        <p:graphicFrame>
          <p:nvGraphicFramePr>
            <p:cNvPr id="49180" name="Object 4">
              <a:extLst>
                <a:ext uri="{FF2B5EF4-FFF2-40B4-BE49-F238E27FC236}">
                  <a16:creationId xmlns:a16="http://schemas.microsoft.com/office/drawing/2014/main" id="{5B889B8C-2650-438B-AE7B-77105091BA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9563" y="2757488"/>
            <a:ext cx="3460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4" name="Equation" r:id="rId4" imgW="330057" imgH="469696" progId="Equation.DSMT4">
                    <p:embed/>
                  </p:oleObj>
                </mc:Choice>
                <mc:Fallback>
                  <p:oleObj name="Equation" r:id="rId4" imgW="330057" imgH="469696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9563" y="2757488"/>
                          <a:ext cx="346075" cy="492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181" name="Group 2">
              <a:extLst>
                <a:ext uri="{FF2B5EF4-FFF2-40B4-BE49-F238E27FC236}">
                  <a16:creationId xmlns:a16="http://schemas.microsoft.com/office/drawing/2014/main" id="{4316649D-C757-4703-9851-5965FCE68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" y="914400"/>
              <a:ext cx="1743075" cy="1917700"/>
              <a:chOff x="349250" y="914400"/>
              <a:chExt cx="1743075" cy="1917700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BA041A6-751F-40A5-A247-435A9ED24B70}"/>
                  </a:ext>
                </a:extLst>
              </p:cNvPr>
              <p:cNvSpPr/>
              <p:nvPr/>
            </p:nvSpPr>
            <p:spPr bwMode="auto">
              <a:xfrm>
                <a:off x="349250" y="914400"/>
                <a:ext cx="1743075" cy="1054970"/>
              </a:xfrm>
              <a:prstGeom prst="roundRect">
                <a:avLst/>
              </a:prstGeom>
              <a:solidFill>
                <a:srgbClr val="FFFF66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CC0000"/>
                  </a:buClr>
                  <a:buSzPct val="200000"/>
                  <a:defRPr/>
                </a:pPr>
                <a:r>
                  <a: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Classical</a:t>
                </a:r>
                <a:br>
                  <a: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</a:br>
                <a:r>
                  <a: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Bits</a:t>
                </a:r>
              </a:p>
            </p:txBody>
          </p:sp>
          <p:cxnSp>
            <p:nvCxnSpPr>
              <p:cNvPr id="49183" name="Elbow Connector 36">
                <a:extLst>
                  <a:ext uri="{FF2B5EF4-FFF2-40B4-BE49-F238E27FC236}">
                    <a16:creationId xmlns:a16="http://schemas.microsoft.com/office/drawing/2014/main" id="{94BF505F-6F2C-40C8-95FE-732FF9FF5C5E}"/>
                  </a:ext>
                </a:extLst>
              </p:cNvPr>
              <p:cNvCxnSpPr>
                <a:cxnSpLocks noChangeShapeType="1"/>
                <a:stCxn id="29" idx="2"/>
              </p:cNvCxnSpPr>
              <p:nvPr/>
            </p:nvCxnSpPr>
            <p:spPr bwMode="auto">
              <a:xfrm rot="16200000" flipH="1">
                <a:off x="1070769" y="2118519"/>
                <a:ext cx="863600" cy="563562"/>
              </a:xfrm>
              <a:prstGeom prst="bentConnector3">
                <a:avLst>
                  <a:gd name="adj1" fmla="val 50000"/>
                </a:avLst>
              </a:prstGeom>
              <a:noFill/>
              <a:ln w="76200" algn="ctr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A5E06B-D86D-4D97-89FE-0EA5EFE00DF6}"/>
              </a:ext>
            </a:extLst>
          </p:cNvPr>
          <p:cNvGrpSpPr>
            <a:grpSpLocks/>
          </p:cNvGrpSpPr>
          <p:nvPr/>
        </p:nvGrpSpPr>
        <p:grpSpPr bwMode="auto">
          <a:xfrm>
            <a:off x="88900" y="3514725"/>
            <a:ext cx="2055813" cy="2187575"/>
            <a:chOff x="74613" y="3505200"/>
            <a:chExt cx="2055812" cy="2187575"/>
          </a:xfrm>
        </p:grpSpPr>
        <p:graphicFrame>
          <p:nvGraphicFramePr>
            <p:cNvPr id="49177" name="Object 4">
              <a:extLst>
                <a:ext uri="{FF2B5EF4-FFF2-40B4-BE49-F238E27FC236}">
                  <a16:creationId xmlns:a16="http://schemas.microsoft.com/office/drawing/2014/main" id="{B495EA9F-4B8C-433F-B25F-42FA52B638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3988" y="3505200"/>
            <a:ext cx="706437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5" name="Equation" r:id="rId6" imgW="672808" imgH="558558" progId="Equation.DSMT4">
                    <p:embed/>
                  </p:oleObj>
                </mc:Choice>
                <mc:Fallback>
                  <p:oleObj name="Equation" r:id="rId6" imgW="672808" imgH="558558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3988" y="3505200"/>
                          <a:ext cx="706437" cy="5857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1E5D496-8BCB-4E1F-971A-A990B90BE707}"/>
                </a:ext>
              </a:extLst>
            </p:cNvPr>
            <p:cNvSpPr/>
            <p:nvPr/>
          </p:nvSpPr>
          <p:spPr bwMode="auto">
            <a:xfrm>
              <a:off x="74613" y="4637088"/>
              <a:ext cx="1828799" cy="1055687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Quantum</a:t>
              </a:r>
              <a:b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State</a:t>
              </a:r>
            </a:p>
          </p:txBody>
        </p:sp>
        <p:cxnSp>
          <p:nvCxnSpPr>
            <p:cNvPr id="49179" name="Elbow Connector 39">
              <a:extLst>
                <a:ext uri="{FF2B5EF4-FFF2-40B4-BE49-F238E27FC236}">
                  <a16:creationId xmlns:a16="http://schemas.microsoft.com/office/drawing/2014/main" id="{31F24A1E-E42E-425B-8547-FC74BFDBB38C}"/>
                </a:ext>
              </a:extLst>
            </p:cNvPr>
            <p:cNvCxnSpPr>
              <a:cxnSpLocks noChangeShapeType="1"/>
              <a:stCxn id="25" idx="0"/>
            </p:cNvCxnSpPr>
            <p:nvPr/>
          </p:nvCxnSpPr>
          <p:spPr bwMode="auto">
            <a:xfrm rot="5400000" flipH="1" flipV="1">
              <a:off x="1069975" y="3954463"/>
              <a:ext cx="601663" cy="763587"/>
            </a:xfrm>
            <a:prstGeom prst="bentConnector3">
              <a:avLst>
                <a:gd name="adj1" fmla="val 50000"/>
              </a:avLst>
            </a:prstGeom>
            <a:noFill/>
            <a:ln w="76200" algn="ctr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9ADF75-C946-4F94-B6C1-8C281F30D34C}"/>
              </a:ext>
            </a:extLst>
          </p:cNvPr>
          <p:cNvGrpSpPr>
            <a:grpSpLocks/>
          </p:cNvGrpSpPr>
          <p:nvPr/>
        </p:nvGrpSpPr>
        <p:grpSpPr bwMode="auto">
          <a:xfrm>
            <a:off x="6999288" y="942975"/>
            <a:ext cx="1876425" cy="2246313"/>
            <a:chOff x="7010400" y="896938"/>
            <a:chExt cx="1876425" cy="2246312"/>
          </a:xfrm>
        </p:grpSpPr>
        <p:graphicFrame>
          <p:nvGraphicFramePr>
            <p:cNvPr id="49174" name="Object 4">
              <a:extLst>
                <a:ext uri="{FF2B5EF4-FFF2-40B4-BE49-F238E27FC236}">
                  <a16:creationId xmlns:a16="http://schemas.microsoft.com/office/drawing/2014/main" id="{2E2A263A-516C-465B-A18C-4BC7A3E693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0400" y="2757488"/>
            <a:ext cx="331788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6" name="Equation" r:id="rId8" imgW="317362" imgH="368140" progId="Equation.DSMT4">
                    <p:embed/>
                  </p:oleObj>
                </mc:Choice>
                <mc:Fallback>
                  <p:oleObj name="Equation" r:id="rId8" imgW="317362" imgH="3681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757488"/>
                          <a:ext cx="331788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A49A402-0BEA-4889-A183-2C02BAD046E7}"/>
                </a:ext>
              </a:extLst>
            </p:cNvPr>
            <p:cNvSpPr/>
            <p:nvPr/>
          </p:nvSpPr>
          <p:spPr bwMode="auto">
            <a:xfrm>
              <a:off x="7143750" y="896938"/>
              <a:ext cx="1743075" cy="1055688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Classical</a:t>
              </a:r>
              <a:b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Bits</a:t>
              </a:r>
            </a:p>
          </p:txBody>
        </p:sp>
        <p:cxnSp>
          <p:nvCxnSpPr>
            <p:cNvPr id="49176" name="Elbow Connector 45">
              <a:extLst>
                <a:ext uri="{FF2B5EF4-FFF2-40B4-BE49-F238E27FC236}">
                  <a16:creationId xmlns:a16="http://schemas.microsoft.com/office/drawing/2014/main" id="{2396AD20-68F4-4FE5-9B20-3575A9646C59}"/>
                </a:ext>
              </a:extLst>
            </p:cNvPr>
            <p:cNvCxnSpPr>
              <a:cxnSpLocks noChangeShapeType="1"/>
              <a:stCxn id="26" idx="2"/>
            </p:cNvCxnSpPr>
            <p:nvPr/>
          </p:nvCxnSpPr>
          <p:spPr bwMode="auto">
            <a:xfrm rot="5400000">
              <a:off x="7215982" y="1948656"/>
              <a:ext cx="795338" cy="803275"/>
            </a:xfrm>
            <a:prstGeom prst="bentConnector3">
              <a:avLst>
                <a:gd name="adj1" fmla="val 50000"/>
              </a:avLst>
            </a:prstGeom>
            <a:noFill/>
            <a:ln w="76200" algn="ctr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23574-9BF5-4D5E-8A8B-E20EC61D755B}"/>
              </a:ext>
            </a:extLst>
          </p:cNvPr>
          <p:cNvGrpSpPr>
            <a:grpSpLocks/>
          </p:cNvGrpSpPr>
          <p:nvPr/>
        </p:nvGrpSpPr>
        <p:grpSpPr bwMode="auto">
          <a:xfrm>
            <a:off x="6818313" y="3390900"/>
            <a:ext cx="2057400" cy="2220913"/>
            <a:chOff x="6884988" y="3486150"/>
            <a:chExt cx="2057400" cy="222091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F590507-CBD1-4AC7-B2AF-5920A3C14AA8}"/>
                </a:ext>
              </a:extLst>
            </p:cNvPr>
            <p:cNvSpPr/>
            <p:nvPr/>
          </p:nvSpPr>
          <p:spPr bwMode="auto">
            <a:xfrm>
              <a:off x="7113588" y="4651375"/>
              <a:ext cx="1828800" cy="1055688"/>
            </a:xfrm>
            <a:prstGeom prst="roundRect">
              <a:avLst/>
            </a:prstGeom>
            <a:solidFill>
              <a:srgbClr val="FFFF66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Quantum</a:t>
              </a:r>
              <a:b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State</a:t>
              </a:r>
            </a:p>
          </p:txBody>
        </p:sp>
        <p:grpSp>
          <p:nvGrpSpPr>
            <p:cNvPr id="49171" name="Group 6">
              <a:extLst>
                <a:ext uri="{FF2B5EF4-FFF2-40B4-BE49-F238E27FC236}">
                  <a16:creationId xmlns:a16="http://schemas.microsoft.com/office/drawing/2014/main" id="{14E5B6A4-48EC-43E3-85AC-4895C0560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4988" y="3486150"/>
              <a:ext cx="1143000" cy="1165225"/>
              <a:chOff x="6884988" y="3486150"/>
              <a:chExt cx="1143000" cy="1165225"/>
            </a:xfrm>
          </p:grpSpPr>
          <p:graphicFrame>
            <p:nvGraphicFramePr>
              <p:cNvPr id="49172" name="Object 4">
                <a:extLst>
                  <a:ext uri="{FF2B5EF4-FFF2-40B4-BE49-F238E27FC236}">
                    <a16:creationId xmlns:a16="http://schemas.microsoft.com/office/drawing/2014/main" id="{ED3E099E-A58F-4E4C-A577-9CC5FE6E8D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884988" y="3486150"/>
              <a:ext cx="666750" cy="585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7" name="Equation" r:id="rId10" imgW="634725" imgH="558558" progId="Equation.DSMT4">
                      <p:embed/>
                    </p:oleObj>
                  </mc:Choice>
                  <mc:Fallback>
                    <p:oleObj name="Equation" r:id="rId10" imgW="634725" imgH="558558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4988" y="3486150"/>
                            <a:ext cx="666750" cy="58578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9173" name="Elbow Connector 47">
                <a:extLst>
                  <a:ext uri="{FF2B5EF4-FFF2-40B4-BE49-F238E27FC236}">
                    <a16:creationId xmlns:a16="http://schemas.microsoft.com/office/drawing/2014/main" id="{D8698C78-890F-448F-A864-DDFA3DCE892C}"/>
                  </a:ext>
                </a:extLst>
              </p:cNvPr>
              <p:cNvCxnSpPr>
                <a:cxnSpLocks noChangeShapeType="1"/>
                <a:stCxn id="30" idx="0"/>
              </p:cNvCxnSpPr>
              <p:nvPr/>
            </p:nvCxnSpPr>
            <p:spPr bwMode="auto">
              <a:xfrm rot="16200000" flipV="1">
                <a:off x="7333457" y="3956844"/>
                <a:ext cx="579437" cy="809625"/>
              </a:xfrm>
              <a:prstGeom prst="bentConnector3">
                <a:avLst>
                  <a:gd name="adj1" fmla="val 50000"/>
                </a:avLst>
              </a:prstGeom>
              <a:noFill/>
              <a:ln w="76200" algn="ctr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B97A231-E9E9-4601-A9B7-0E9CDCF8FA9B}"/>
              </a:ext>
            </a:extLst>
          </p:cNvPr>
          <p:cNvSpPr txBox="1"/>
          <p:nvPr/>
        </p:nvSpPr>
        <p:spPr bwMode="auto">
          <a:xfrm>
            <a:off x="1762125" y="6084888"/>
            <a:ext cx="60229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same input/output behavior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0">
            <a:extLst>
              <a:ext uri="{FF2B5EF4-FFF2-40B4-BE49-F238E27FC236}">
                <a16:creationId xmlns:a16="http://schemas.microsoft.com/office/drawing/2014/main" id="{BF1F7B25-E5A5-4CCD-8911-7C04E264D9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2263" y="4800600"/>
          <a:ext cx="59975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3" imgW="6997700" imgH="1435100" progId="Equation.DSMT4">
                  <p:embed/>
                </p:oleObj>
              </mc:Choice>
              <mc:Fallback>
                <p:oleObj name="Equation" r:id="rId3" imgW="6997700" imgH="1435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4800600"/>
                        <a:ext cx="5997575" cy="1076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Picture 7">
            <a:extLst>
              <a:ext uri="{FF2B5EF4-FFF2-40B4-BE49-F238E27FC236}">
                <a16:creationId xmlns:a16="http://schemas.microsoft.com/office/drawing/2014/main" id="{766021ED-1E9C-4325-B852-BC9EE30F5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73238"/>
            <a:ext cx="2324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7E21FBC0-F87E-4D91-A81F-5239B6F9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49149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Simplifying the diagram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CE5B0-7846-4C70-A9FF-6E6C3B44046E}"/>
              </a:ext>
            </a:extLst>
          </p:cNvPr>
          <p:cNvSpPr txBox="1"/>
          <p:nvPr/>
        </p:nvSpPr>
        <p:spPr bwMode="auto">
          <a:xfrm>
            <a:off x="457200" y="1295400"/>
            <a:ext cx="83820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 can simplify the diagram by using the measurement gate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017A8-4154-4FBA-A91A-825F69808797}"/>
              </a:ext>
            </a:extLst>
          </p:cNvPr>
          <p:cNvSpPr txBox="1"/>
          <p:nvPr/>
        </p:nvSpPr>
        <p:spPr bwMode="auto">
          <a:xfrm>
            <a:off x="609600" y="4021138"/>
            <a:ext cx="8229600" cy="522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defined by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36AC8BD4-1686-4646-BDCC-399CDA32E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FB1869-7421-47C9-8C12-BDF653CBEB15}"/>
              </a:ext>
            </a:extLst>
          </p:cNvPr>
          <p:cNvSpPr txBox="1"/>
          <p:nvPr/>
        </p:nvSpPr>
        <p:spPr bwMode="auto">
          <a:xfrm>
            <a:off x="34925" y="152400"/>
            <a:ext cx="4800600" cy="5238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Blackbox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Equivalent Q Sys</a:t>
            </a:r>
          </a:p>
        </p:txBody>
      </p:sp>
    </p:spTree>
  </p:cSld>
  <p:clrMapOvr>
    <a:masterClrMapping/>
  </p:clrMapOvr>
  <p:transition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80B94-AF9E-44A6-B61B-8B14B5347F8C}"/>
              </a:ext>
            </a:extLst>
          </p:cNvPr>
          <p:cNvSpPr txBox="1"/>
          <p:nvPr/>
        </p:nvSpPr>
        <p:spPr bwMode="auto">
          <a:xfrm>
            <a:off x="1885950" y="2514600"/>
            <a:ext cx="5372100" cy="1200150"/>
          </a:xfrm>
          <a:prstGeom prst="rect">
            <a:avLst/>
          </a:prstGeom>
          <a:solidFill>
            <a:srgbClr val="FFFF66"/>
          </a:solidFill>
          <a:ln w="114300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 to the original</a:t>
            </a:r>
            <a:b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Assembly Instructions</a:t>
            </a:r>
          </a:p>
        </p:txBody>
      </p:sp>
    </p:spTree>
  </p:cSld>
  <p:clrMapOvr>
    <a:masterClrMapping/>
  </p:clrMapOvr>
  <p:transition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96C59789-3CE8-46B8-BF25-E7B0D0BE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9D018-9FC6-4E3A-AABF-A7BF849B53C3}"/>
              </a:ext>
            </a:extLst>
          </p:cNvPr>
          <p:cNvSpPr txBox="1"/>
          <p:nvPr/>
        </p:nvSpPr>
        <p:spPr bwMode="auto">
          <a:xfrm>
            <a:off x="152400" y="0"/>
            <a:ext cx="82296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This talk is based on the following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7C5DA-66EB-430E-B5C9-5D80D369102E}"/>
              </a:ext>
            </a:extLst>
          </p:cNvPr>
          <p:cNvSpPr txBox="1"/>
          <p:nvPr/>
        </p:nvSpPr>
        <p:spPr bwMode="auto">
          <a:xfrm>
            <a:off x="152400" y="1627188"/>
            <a:ext cx="8839200" cy="1384300"/>
          </a:xfrm>
          <a:prstGeom prst="rect">
            <a:avLst/>
          </a:prstGeom>
          <a:solidFill>
            <a:srgbClr val="FFFF66"/>
          </a:solidFill>
          <a:ln w="76200" cmpd="sng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Lomonaco, Samuel J.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How to build a device that cannot be built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Journal of Quantum Information Processing,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15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3, (2016), pp 1043-1056.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04B23-5239-4205-9DEC-2D0872A513F7}"/>
              </a:ext>
            </a:extLst>
          </p:cNvPr>
          <p:cNvSpPr txBox="1"/>
          <p:nvPr/>
        </p:nvSpPr>
        <p:spPr bwMode="auto">
          <a:xfrm>
            <a:off x="400050" y="4343400"/>
            <a:ext cx="8343900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2000" dirty="0">
                <a:hlinkClick r:id="rId2"/>
              </a:rPr>
              <a:t>http://www.csee.umbc.edu/~lomonaco/pubs/Unbuildable-QIP.pdf</a:t>
            </a:r>
            <a:r>
              <a:rPr lang="en-US" sz="2000" dirty="0"/>
              <a:t>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4FE79-3849-4834-9585-F3B63AE52BC6}"/>
              </a:ext>
            </a:extLst>
          </p:cNvPr>
          <p:cNvSpPr>
            <a:spLocks/>
          </p:cNvSpPr>
          <p:nvPr/>
        </p:nvSpPr>
        <p:spPr bwMode="auto">
          <a:xfrm>
            <a:off x="228600" y="1543050"/>
            <a:ext cx="8686800" cy="1463675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ECB9C-E70D-420C-85B5-4CBC3EB5F57D}"/>
              </a:ext>
            </a:extLst>
          </p:cNvPr>
          <p:cNvSpPr>
            <a:spLocks noChangeAspect="1"/>
          </p:cNvSpPr>
          <p:nvPr/>
        </p:nvSpPr>
        <p:spPr bwMode="auto">
          <a:xfrm>
            <a:off x="238125" y="2979738"/>
            <a:ext cx="8686800" cy="9144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691698-3B79-4D17-8268-54E81B2FB3A8}"/>
              </a:ext>
            </a:extLst>
          </p:cNvPr>
          <p:cNvSpPr>
            <a:spLocks noChangeAspect="1"/>
          </p:cNvSpPr>
          <p:nvPr/>
        </p:nvSpPr>
        <p:spPr bwMode="auto">
          <a:xfrm>
            <a:off x="228600" y="3922713"/>
            <a:ext cx="8686800" cy="91281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C73F2A-DECC-492B-84D6-0B21F2FCE3B0}"/>
              </a:ext>
            </a:extLst>
          </p:cNvPr>
          <p:cNvSpPr>
            <a:spLocks noChangeAspect="1"/>
          </p:cNvSpPr>
          <p:nvPr/>
        </p:nvSpPr>
        <p:spPr bwMode="auto">
          <a:xfrm>
            <a:off x="238125" y="4835525"/>
            <a:ext cx="8686800" cy="9144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53965-EDAC-40A0-A7B4-E4147B203ACC}"/>
              </a:ext>
            </a:extLst>
          </p:cNvPr>
          <p:cNvSpPr>
            <a:spLocks noChangeAspect="1"/>
          </p:cNvSpPr>
          <p:nvPr/>
        </p:nvSpPr>
        <p:spPr bwMode="auto">
          <a:xfrm>
            <a:off x="228600" y="5741988"/>
            <a:ext cx="8686800" cy="9144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AE638-815B-41C9-94F7-A104EFDD1731}"/>
              </a:ext>
            </a:extLst>
          </p:cNvPr>
          <p:cNvSpPr txBox="1"/>
          <p:nvPr/>
        </p:nvSpPr>
        <p:spPr bwMode="auto">
          <a:xfrm>
            <a:off x="762000" y="254000"/>
            <a:ext cx="7696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What do the 3 detectors see for each of the 4 possible legal switch settings ???</a:t>
            </a:r>
          </a:p>
        </p:txBody>
      </p:sp>
      <p:cxnSp>
        <p:nvCxnSpPr>
          <p:cNvPr id="55304" name="Straight Connector 13">
            <a:extLst>
              <a:ext uri="{FF2B5EF4-FFF2-40B4-BE49-F238E27FC236}">
                <a16:creationId xmlns:a16="http://schemas.microsoft.com/office/drawing/2014/main" id="{B022CC79-5F31-4860-99DD-616ECF8DC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487488"/>
            <a:ext cx="0" cy="516890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Straight Connector 24">
            <a:extLst>
              <a:ext uri="{FF2B5EF4-FFF2-40B4-BE49-F238E27FC236}">
                <a16:creationId xmlns:a16="http://schemas.microsoft.com/office/drawing/2014/main" id="{495C7AC1-DC0E-4A8B-8C76-DCDD631903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951163"/>
            <a:ext cx="8696325" cy="28575"/>
          </a:xfrm>
          <a:prstGeom prst="line">
            <a:avLst/>
          </a:prstGeom>
          <a:noFill/>
          <a:ln w="1143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18BF8C-61C4-4194-AA11-41FFE77849BB}"/>
              </a:ext>
            </a:extLst>
          </p:cNvPr>
          <p:cNvSpPr txBox="1"/>
          <p:nvPr/>
        </p:nvSpPr>
        <p:spPr bwMode="auto">
          <a:xfrm>
            <a:off x="906463" y="3179763"/>
            <a:ext cx="971550" cy="5857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C3D5DE-1A20-40D5-8231-092FD7D459BD}"/>
              </a:ext>
            </a:extLst>
          </p:cNvPr>
          <p:cNvSpPr txBox="1"/>
          <p:nvPr/>
        </p:nvSpPr>
        <p:spPr bwMode="auto">
          <a:xfrm>
            <a:off x="884238" y="4068763"/>
            <a:ext cx="971550" cy="584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DC0008-D2EC-4D74-8DA8-385DBF46625D}"/>
              </a:ext>
            </a:extLst>
          </p:cNvPr>
          <p:cNvSpPr txBox="1"/>
          <p:nvPr/>
        </p:nvSpPr>
        <p:spPr bwMode="auto">
          <a:xfrm>
            <a:off x="895350" y="4956175"/>
            <a:ext cx="973138" cy="584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9477D2-8D71-40FA-8068-64A536131706}"/>
              </a:ext>
            </a:extLst>
          </p:cNvPr>
          <p:cNvSpPr txBox="1"/>
          <p:nvPr/>
        </p:nvSpPr>
        <p:spPr bwMode="auto">
          <a:xfrm>
            <a:off x="882650" y="5889625"/>
            <a:ext cx="971550" cy="584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D651436C-00B6-4C7F-A4CE-697E9F3FC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550" y="4876800"/>
          <a:ext cx="60404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3" imgW="9372600" imgH="1066800" progId="Equation.DSMT4">
                  <p:embed/>
                </p:oleObj>
              </mc:Choice>
              <mc:Fallback>
                <p:oleObj name="Equation" r:id="rId3" imgW="93726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876800"/>
                        <a:ext cx="60404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22D44135-E689-44DC-A47E-C25CD848E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3008313"/>
          <a:ext cx="57118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5" imgW="8864600" imgH="1066800" progId="Equation.DSMT4">
                  <p:embed/>
                </p:oleObj>
              </mc:Choice>
              <mc:Fallback>
                <p:oleObj name="Equation" r:id="rId5" imgW="88646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008313"/>
                        <a:ext cx="57118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F15A1C8E-1DC1-4115-ACEB-511D11589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2075" y="3944938"/>
          <a:ext cx="625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7" imgW="9702800" imgH="1066800" progId="Equation.DSMT4">
                  <p:embed/>
                </p:oleObj>
              </mc:Choice>
              <mc:Fallback>
                <p:oleObj name="Equation" r:id="rId7" imgW="97028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944938"/>
                        <a:ext cx="62515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4B5DC169-4377-4E7F-9F5E-E33A41331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5761038"/>
          <a:ext cx="60404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9" imgW="9372600" imgH="1066800" progId="Equation.DSMT4">
                  <p:embed/>
                </p:oleObj>
              </mc:Choice>
              <mc:Fallback>
                <p:oleObj name="Equation" r:id="rId9" imgW="93726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761038"/>
                        <a:ext cx="60404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4EFBEEEA-43CF-471C-A2D0-EF6639EF4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763" y="2181225"/>
          <a:ext cx="27574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11" imgW="4279900" imgH="876300" progId="Equation.DSMT4">
                  <p:embed/>
                </p:oleObj>
              </mc:Choice>
              <mc:Fallback>
                <p:oleObj name="Equation" r:id="rId11" imgW="4279900" imgH="876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181225"/>
                        <a:ext cx="27574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D40E3E23-1818-456B-8463-0E48C83E1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925" y="2432050"/>
          <a:ext cx="16049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13" imgW="2489200" imgH="635000" progId="Equation.DSMT4">
                  <p:embed/>
                </p:oleObj>
              </mc:Choice>
              <mc:Fallback>
                <p:oleObj name="Equation" r:id="rId13" imgW="2489200" imgH="63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32050"/>
                        <a:ext cx="16049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E74A9B-29B6-4E2D-B6DC-98E6E409FC3D}"/>
              </a:ext>
            </a:extLst>
          </p:cNvPr>
          <p:cNvSpPr txBox="1"/>
          <p:nvPr/>
        </p:nvSpPr>
        <p:spPr bwMode="auto">
          <a:xfrm>
            <a:off x="4398963" y="1585913"/>
            <a:ext cx="1219200" cy="522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06AC8-4267-4743-87B2-FE587518178E}"/>
              </a:ext>
            </a:extLst>
          </p:cNvPr>
          <p:cNvSpPr txBox="1"/>
          <p:nvPr/>
        </p:nvSpPr>
        <p:spPr bwMode="auto">
          <a:xfrm>
            <a:off x="390525" y="1536700"/>
            <a:ext cx="18288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Switch</a:t>
            </a:r>
            <a:b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Settings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A6036EED-381D-4B01-8001-870CE12BB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752600"/>
          <a:ext cx="690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3" imgW="6908800" imgH="1066800" progId="Equation.DSMT4">
                  <p:embed/>
                </p:oleObj>
              </mc:Choice>
              <mc:Fallback>
                <p:oleObj name="Equation" r:id="rId3" imgW="69088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6908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65E9B1-2728-453F-B4F9-CBED4C2D9C60}"/>
              </a:ext>
            </a:extLst>
          </p:cNvPr>
          <p:cNvSpPr txBox="1"/>
          <p:nvPr/>
        </p:nvSpPr>
        <p:spPr bwMode="auto">
          <a:xfrm>
            <a:off x="914400" y="457200"/>
            <a:ext cx="7315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What do the 3 detectors see for switch settings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111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3C41-40BE-4525-AA59-2CDFA6EE54D1}"/>
              </a:ext>
            </a:extLst>
          </p:cNvPr>
          <p:cNvSpPr txBox="1"/>
          <p:nvPr/>
        </p:nvSpPr>
        <p:spPr bwMode="auto">
          <a:xfrm>
            <a:off x="304800" y="2971800"/>
            <a:ext cx="1371600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p = 1/4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2BA2A4CA-3294-448B-B665-3F7B07847D5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924175"/>
            <a:ext cx="1039813" cy="1790700"/>
            <a:chOff x="1371600" y="2924367"/>
            <a:chExt cx="1039268" cy="1789853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A046DA51-AB5E-4912-A2BA-A4AD8FBF62D1}"/>
                </a:ext>
              </a:extLst>
            </p:cNvPr>
            <p:cNvSpPr/>
            <p:nvPr/>
          </p:nvSpPr>
          <p:spPr bwMode="auto">
            <a:xfrm rot="1791452">
              <a:off x="1725427" y="2924367"/>
              <a:ext cx="685441" cy="990131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E2AFD-090D-4752-8003-3954499D1FCB}"/>
                </a:ext>
              </a:extLst>
            </p:cNvPr>
            <p:cNvSpPr txBox="1"/>
            <p:nvPr/>
          </p:nvSpPr>
          <p:spPr bwMode="auto">
            <a:xfrm>
              <a:off x="1371600" y="4190593"/>
              <a:ext cx="913921" cy="5236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000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400C90B-94A1-471F-BD5E-66E0A373CFCD}"/>
              </a:ext>
            </a:extLst>
          </p:cNvPr>
          <p:cNvGrpSpPr>
            <a:grpSpLocks/>
          </p:cNvGrpSpPr>
          <p:nvPr/>
        </p:nvGrpSpPr>
        <p:grpSpPr bwMode="auto">
          <a:xfrm>
            <a:off x="6980238" y="2847975"/>
            <a:ext cx="944562" cy="1790700"/>
            <a:chOff x="6980994" y="2847787"/>
            <a:chExt cx="943806" cy="1790233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C73BDE87-D489-4E44-9C98-E8A91C3B9837}"/>
                </a:ext>
              </a:extLst>
            </p:cNvPr>
            <p:cNvSpPr/>
            <p:nvPr/>
          </p:nvSpPr>
          <p:spPr bwMode="auto">
            <a:xfrm rot="19833252">
              <a:off x="6980994" y="2847787"/>
              <a:ext cx="685251" cy="990342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856B5E-93CA-4BFC-8AB9-5A7FCBE675D1}"/>
                </a:ext>
              </a:extLst>
            </p:cNvPr>
            <p:cNvSpPr txBox="1"/>
            <p:nvPr/>
          </p:nvSpPr>
          <p:spPr bwMode="auto">
            <a:xfrm>
              <a:off x="7011132" y="4114282"/>
              <a:ext cx="913668" cy="5237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110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143B09B7-2827-4570-A03E-0A491977B11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914400" cy="1743075"/>
            <a:chOff x="5029200" y="2971800"/>
            <a:chExt cx="914400" cy="1742420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7ADA3FAE-599A-4741-A4C2-30E22C1D2A88}"/>
                </a:ext>
              </a:extLst>
            </p:cNvPr>
            <p:cNvSpPr/>
            <p:nvPr/>
          </p:nvSpPr>
          <p:spPr bwMode="auto">
            <a:xfrm rot="20292654">
              <a:off x="5029200" y="2971800"/>
              <a:ext cx="685800" cy="990228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649141-DAD4-4438-850B-561978539F7E}"/>
                </a:ext>
              </a:extLst>
            </p:cNvPr>
            <p:cNvSpPr txBox="1"/>
            <p:nvPr/>
          </p:nvSpPr>
          <p:spPr bwMode="auto">
            <a:xfrm>
              <a:off x="5029200" y="4190542"/>
              <a:ext cx="914400" cy="5236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101</a:t>
              </a:r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36A2E80D-2D4D-4366-B66B-5737397214C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971800"/>
            <a:ext cx="914400" cy="1743075"/>
            <a:chOff x="3200400" y="2971800"/>
            <a:chExt cx="914400" cy="174242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D2FC98D3-A339-47FF-AD58-FC7B48027A43}"/>
                </a:ext>
              </a:extLst>
            </p:cNvPr>
            <p:cNvSpPr/>
            <p:nvPr/>
          </p:nvSpPr>
          <p:spPr bwMode="auto">
            <a:xfrm rot="1230048">
              <a:off x="3429000" y="2971800"/>
              <a:ext cx="685800" cy="990228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E6263B-2BB0-4BB9-9095-F5EBFC0FFC9C}"/>
                </a:ext>
              </a:extLst>
            </p:cNvPr>
            <p:cNvSpPr txBox="1"/>
            <p:nvPr/>
          </p:nvSpPr>
          <p:spPr bwMode="auto">
            <a:xfrm>
              <a:off x="3200400" y="4190542"/>
              <a:ext cx="914400" cy="5236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011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9412E34-7055-46FF-9AA3-BAD4B55F3956}"/>
              </a:ext>
            </a:extLst>
          </p:cNvPr>
          <p:cNvSpPr txBox="1"/>
          <p:nvPr/>
        </p:nvSpPr>
        <p:spPr bwMode="auto">
          <a:xfrm>
            <a:off x="1295400" y="51816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GGG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54B9E-A854-4371-AE9B-4732C724E665}"/>
              </a:ext>
            </a:extLst>
          </p:cNvPr>
          <p:cNvSpPr txBox="1"/>
          <p:nvPr/>
        </p:nvSpPr>
        <p:spPr bwMode="auto">
          <a:xfrm>
            <a:off x="6934200" y="51054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3F6E34-D9FD-4D2A-BF4F-0DDD256B143E}"/>
              </a:ext>
            </a:extLst>
          </p:cNvPr>
          <p:cNvSpPr txBox="1"/>
          <p:nvPr/>
        </p:nvSpPr>
        <p:spPr bwMode="auto">
          <a:xfrm>
            <a:off x="5029200" y="51816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RGR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21A9D-0D97-4BE4-BF9E-295B3F2FA37C}"/>
              </a:ext>
            </a:extLst>
          </p:cNvPr>
          <p:cNvSpPr txBox="1"/>
          <p:nvPr/>
        </p:nvSpPr>
        <p:spPr bwMode="auto">
          <a:xfrm>
            <a:off x="3048000" y="51816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B8E2CE-1270-4698-BE89-BAF660BBA813}"/>
              </a:ext>
            </a:extLst>
          </p:cNvPr>
          <p:cNvSpPr txBox="1"/>
          <p:nvPr/>
        </p:nvSpPr>
        <p:spPr bwMode="auto">
          <a:xfrm>
            <a:off x="609600" y="6019800"/>
            <a:ext cx="8305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Therefore,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always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even number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REDs 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23" grpId="0"/>
      <p:bldP spid="24" grpId="0"/>
      <p:bldP spid="25" grpId="0"/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5998A2C6-0622-439B-95DD-071332E3A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13" y="1582738"/>
          <a:ext cx="8701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tion" r:id="rId3" imgW="9677160" imgH="1066680" progId="Equation.DSMT4">
                  <p:embed/>
                </p:oleObj>
              </mc:Choice>
              <mc:Fallback>
                <p:oleObj name="Equation" r:id="rId3" imgW="9677160" imgH="1066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82738"/>
                        <a:ext cx="8701087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BCBCF3-A3B9-41A9-BC21-2BE90E44A585}"/>
              </a:ext>
            </a:extLst>
          </p:cNvPr>
          <p:cNvSpPr txBox="1"/>
          <p:nvPr/>
        </p:nvSpPr>
        <p:spPr bwMode="auto">
          <a:xfrm>
            <a:off x="914400" y="457200"/>
            <a:ext cx="7315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What do the 3 detectors see for switch settings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001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09D93-3CBB-42C2-A0F5-449B1FA67219}"/>
              </a:ext>
            </a:extLst>
          </p:cNvPr>
          <p:cNvSpPr txBox="1"/>
          <p:nvPr/>
        </p:nvSpPr>
        <p:spPr bwMode="auto">
          <a:xfrm>
            <a:off x="1066800" y="2971800"/>
            <a:ext cx="1371600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p = 1/4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D9388548-815E-461D-854E-DACFF2D2A77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9400"/>
            <a:ext cx="1039813" cy="1789113"/>
            <a:chOff x="1371600" y="2924367"/>
            <a:chExt cx="1039268" cy="1789853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4107F4D9-0F71-472D-B0E4-FB024DDFB98C}"/>
                </a:ext>
              </a:extLst>
            </p:cNvPr>
            <p:cNvSpPr/>
            <p:nvPr/>
          </p:nvSpPr>
          <p:spPr bwMode="auto">
            <a:xfrm rot="1791452">
              <a:off x="1725427" y="2924367"/>
              <a:ext cx="685441" cy="991010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3542A1-F998-4CEF-A16C-8B584B65A539}"/>
                </a:ext>
              </a:extLst>
            </p:cNvPr>
            <p:cNvSpPr txBox="1"/>
            <p:nvPr/>
          </p:nvSpPr>
          <p:spPr bwMode="auto">
            <a:xfrm>
              <a:off x="1371600" y="4191716"/>
              <a:ext cx="913921" cy="52250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001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05EA878-8EE6-46D1-A483-69F6B380C470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819400"/>
            <a:ext cx="944563" cy="1790700"/>
            <a:chOff x="6980994" y="2847787"/>
            <a:chExt cx="943806" cy="1790233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A1849BCB-D361-4DA1-8EDE-9D5DB3A995A5}"/>
                </a:ext>
              </a:extLst>
            </p:cNvPr>
            <p:cNvSpPr/>
            <p:nvPr/>
          </p:nvSpPr>
          <p:spPr bwMode="auto">
            <a:xfrm rot="19833252">
              <a:off x="6980994" y="2847787"/>
              <a:ext cx="685250" cy="990342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9E8CC0-96D2-4E94-A83C-F22ABA19CE00}"/>
                </a:ext>
              </a:extLst>
            </p:cNvPr>
            <p:cNvSpPr txBox="1"/>
            <p:nvPr/>
          </p:nvSpPr>
          <p:spPr bwMode="auto">
            <a:xfrm>
              <a:off x="7011133" y="4114282"/>
              <a:ext cx="913667" cy="5237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111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C8892245-6CBD-48C9-9CFA-AD13659D4E0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914400" cy="1743075"/>
            <a:chOff x="5029200" y="2971800"/>
            <a:chExt cx="914400" cy="1742420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07769F1D-3D8F-43A0-893F-8F65E6F1D51B}"/>
                </a:ext>
              </a:extLst>
            </p:cNvPr>
            <p:cNvSpPr/>
            <p:nvPr/>
          </p:nvSpPr>
          <p:spPr bwMode="auto">
            <a:xfrm rot="20292654">
              <a:off x="5029200" y="2971800"/>
              <a:ext cx="685800" cy="990228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7A4620-F10E-4135-B44C-7CE33777FD80}"/>
                </a:ext>
              </a:extLst>
            </p:cNvPr>
            <p:cNvSpPr txBox="1"/>
            <p:nvPr/>
          </p:nvSpPr>
          <p:spPr bwMode="auto">
            <a:xfrm>
              <a:off x="5029200" y="4190542"/>
              <a:ext cx="914400" cy="5236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100</a:t>
              </a:r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C3AA0AAB-95FB-428B-A14F-A029362B33AE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19400"/>
            <a:ext cx="914400" cy="1743075"/>
            <a:chOff x="3200400" y="2971800"/>
            <a:chExt cx="914400" cy="174242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33A65C99-60A7-463F-89A6-DEFE97F36686}"/>
                </a:ext>
              </a:extLst>
            </p:cNvPr>
            <p:cNvSpPr/>
            <p:nvPr/>
          </p:nvSpPr>
          <p:spPr bwMode="auto">
            <a:xfrm rot="1230048">
              <a:off x="3429000" y="2971800"/>
              <a:ext cx="685800" cy="990228"/>
            </a:xfrm>
            <a:prstGeom prst="downArrow">
              <a:avLst/>
            </a:prstGeom>
            <a:solidFill>
              <a:srgbClr val="009900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80696F-0336-4161-BD35-ADC9100794F0}"/>
                </a:ext>
              </a:extLst>
            </p:cNvPr>
            <p:cNvSpPr txBox="1"/>
            <p:nvPr/>
          </p:nvSpPr>
          <p:spPr bwMode="auto">
            <a:xfrm>
              <a:off x="3200400" y="4190542"/>
              <a:ext cx="914400" cy="5236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0000"/>
                </a:buClr>
                <a:buSzPct val="200000"/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010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A44D80-C8EA-4BA3-BCE1-FB8BB10C3E97}"/>
              </a:ext>
            </a:extLst>
          </p:cNvPr>
          <p:cNvSpPr txBox="1"/>
          <p:nvPr/>
        </p:nvSpPr>
        <p:spPr bwMode="auto">
          <a:xfrm>
            <a:off x="3200400" y="5076825"/>
            <a:ext cx="914400" cy="522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GGR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8E75E-BFF8-42BC-B9B3-9B2F3499C91F}"/>
              </a:ext>
            </a:extLst>
          </p:cNvPr>
          <p:cNvSpPr txBox="1"/>
          <p:nvPr/>
        </p:nvSpPr>
        <p:spPr bwMode="auto">
          <a:xfrm>
            <a:off x="7954963" y="5076825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RRR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55ECE4-8CC6-4F67-9298-FCBAE46F8137}"/>
              </a:ext>
            </a:extLst>
          </p:cNvPr>
          <p:cNvSpPr txBox="1"/>
          <p:nvPr/>
        </p:nvSpPr>
        <p:spPr bwMode="auto">
          <a:xfrm>
            <a:off x="6705600" y="51054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RGG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416CD1-EDC2-4138-8F4A-15122517A24D}"/>
              </a:ext>
            </a:extLst>
          </p:cNvPr>
          <p:cNvSpPr txBox="1"/>
          <p:nvPr/>
        </p:nvSpPr>
        <p:spPr bwMode="auto">
          <a:xfrm>
            <a:off x="4800600" y="5029200"/>
            <a:ext cx="9144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FFFA9D-59F0-4015-BB51-3DBA22358528}"/>
              </a:ext>
            </a:extLst>
          </p:cNvPr>
          <p:cNvSpPr txBox="1"/>
          <p:nvPr/>
        </p:nvSpPr>
        <p:spPr bwMode="auto">
          <a:xfrm>
            <a:off x="609600" y="6019800"/>
            <a:ext cx="83058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Therefore,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always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an odd number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REDs 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23" grpId="0"/>
      <p:bldP spid="24" grpId="0"/>
      <p:bldP spid="25" grpId="0"/>
      <p:bldP spid="2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8FD35A3-585D-43C5-95B5-362233FD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8738"/>
            <a:ext cx="21336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Why 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32F45-7EF0-4349-9FA0-EF6B57901F5D}"/>
              </a:ext>
            </a:extLst>
          </p:cNvPr>
          <p:cNvSpPr txBox="1"/>
          <p:nvPr/>
        </p:nvSpPr>
        <p:spPr bwMode="auto">
          <a:xfrm>
            <a:off x="228600" y="803275"/>
            <a:ext cx="8458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 where has the proof of impossibility gone awry?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01228-7EE9-4BB0-BB94-6565805C2069}"/>
              </a:ext>
            </a:extLst>
          </p:cNvPr>
          <p:cNvSpPr txBox="1"/>
          <p:nvPr/>
        </p:nvSpPr>
        <p:spPr bwMode="auto">
          <a:xfrm>
            <a:off x="228600" y="2036763"/>
            <a:ext cx="8305800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proof of impossibility is based on the following proposition: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CB6EE-EF72-40BA-B9E1-57A7938E63CC}"/>
              </a:ext>
            </a:extLst>
          </p:cNvPr>
          <p:cNvSpPr txBox="1"/>
          <p:nvPr/>
        </p:nvSpPr>
        <p:spPr bwMode="auto">
          <a:xfrm>
            <a:off x="304800" y="3581400"/>
            <a:ext cx="8034338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Proposition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There exist no set of Boolean functions</a:t>
            </a:r>
          </a:p>
        </p:txBody>
      </p:sp>
      <p:graphicFrame>
        <p:nvGraphicFramePr>
          <p:cNvPr id="6" name="Object 20">
            <a:extLst>
              <a:ext uri="{FF2B5EF4-FFF2-40B4-BE49-F238E27FC236}">
                <a16:creationId xmlns:a16="http://schemas.microsoft.com/office/drawing/2014/main" id="{7895FDAC-9E5F-448D-9CEC-3B2213BDD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4543425"/>
          <a:ext cx="7762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3" imgW="10655300" imgH="622300" progId="Equation.DSMT4">
                  <p:embed/>
                </p:oleObj>
              </mc:Choice>
              <mc:Fallback>
                <p:oleObj name="Equation" r:id="rId3" imgW="10655300" imgH="622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543425"/>
                        <a:ext cx="7762875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E5F651-D54D-4123-A6E5-4332FAD7EFC2}"/>
              </a:ext>
            </a:extLst>
          </p:cNvPr>
          <p:cNvSpPr txBox="1"/>
          <p:nvPr/>
        </p:nvSpPr>
        <p:spPr bwMode="auto">
          <a:xfrm>
            <a:off x="304800" y="5105400"/>
            <a:ext cx="2286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such that</a:t>
            </a:r>
          </a:p>
        </p:txBody>
      </p:sp>
      <p:graphicFrame>
        <p:nvGraphicFramePr>
          <p:cNvPr id="8" name="Object 20">
            <a:extLst>
              <a:ext uri="{FF2B5EF4-FFF2-40B4-BE49-F238E27FC236}">
                <a16:creationId xmlns:a16="http://schemas.microsoft.com/office/drawing/2014/main" id="{BD5B6858-5DE9-41DD-9E53-6CE9CAC35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5629275"/>
          <a:ext cx="79041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5" imgW="11544300" imgH="1384300" progId="Equation.DSMT4">
                  <p:embed/>
                </p:oleObj>
              </mc:Choice>
              <mc:Fallback>
                <p:oleObj name="Equation" r:id="rId5" imgW="11544300" imgH="1384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5629275"/>
                        <a:ext cx="7904162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2628E-A209-4EB4-8A29-2787A7DCDF88}"/>
              </a:ext>
            </a:extLst>
          </p:cNvPr>
          <p:cNvSpPr txBox="1"/>
          <p:nvPr/>
        </p:nvSpPr>
        <p:spPr bwMode="auto">
          <a:xfrm>
            <a:off x="685800" y="609600"/>
            <a:ext cx="7772400" cy="923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5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logic is flawless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5E9C4-AC2E-4CD1-8F19-1A55B8D80C81}"/>
              </a:ext>
            </a:extLst>
          </p:cNvPr>
          <p:cNvSpPr txBox="1"/>
          <p:nvPr/>
        </p:nvSpPr>
        <p:spPr bwMode="auto">
          <a:xfrm>
            <a:off x="228600" y="2743200"/>
            <a:ext cx="86868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the crux of the matter is that an argument is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as sound as the assumptions upon which it is based.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5F051-11DF-4231-8F86-3AADB5DBAE23}"/>
              </a:ext>
            </a:extLst>
          </p:cNvPr>
          <p:cNvSpPr txBox="1"/>
          <p:nvPr/>
        </p:nvSpPr>
        <p:spPr bwMode="auto">
          <a:xfrm>
            <a:off x="990600" y="2286000"/>
            <a:ext cx="8094663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Premise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Reality Principle: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measured is completely determined before it is measured.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EA245-93B2-4525-8D92-11CEDF73C58E}"/>
              </a:ext>
            </a:extLst>
          </p:cNvPr>
          <p:cNvSpPr txBox="1"/>
          <p:nvPr/>
        </p:nvSpPr>
        <p:spPr bwMode="auto">
          <a:xfrm>
            <a:off x="977900" y="4422775"/>
            <a:ext cx="8107363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Premise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 of Locality: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Spacelike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separated regions of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spacetime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physically independent.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2A74B-088A-412A-94C7-588E7350B0F8}"/>
              </a:ext>
            </a:extLst>
          </p:cNvPr>
          <p:cNvSpPr txBox="1"/>
          <p:nvPr/>
        </p:nvSpPr>
        <p:spPr bwMode="auto">
          <a:xfrm>
            <a:off x="376238" y="381000"/>
            <a:ext cx="8153400" cy="1384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explicitly, the argument fails because at least one of the following tacitly assumed two assumptions fails: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B325BF-BB1D-43B3-81C9-7E004A4878DD}"/>
              </a:ext>
            </a:extLst>
          </p:cNvPr>
          <p:cNvSpPr txBox="1"/>
          <p:nvPr/>
        </p:nvSpPr>
        <p:spPr bwMode="auto">
          <a:xfrm>
            <a:off x="457200" y="228600"/>
            <a:ext cx="83058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above two premises lead to the following unfounded conclusions: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CBBDF-5BCC-41F7-9A77-E18DAA8999CD}"/>
              </a:ext>
            </a:extLst>
          </p:cNvPr>
          <p:cNvSpPr txBox="1"/>
          <p:nvPr/>
        </p:nvSpPr>
        <p:spPr bwMode="auto">
          <a:xfrm>
            <a:off x="468313" y="1447800"/>
            <a:ext cx="8305800" cy="2246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Unfounded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Based on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Premise 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Reality Principle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the detector lamp instructions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must already be predetermined well-defined total functions at the time of particle ejection.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A9A28-7268-4925-8E08-26DEE3B51711}"/>
              </a:ext>
            </a:extLst>
          </p:cNvPr>
          <p:cNvSpPr txBox="1"/>
          <p:nvPr/>
        </p:nvSpPr>
        <p:spPr bwMode="auto">
          <a:xfrm>
            <a:off x="457200" y="4114800"/>
            <a:ext cx="8305800" cy="2678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Unfounded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Based on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Premise 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Principle of Locality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the detector lamp instructions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 be local. Hence,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 function only of 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switch setting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independent of the two other switch settings.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9D03CA-0CC2-4F42-AF5C-7D619FB1AC80}"/>
              </a:ext>
            </a:extLst>
          </p:cNvPr>
          <p:cNvSpPr txBox="1"/>
          <p:nvPr/>
        </p:nvSpPr>
        <p:spPr bwMode="auto">
          <a:xfrm>
            <a:off x="457200" y="381000"/>
            <a:ext cx="8305800" cy="3540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Corollary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For a switch settings              of odd Hamming weight, the detector lamp instructions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the random partial functions given by: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the Boolean algebraic dependence</a:t>
            </a:r>
          </a:p>
        </p:txBody>
      </p:sp>
      <p:graphicFrame>
        <p:nvGraphicFramePr>
          <p:cNvPr id="6" name="Object 20">
            <a:extLst>
              <a:ext uri="{FF2B5EF4-FFF2-40B4-BE49-F238E27FC236}">
                <a16:creationId xmlns:a16="http://schemas.microsoft.com/office/drawing/2014/main" id="{A76B6484-6115-46B8-85C2-962B93760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9550" y="373063"/>
          <a:ext cx="22034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3" imgW="2565400" imgH="635000" progId="Equation.DSMT4">
                  <p:embed/>
                </p:oleObj>
              </mc:Choice>
              <mc:Fallback>
                <p:oleObj name="Equation" r:id="rId3" imgW="2565400" imgH="635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73063"/>
                        <a:ext cx="2203450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64D754FB-01A1-4268-AFC7-EE03212A2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1800225"/>
          <a:ext cx="201771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5" imgW="2349500" imgH="2070100" progId="Equation.DSMT4">
                  <p:embed/>
                </p:oleObj>
              </mc:Choice>
              <mc:Fallback>
                <p:oleObj name="Equation" r:id="rId5" imgW="2349500" imgH="2070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00225"/>
                        <a:ext cx="2017713" cy="155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>
            <a:extLst>
              <a:ext uri="{FF2B5EF4-FFF2-40B4-BE49-F238E27FC236}">
                <a16:creationId xmlns:a16="http://schemas.microsoft.com/office/drawing/2014/main" id="{1ADA72D9-1B46-4BF0-8699-8C0D7E64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989388"/>
          <a:ext cx="7696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7" imgW="9359900" imgH="635000" progId="Equation.DSMT4">
                  <p:embed/>
                </p:oleObj>
              </mc:Choice>
              <mc:Fallback>
                <p:oleObj name="Equation" r:id="rId7" imgW="9359900" imgH="635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9388"/>
                        <a:ext cx="7696200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C8C0BC-F7E5-47BD-9206-251A0670C391}"/>
              </a:ext>
            </a:extLst>
          </p:cNvPr>
          <p:cNvSpPr txBox="1"/>
          <p:nvPr/>
        </p:nvSpPr>
        <p:spPr bwMode="auto">
          <a:xfrm>
            <a:off x="457200" y="4648200"/>
            <a:ext cx="82296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   denotes the second elementary symmetric function</a:t>
            </a:r>
          </a:p>
        </p:txBody>
      </p:sp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300CA2DD-3448-47B5-B251-7A6AA6EAD4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7363" y="5784850"/>
          <a:ext cx="57038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9" imgW="6642000" imgH="634680" progId="Equation.DSMT4">
                  <p:embed/>
                </p:oleObj>
              </mc:Choice>
              <mc:Fallback>
                <p:oleObj name="Equation" r:id="rId9" imgW="6642000" imgH="6346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5784850"/>
                        <a:ext cx="5703887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B1DD239F-3B08-4E51-9671-BDEACF1D6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3063" y="4716463"/>
          <a:ext cx="468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11" imgW="545863" imgH="545863" progId="Equation.DSMT4">
                  <p:embed/>
                </p:oleObj>
              </mc:Choice>
              <mc:Fallback>
                <p:oleObj name="Equation" r:id="rId11" imgW="545863" imgH="54586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716463"/>
                        <a:ext cx="468312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A16D5C73-FA89-44A5-8FE8-C4CD4DB7C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322388"/>
          <a:ext cx="1577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13" imgW="1841500" imgH="546100" progId="Equation.DSMT4">
                  <p:embed/>
                </p:oleObj>
              </mc:Choice>
              <mc:Fallback>
                <p:oleObj name="Equation" r:id="rId13" imgW="1841500" imgH="546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322388"/>
                        <a:ext cx="1577975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C87F9-574E-4FB7-ABAB-27674B400CEF}"/>
              </a:ext>
            </a:extLst>
          </p:cNvPr>
          <p:cNvSpPr txBox="1"/>
          <p:nvPr/>
        </p:nvSpPr>
        <p:spPr bwMode="auto">
          <a:xfrm>
            <a:off x="190500" y="1393825"/>
            <a:ext cx="8763000" cy="181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other words, the GHZ paradox shows how to create three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spacelike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separated (hence, physically independent) probability distributions that have the above algebraic dependence.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440C9-7BA6-4F3A-A7B3-5D36B4AB21D4}"/>
              </a:ext>
            </a:extLst>
          </p:cNvPr>
          <p:cNvSpPr txBox="1"/>
          <p:nvPr/>
        </p:nvSpPr>
        <p:spPr bwMode="auto">
          <a:xfrm>
            <a:off x="190500" y="4184650"/>
            <a:ext cx="87630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Boolean function    quantifies the nonlocality of the GHZ paradox.</a:t>
            </a:r>
          </a:p>
        </p:txBody>
      </p:sp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8F8A8896-067D-4402-B543-1C5026147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219575"/>
          <a:ext cx="468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Equation" r:id="rId3" imgW="545863" imgH="545863" progId="Equation.DSMT4">
                  <p:embed/>
                </p:oleObj>
              </mc:Choice>
              <mc:Fallback>
                <p:oleObj name="Equation" r:id="rId3" imgW="545863" imgH="54586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19575"/>
                        <a:ext cx="46831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C:\MyTeX\QBraids\Gromit-Redbox.jpg">
            <a:extLst>
              <a:ext uri="{FF2B5EF4-FFF2-40B4-BE49-F238E27FC236}">
                <a16:creationId xmlns:a16="http://schemas.microsoft.com/office/drawing/2014/main" id="{3BAE7E10-25FC-4C54-9F48-5F8D64BB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2">
            <a:extLst>
              <a:ext uri="{FF2B5EF4-FFF2-40B4-BE49-F238E27FC236}">
                <a16:creationId xmlns:a16="http://schemas.microsoft.com/office/drawing/2014/main" id="{50BEB445-2837-49A2-A099-E2486977C56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-206797">
            <a:off x="3741738" y="2719388"/>
            <a:ext cx="351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Q Wiring Diagram Kit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1D7561AD-3C40-4C16-ACB5-1507DBB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0"/>
            <a:ext cx="2514600" cy="1447800"/>
          </a:xfrm>
          <a:prstGeom prst="cloudCallout">
            <a:avLst>
              <a:gd name="adj1" fmla="val -107989"/>
              <a:gd name="adj2" fmla="val 54668"/>
            </a:avLst>
          </a:prstGeom>
          <a:solidFill>
            <a:srgbClr val="FFFF66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6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???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7666C-6AF1-4F0A-A201-6B3F766CC8D2}"/>
              </a:ext>
            </a:extLst>
          </p:cNvPr>
          <p:cNvSpPr txBox="1"/>
          <p:nvPr/>
        </p:nvSpPr>
        <p:spPr bwMode="auto">
          <a:xfrm>
            <a:off x="190500" y="228600"/>
            <a:ext cx="86106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Which in turn is based on the following papers: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95143-DDE6-4688-A101-9C7584E7EF8D}"/>
              </a:ext>
            </a:extLst>
          </p:cNvPr>
          <p:cNvSpPr txBox="1"/>
          <p:nvPr/>
        </p:nvSpPr>
        <p:spPr bwMode="auto">
          <a:xfrm>
            <a:off x="190500" y="1828800"/>
            <a:ext cx="8763000" cy="954088"/>
          </a:xfrm>
          <a:prstGeom prst="rect">
            <a:avLst/>
          </a:prstGeom>
          <a:solidFill>
            <a:srgbClr val="FFFF66"/>
          </a:solidFill>
          <a:ln w="76200" cmpd="sng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Mermin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N David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Quantum Mysteries Revisited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Am. J. Phys.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58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750 (1990), pp 731-734.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B158F-1710-4A83-967F-8EF65727E716}"/>
              </a:ext>
            </a:extLst>
          </p:cNvPr>
          <p:cNvSpPr txBox="1"/>
          <p:nvPr/>
        </p:nvSpPr>
        <p:spPr bwMode="auto">
          <a:xfrm>
            <a:off x="190500" y="3733800"/>
            <a:ext cx="8763000" cy="2246313"/>
          </a:xfrm>
          <a:prstGeom prst="rect">
            <a:avLst/>
          </a:prstGeom>
          <a:solidFill>
            <a:srgbClr val="FFFF66"/>
          </a:solidFill>
          <a:ln w="76200" cmpd="sng" algn="ctr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Greenberger, D.M., M. Horne, &amp; A.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Zeilenger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Going beyond Bell’s theorem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in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“Bell’s theorem, Quantum Theory, &amp; Conceptions of the Universe,”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ed. by M.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Kafatos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(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Kluwer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Academic, Dordrecht, 1989),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>
            <a:extLst>
              <a:ext uri="{FF2B5EF4-FFF2-40B4-BE49-F238E27FC236}">
                <a16:creationId xmlns:a16="http://schemas.microsoft.com/office/drawing/2014/main" id="{3E44E683-D367-445F-BA3F-2E91AD73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9067800" cy="4524375"/>
          </a:xfrm>
          <a:prstGeom prst="rect">
            <a:avLst/>
          </a:prstGeom>
          <a:solidFill>
            <a:srgbClr val="FFFF99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CC0000"/>
              </a:buClr>
              <a:buSzPct val="200000"/>
              <a:defRPr/>
            </a:pPr>
            <a: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The Meaning</a:t>
            </a:r>
            <a:b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</a:br>
            <a: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 of</a:t>
            </a:r>
            <a:b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</a:br>
            <a: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Quantum Mechanics</a:t>
            </a:r>
            <a:b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</a:br>
            <a:r>
              <a:rPr lang="en-US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cs typeface="Arial" charset="0"/>
              </a:rPr>
              <a:t>???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Text Box 5">
            <a:extLst>
              <a:ext uri="{FF2B5EF4-FFF2-40B4-BE49-F238E27FC236}">
                <a16:creationId xmlns:a16="http://schemas.microsoft.com/office/drawing/2014/main" id="{090D9B06-AE78-43BD-8221-9CF42734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5344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Interpretation of Quantum Physics ???</a:t>
            </a:r>
          </a:p>
        </p:txBody>
      </p:sp>
      <p:pic>
        <p:nvPicPr>
          <p:cNvPr id="278530" name="Picture 2" descr="meeting4">
            <a:extLst>
              <a:ext uri="{FF2B5EF4-FFF2-40B4-BE49-F238E27FC236}">
                <a16:creationId xmlns:a16="http://schemas.microsoft.com/office/drawing/2014/main" id="{C4D8FBE4-3C6D-4985-B2A5-4EB6D2C1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1530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2" name="AutoShape 4">
            <a:extLst>
              <a:ext uri="{FF2B5EF4-FFF2-40B4-BE49-F238E27FC236}">
                <a16:creationId xmlns:a16="http://schemas.microsoft.com/office/drawing/2014/main" id="{B5B1C751-12B8-495F-9C23-94596DC5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3581400" cy="533400"/>
          </a:xfrm>
          <a:prstGeom prst="wedgeRoundRectCallout">
            <a:avLst>
              <a:gd name="adj1" fmla="val 20447"/>
              <a:gd name="adj2" fmla="val 219217"/>
              <a:gd name="adj3" fmla="val 16667"/>
            </a:avLst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Meaning of Q.M. ?</a:t>
            </a:r>
          </a:p>
        </p:txBody>
      </p:sp>
      <p:sp>
        <p:nvSpPr>
          <p:cNvPr id="278534" name="Oval 6">
            <a:extLst>
              <a:ext uri="{FF2B5EF4-FFF2-40B4-BE49-F238E27FC236}">
                <a16:creationId xmlns:a16="http://schemas.microsoft.com/office/drawing/2014/main" id="{1E09C33D-E253-4B59-964A-1FF5D25A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"/>
            <a:ext cx="5029200" cy="12954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Group of Friendly Physicists</a:t>
            </a:r>
          </a:p>
        </p:txBody>
      </p:sp>
      <p:pic>
        <p:nvPicPr>
          <p:cNvPr id="278536" name="Picture 8" descr="brawl4">
            <a:extLst>
              <a:ext uri="{FF2B5EF4-FFF2-40B4-BE49-F238E27FC236}">
                <a16:creationId xmlns:a16="http://schemas.microsoft.com/office/drawing/2014/main" id="{FA551E19-7D95-497F-B09D-21367E1A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162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5" name="Oval 7">
            <a:extLst>
              <a:ext uri="{FF2B5EF4-FFF2-40B4-BE49-F238E27FC236}">
                <a16:creationId xmlns:a16="http://schemas.microsoft.com/office/drawing/2014/main" id="{F5183F22-65E7-435B-8627-B8753EF6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57200"/>
            <a:ext cx="5029200" cy="12954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Group of </a:t>
            </a: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Angry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Physicists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 animBg="1"/>
      <p:bldP spid="278532" grpId="0" animBg="1"/>
      <p:bldP spid="278532" grpId="1" animBg="1"/>
      <p:bldP spid="278534" grpId="0" animBg="1"/>
      <p:bldP spid="278534" grpId="1" animBg="1"/>
      <p:bldP spid="278535" grpId="0" animBg="1"/>
      <p:bldP spid="2785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D4B84-D394-4259-9055-5566D2AB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None/>
            </a:pPr>
            <a:r>
              <a:rPr lang="en-US" altLang="en-US" u="sng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u="sng">
                <a:solidFill>
                  <a:srgbClr val="C00000"/>
                </a:solidFill>
                <a:latin typeface="Comic Sans MS" panose="030F0702030302020204" pitchFamily="66" charset="0"/>
              </a:rPr>
              <a:t>Quantum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u="sng">
                <a:solidFill>
                  <a:srgbClr val="C00000"/>
                </a:solidFill>
                <a:latin typeface="Comic Sans MS" panose="030F0702030302020204" pitchFamily="66" charset="0"/>
              </a:rPr>
              <a:t>Physics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u="sng">
                <a:solidFill>
                  <a:srgbClr val="C00000"/>
                </a:solidFill>
                <a:latin typeface="Comic Sans MS" panose="030F0702030302020204" pitchFamily="66" charset="0"/>
              </a:rPr>
              <a:t>Conundrum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4C3C2-C8BE-42CC-9DBE-EF2643E8725F}"/>
              </a:ext>
            </a:extLst>
          </p:cNvPr>
          <p:cNvSpPr txBox="1"/>
          <p:nvPr/>
        </p:nvSpPr>
        <p:spPr bwMode="auto">
          <a:xfrm>
            <a:off x="914400" y="2895600"/>
            <a:ext cx="82296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There is almost universal agreement in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   regard to the laws of quantum mechanics.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A6F0F-A4C2-476A-9E6A-98D68BD1C939}"/>
              </a:ext>
            </a:extLst>
          </p:cNvPr>
          <p:cNvSpPr txBox="1"/>
          <p:nvPr/>
        </p:nvSpPr>
        <p:spPr bwMode="auto">
          <a:xfrm>
            <a:off x="914400" y="4724400"/>
            <a:ext cx="7696200" cy="9540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SzPct val="2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But there is almost total disagreement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   as to their interpretation.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070B856-6D88-40F8-BF9E-68185C9A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696200" cy="5842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Dilemma of Quantum Physics ???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Pct val="200000"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Pct val="200000"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Arial" charset="0"/>
          </a:defRPr>
        </a:defPPr>
      </a:lstStyle>
    </a:lnDef>
    <a:txDef>
      <a:spPr bwMode="auto">
        <a:noFill/>
        <a:ln w="38100" algn="ctr">
          <a:noFill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50000"/>
          </a:spcBef>
          <a:buClr>
            <a:srgbClr val="CC0000"/>
          </a:buClr>
          <a:buSzPct val="200000"/>
          <a:buFontTx/>
          <a:buChar char="•"/>
          <a:defRPr dirty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18120</TotalTime>
  <Words>1878</Words>
  <Application>Microsoft Office PowerPoint</Application>
  <PresentationFormat>On-screen Show (4:3)</PresentationFormat>
  <Paragraphs>256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Comic Sans MS</vt:lpstr>
      <vt:lpstr>Arial</vt:lpstr>
      <vt:lpstr>Calibri</vt:lpstr>
      <vt:lpstr>ＭＳ Ｐゴシック</vt:lpstr>
      <vt:lpstr>Default Design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L-O-O-P,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 J. Lomonaco</dc:creator>
  <cp:lastModifiedBy>Sam Lomonaco</cp:lastModifiedBy>
  <cp:revision>3281</cp:revision>
  <cp:lastPrinted>2016-11-18T01:21:22Z</cp:lastPrinted>
  <dcterms:created xsi:type="dcterms:W3CDTF">2012-05-01T21:40:56Z</dcterms:created>
  <dcterms:modified xsi:type="dcterms:W3CDTF">2021-10-17T20:28:57Z</dcterms:modified>
</cp:coreProperties>
</file>