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75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9" r:id="rId11"/>
    <p:sldId id="266" r:id="rId12"/>
    <p:sldId id="267" r:id="rId13"/>
    <p:sldId id="268" r:id="rId14"/>
    <p:sldId id="27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2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DCE6E-6323-304D-A780-BD81FF1B5D33}" type="datetimeFigureOut">
              <a:rPr lang="en-US" smtClean="0"/>
              <a:t>7/18/12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5451D-8DB0-984E-8513-92A2987B1F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912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C4448D-F1D2-C345-9E43-5684952556C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5451D-8DB0-984E-8513-92A2987B1F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6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score function is linear in </a:t>
            </a:r>
            <a:r>
              <a:rPr lang="en-US" dirty="0" err="1" smtClean="0"/>
              <a:t>w_i</a:t>
            </a:r>
            <a:r>
              <a:rPr lang="en-US" dirty="0" smtClean="0"/>
              <a:t> so we can use a linear SVM to optimize and learn.</a:t>
            </a:r>
          </a:p>
          <a:p>
            <a:r>
              <a:rPr lang="en-US" baseline="0" dirty="0" smtClean="0"/>
              <a:t>Now, f</a:t>
            </a:r>
            <a:r>
              <a:rPr lang="en-US" dirty="0" smtClean="0"/>
              <a:t>or a fixed </a:t>
            </a:r>
            <a:r>
              <a:rPr lang="en-US" dirty="0" err="1" smtClean="0"/>
              <a:t>b_j</a:t>
            </a:r>
            <a:r>
              <a:rPr lang="en-US" dirty="0" smtClean="0"/>
              <a:t>, set</a:t>
            </a:r>
            <a:r>
              <a:rPr lang="en-US" baseline="0" dirty="0" smtClean="0"/>
              <a:t> of </a:t>
            </a:r>
            <a:r>
              <a:rPr lang="en-US" dirty="0" smtClean="0"/>
              <a:t>basis, we can plug</a:t>
            </a:r>
            <a:r>
              <a:rPr lang="en-US" baseline="0" dirty="0" smtClean="0"/>
              <a:t> in </a:t>
            </a:r>
            <a:r>
              <a:rPr lang="en-US" baseline="0" dirty="0" err="1" smtClean="0"/>
              <a:t>w_i</a:t>
            </a:r>
            <a:r>
              <a:rPr lang="en-US" baseline="0" dirty="0" smtClean="0"/>
              <a:t> from the bottom equation into the score function on the top and get a linear function in s_{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}. So we can use the same machinery to inference, learn, and optimize.</a:t>
            </a:r>
          </a:p>
          <a:p>
            <a:r>
              <a:rPr lang="en-US" baseline="0" dirty="0" smtClean="0"/>
              <a:t>Similarly, if we fix s_{</a:t>
            </a:r>
            <a:r>
              <a:rPr lang="en-US" baseline="0" dirty="0" err="1" smtClean="0"/>
              <a:t>ij</a:t>
            </a:r>
            <a:r>
              <a:rPr lang="en-US" baseline="0" dirty="0" smtClean="0"/>
              <a:t>}, the set of coefficients, using a simple linear algebra trick, we get a linear scoring function on </a:t>
            </a:r>
            <a:r>
              <a:rPr lang="en-US" baseline="0" dirty="0" err="1" smtClean="0"/>
              <a:t>b_j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So we can use a coordinate descent algorithm to optimize it by fixing one set and optimizing the other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5451D-8DB0-984E-8513-92A2987B1F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5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is about </a:t>
            </a:r>
            <a:r>
              <a:rPr lang="en-US" dirty="0" err="1" smtClean="0"/>
              <a:t>separability</a:t>
            </a:r>
            <a:r>
              <a:rPr lang="en-US" baseline="0" dirty="0" smtClean="0"/>
              <a:t> and orthogonal to the previous stuff, so </a:t>
            </a:r>
            <a:r>
              <a:rPr lang="en-US" dirty="0" smtClean="0"/>
              <a:t>you may skip it:</a:t>
            </a:r>
          </a:p>
          <a:p>
            <a:r>
              <a:rPr lang="en-US" dirty="0" smtClean="0"/>
              <a:t>We can write basis</a:t>
            </a:r>
            <a:r>
              <a:rPr lang="en-US" baseline="0" dirty="0" smtClean="0"/>
              <a:t> filters themselves in a separable form. So instead of having 5x5x32 basis parts, we will have 5x5x8 parts and a 32x8 projection matrix for HOG features. Here </a:t>
            </a:r>
            <a:r>
              <a:rPr lang="en-US" baseline="0" dirty="0" err="1" smtClean="0"/>
              <a:t>f_k</a:t>
            </a:r>
            <a:r>
              <a:rPr lang="en-US" baseline="0" dirty="0" smtClean="0"/>
              <a:t> is this projection matrix. Here </a:t>
            </a:r>
            <a:r>
              <a:rPr lang="en-US" baseline="0" dirty="0" err="1" smtClean="0"/>
              <a:t>n_k</a:t>
            </a:r>
            <a:r>
              <a:rPr lang="en-US" baseline="0" dirty="0" smtClean="0"/>
              <a:t> = 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5451D-8DB0-984E-8513-92A2987B1F9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1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49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16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53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9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93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71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4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31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5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51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D6832-43D8-6140-A3F9-FE82B8F090EA}" type="datetimeFigureOut">
              <a:rPr lang="en-US" smtClean="0"/>
              <a:t>7/18/12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0BBA-4223-2C4D-9F2F-55473FB3D3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1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wmf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4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40.emf"/><Relationship Id="rId5" Type="http://schemas.openxmlformats.org/officeDocument/2006/relationships/image" Target="../media/image4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wmf"/><Relationship Id="rId3" Type="http://schemas.openxmlformats.org/officeDocument/2006/relationships/image" Target="../media/image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3.jpe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jpeg"/><Relationship Id="rId12" Type="http://schemas.openxmlformats.org/officeDocument/2006/relationships/image" Target="../media/image9.jpeg"/><Relationship Id="rId13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14.jpeg"/><Relationship Id="rId4" Type="http://schemas.openxmlformats.org/officeDocument/2006/relationships/image" Target="../media/image7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jpeg"/><Relationship Id="rId8" Type="http://schemas.openxmlformats.org/officeDocument/2006/relationships/image" Target="../media/image8.jpeg"/><Relationship Id="rId9" Type="http://schemas.openxmlformats.org/officeDocument/2006/relationships/image" Target="../media/image18.jpeg"/><Relationship Id="rId10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wmf"/><Relationship Id="rId3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3.wmf"/><Relationship Id="rId6" Type="http://schemas.openxmlformats.org/officeDocument/2006/relationships/image" Target="../media/image26.pn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4600" dirty="0" smtClean="0"/>
              <a:t>Steerable Part Models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Hamed Pirsiavash and Deva </a:t>
            </a:r>
            <a:r>
              <a:rPr lang="en-US" sz="2400" dirty="0" err="1" smtClean="0"/>
              <a:t>Ramanan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smtClean="0"/>
              <a:t>Department of Computer Science</a:t>
            </a:r>
          </a:p>
          <a:p>
            <a:pPr marL="0" indent="0" algn="ctr">
              <a:buNone/>
            </a:pPr>
            <a:r>
              <a:rPr lang="en-US" sz="2400" dirty="0" smtClean="0"/>
              <a:t>UC Irvine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281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196" y="4865586"/>
            <a:ext cx="5753319" cy="119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" y="1275304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Can be written as a rank restriction on filter bank of parameters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2000" dirty="0" smtClean="0"/>
              <a:t>Citation: Pirsiavash, </a:t>
            </a:r>
            <a:r>
              <a:rPr lang="en-US" sz="2000" dirty="0" err="1" smtClean="0"/>
              <a:t>Ramanan</a:t>
            </a:r>
            <a:r>
              <a:rPr lang="en-US" sz="2000" dirty="0" smtClean="0"/>
              <a:t>, </a:t>
            </a:r>
            <a:r>
              <a:rPr lang="en-US" sz="2000" dirty="0" err="1" smtClean="0"/>
              <a:t>Fowlkes</a:t>
            </a:r>
            <a:r>
              <a:rPr lang="en-US" sz="2000" dirty="0" smtClean="0"/>
              <a:t>,</a:t>
            </a:r>
          </a:p>
          <a:p>
            <a:pPr algn="ctr"/>
            <a:r>
              <a:rPr lang="en-US" sz="2000" dirty="0" smtClean="0"/>
              <a:t>“Bilinear Classifiers for Visual Recognition”, NIPS 2009</a:t>
            </a:r>
          </a:p>
          <a:p>
            <a:endParaRPr lang="en-US" sz="3200" dirty="0"/>
          </a:p>
        </p:txBody>
      </p:sp>
      <p:pic>
        <p:nvPicPr>
          <p:cNvPr id="6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218" y="3368185"/>
            <a:ext cx="2379582" cy="11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459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2B6A6D-6971-3340-A858-0BFBBF141561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Learning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Structured SVM</a:t>
            </a:r>
          </a:p>
        </p:txBody>
      </p:sp>
      <p:pic>
        <p:nvPicPr>
          <p:cNvPr id="1853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0"/>
            <a:ext cx="8188325" cy="23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2480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304800" y="4267200"/>
            <a:ext cx="8534400" cy="23622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032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41458A-909E-6D40-8391-7CB2D9622C0F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Learning</a:t>
            </a:r>
          </a:p>
        </p:txBody>
      </p:sp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685800" y="1524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spcBef>
                <a:spcPct val="20000"/>
              </a:spcBef>
              <a:defRPr/>
            </a:pPr>
            <a:r>
              <a:rPr lang="en-US" sz="3200" baseline="0">
                <a:cs typeface="+mn-cs"/>
              </a:rPr>
              <a:t>Coordinate decent algorithm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baseline="0">
                <a:cs typeface="+mn-cs"/>
              </a:rPr>
              <a:t>1. Fix basis, learn coefficients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endParaRPr lang="en-US" sz="2000" baseline="0">
              <a:cs typeface="+mn-c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endParaRPr lang="en-US" sz="2000" baseline="0"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baseline="0">
                <a:cs typeface="+mn-cs"/>
              </a:rPr>
              <a:t>2. Fix coefficients, learn basis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endParaRPr lang="en-US" sz="2000" baseline="0">
              <a:cs typeface="+mn-cs"/>
            </a:endParaRPr>
          </a:p>
          <a:p>
            <a:pPr marL="742950" lvl="1" indent="-285750" algn="l">
              <a:spcBef>
                <a:spcPct val="20000"/>
              </a:spcBef>
              <a:buFontTx/>
              <a:buChar char="–"/>
              <a:defRPr/>
            </a:pPr>
            <a:endParaRPr lang="en-US" sz="2000" baseline="0"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2400" baseline="0">
                <a:cs typeface="+mn-cs"/>
              </a:rPr>
              <a:t>3. Go back to 1.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baseline="0"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3200" baseline="0">
              <a:cs typeface="+mn-cs"/>
            </a:endParaRPr>
          </a:p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endParaRPr lang="en-US" sz="1400" baseline="0">
              <a:cs typeface="+mn-cs"/>
            </a:endParaRPr>
          </a:p>
        </p:txBody>
      </p:sp>
      <p:pic>
        <p:nvPicPr>
          <p:cNvPr id="2048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67000"/>
            <a:ext cx="5411788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0"/>
            <a:ext cx="54292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1447800" y="55626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2400" baseline="0">
                <a:latin typeface="Tahoma" charset="0"/>
                <a:cs typeface="+mn-cs"/>
              </a:rPr>
              <a:t>Convex steps: Use an off-the-shelf SVM solver</a:t>
            </a:r>
          </a:p>
        </p:txBody>
      </p:sp>
      <p:pic>
        <p:nvPicPr>
          <p:cNvPr id="2048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609600"/>
            <a:ext cx="20574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38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79D0D2-5050-B843-A7A5-7E16924769FA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dirty="0" smtClean="0">
                <a:cs typeface="+mn-cs"/>
              </a:rPr>
              <a:t>Why is this a good idea?</a:t>
            </a:r>
          </a:p>
          <a:p>
            <a:pPr algn="ctr" eaLnBrk="1" hangingPunct="1">
              <a:buFontTx/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defRPr/>
            </a:pPr>
            <a:r>
              <a:rPr lang="en-US" dirty="0" smtClean="0"/>
              <a:t>Sharing</a:t>
            </a:r>
          </a:p>
          <a:p>
            <a:pPr lvl="2" eaLnBrk="1" hangingPunct="1">
              <a:defRPr/>
            </a:pPr>
            <a:r>
              <a:rPr lang="en-US" dirty="0" smtClean="0"/>
              <a:t>Share basis across different categories</a:t>
            </a:r>
          </a:p>
          <a:p>
            <a:pPr lvl="1" eaLnBrk="1" hangingPunct="1">
              <a:defRPr/>
            </a:pPr>
            <a:r>
              <a:rPr lang="en-US" dirty="0" smtClean="0"/>
              <a:t>Regularization</a:t>
            </a:r>
          </a:p>
          <a:p>
            <a:pPr lvl="2" eaLnBrk="1" hangingPunct="1">
              <a:defRPr/>
            </a:pPr>
            <a:r>
              <a:rPr lang="en-US" dirty="0" smtClean="0"/>
              <a:t>Less number of parameters</a:t>
            </a:r>
          </a:p>
          <a:p>
            <a:pPr lvl="1" eaLnBrk="1" hangingPunct="1">
              <a:defRPr/>
            </a:pPr>
            <a:r>
              <a:rPr lang="en-US" dirty="0" smtClean="0"/>
              <a:t>Computation</a:t>
            </a:r>
          </a:p>
          <a:p>
            <a:pPr lvl="2" eaLnBrk="1" hangingPunct="1">
              <a:defRPr/>
            </a:pPr>
            <a:r>
              <a:rPr lang="en-US" sz="2000" dirty="0" smtClean="0"/>
              <a:t>Score basis filters</a:t>
            </a:r>
          </a:p>
          <a:p>
            <a:pPr lvl="2" eaLnBrk="1" hangingPunct="1">
              <a:defRPr/>
            </a:pPr>
            <a:r>
              <a:rPr lang="en-US" sz="2000" dirty="0" smtClean="0"/>
              <a:t>Then, reconstruct filter scores by linear combination</a:t>
            </a:r>
          </a:p>
        </p:txBody>
      </p:sp>
    </p:spTree>
    <p:extLst>
      <p:ext uri="{BB962C8B-B14F-4D97-AF65-F5344CB8AC3E}">
        <p14:creationId xmlns:p14="http://schemas.microsoft.com/office/powerpoint/2010/main" val="360778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Steerability</a:t>
            </a:r>
            <a:r>
              <a:rPr lang="en-US" sz="4000" dirty="0" smtClean="0"/>
              <a:t> and </a:t>
            </a:r>
            <a:r>
              <a:rPr lang="en-US" sz="4000" dirty="0" err="1" smtClean="0"/>
              <a:t>Separability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584" y="1817417"/>
            <a:ext cx="7748590" cy="526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itself is a matrix →  write it in separable form</a:t>
            </a:r>
            <a:endParaRPr lang="en-US" dirty="0"/>
          </a:p>
        </p:txBody>
      </p:sp>
      <p:pic>
        <p:nvPicPr>
          <p:cNvPr id="4" name="Picture 1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39" y="1846953"/>
            <a:ext cx="398136" cy="55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" name="Picture 1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19" y="2761040"/>
            <a:ext cx="3124200" cy="13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" name="Picture 1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190" y="4345859"/>
            <a:ext cx="182880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20" y="5601111"/>
            <a:ext cx="538508" cy="29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67610" y="5410995"/>
            <a:ext cx="620238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: Number of dimensions of subspace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836539" y="4345859"/>
            <a:ext cx="529123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Share the sub-space by forcing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0214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4D7F3-0406-4C4A-8F4A-BD21701A0C4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700" dirty="0" smtClean="0">
                <a:cs typeface="+mj-cs"/>
              </a:rPr>
              <a:t>Experiments</a:t>
            </a:r>
          </a:p>
        </p:txBody>
      </p:sp>
      <p:pic>
        <p:nvPicPr>
          <p:cNvPr id="2785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7724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762000" y="4052888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ahoma" charset="0"/>
                <a:cs typeface="+mn-cs"/>
              </a:rPr>
              <a:t>Human pose estimation</a:t>
            </a: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2438400" y="4114800"/>
            <a:ext cx="243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ahoma" charset="0"/>
                <a:cs typeface="+mn-cs"/>
              </a:rPr>
              <a:t>Face pose estimation</a:t>
            </a: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6248400" y="41290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ahoma" charset="0"/>
                <a:cs typeface="+mn-cs"/>
              </a:rPr>
              <a:t>Object detection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7200" y="5204547"/>
            <a:ext cx="854264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err="1">
                <a:latin typeface="Tahoma" charset="0"/>
              </a:rPr>
              <a:t>Felzenszwalb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Girshick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McAllester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. "Object Detection with Discriminatively Trained Part-Based Models" TPAMI </a:t>
            </a:r>
            <a:r>
              <a:rPr lang="en-US" sz="1400" dirty="0" smtClean="0">
                <a:latin typeface="Tahoma" charset="0"/>
              </a:rPr>
              <a:t>2010</a:t>
            </a:r>
            <a:endParaRPr lang="en-US" sz="1400" dirty="0"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>
                <a:latin typeface="Tahoma" charset="0"/>
              </a:rPr>
              <a:t>Yang &amp;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, "Articulated Pose Estimation using Flexible Mixtures of Parts" CVPR </a:t>
            </a:r>
            <a:r>
              <a:rPr lang="en-US" sz="1400" dirty="0" smtClean="0">
                <a:latin typeface="Tahoma" charset="0"/>
              </a:rPr>
              <a:t>2011</a:t>
            </a:r>
            <a:endParaRPr lang="en-US" sz="1400" dirty="0"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>
                <a:latin typeface="Tahoma" charset="0"/>
              </a:rPr>
              <a:t>Zhu &amp;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, "Face Detection, Pose Estimation, and Landmark Localization in the Wild", CVPR </a:t>
            </a:r>
            <a:r>
              <a:rPr lang="en-US" sz="1400" dirty="0" smtClean="0">
                <a:latin typeface="Tahoma" charset="0"/>
              </a:rPr>
              <a:t>2012</a:t>
            </a:r>
            <a:endParaRPr lang="en-US" sz="1400" baseline="0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10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6E7D2D-1F1D-7B46-9CD4-D83253055153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630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000" dirty="0" smtClean="0">
                <a:cs typeface="+mj-cs"/>
              </a:rPr>
              <a:t>Human pose estimation</a:t>
            </a:r>
            <a:r>
              <a:rPr lang="en-US" sz="2600" dirty="0" smtClean="0">
                <a:cs typeface="+mj-cs"/>
              </a:rPr>
              <a:t> </a:t>
            </a:r>
            <a:br>
              <a:rPr lang="en-US" sz="2600" dirty="0" smtClean="0">
                <a:cs typeface="+mj-cs"/>
              </a:rPr>
            </a:br>
            <a:r>
              <a:rPr lang="en-US" sz="1800" dirty="0" smtClean="0">
                <a:cs typeface="+mj-cs"/>
              </a:rPr>
              <a:t>138 filters (800 dim each)</a:t>
            </a:r>
            <a:r>
              <a:rPr lang="en-US" sz="1600" dirty="0" smtClean="0">
                <a:cs typeface="+mj-cs"/>
              </a:rPr>
              <a:t/>
            </a:r>
            <a:br>
              <a:rPr lang="en-US" sz="1600" dirty="0" smtClean="0">
                <a:cs typeface="+mj-cs"/>
              </a:rPr>
            </a:br>
            <a:r>
              <a:rPr lang="en-US" sz="1600" dirty="0" smtClean="0">
                <a:cs typeface="+mj-cs"/>
              </a:rPr>
              <a:t/>
            </a:r>
            <a:br>
              <a:rPr lang="en-US" sz="1600" dirty="0" smtClean="0">
                <a:cs typeface="+mj-cs"/>
              </a:rPr>
            </a:br>
            <a:r>
              <a:rPr lang="en-US" sz="1600" dirty="0" smtClean="0">
                <a:cs typeface="+mj-cs"/>
              </a:rPr>
              <a:t/>
            </a:r>
            <a:br>
              <a:rPr lang="en-US" sz="1600" dirty="0" smtClean="0">
                <a:cs typeface="+mj-cs"/>
              </a:rPr>
            </a:br>
            <a:r>
              <a:rPr lang="en-US" sz="2400" dirty="0" smtClean="0">
                <a:cs typeface="+mj-cs"/>
              </a:rPr>
              <a:t>Reduction in the model size</a:t>
            </a:r>
          </a:p>
        </p:txBody>
      </p:sp>
      <p:pic>
        <p:nvPicPr>
          <p:cNvPr id="190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334000" cy="394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508125" cy="312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04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550" y="1216152"/>
            <a:ext cx="1517650" cy="313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8" name="Rectangle 7"/>
          <p:cNvSpPr>
            <a:spLocks/>
          </p:cNvSpPr>
          <p:nvPr/>
        </p:nvSpPr>
        <p:spPr bwMode="auto">
          <a:xfrm>
            <a:off x="381000" y="4419600"/>
            <a:ext cx="1219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l"/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Original model</a:t>
            </a:r>
          </a:p>
        </p:txBody>
      </p:sp>
      <p:sp>
        <p:nvSpPr>
          <p:cNvPr id="23559" name="Rectangle 9"/>
          <p:cNvSpPr>
            <a:spLocks/>
          </p:cNvSpPr>
          <p:nvPr/>
        </p:nvSpPr>
        <p:spPr bwMode="auto">
          <a:xfrm>
            <a:off x="7239000" y="4419600"/>
            <a:ext cx="1752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ctr"/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Reconstructed model</a:t>
            </a:r>
          </a:p>
          <a:p>
            <a:pPr algn="ctr"/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(20x smaller)</a:t>
            </a:r>
          </a:p>
          <a:p>
            <a:pPr algn="ctr"/>
            <a:endParaRPr lang="en-US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5562600" y="4495800"/>
            <a:ext cx="7620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561" name="Rectangle 12"/>
          <p:cNvSpPr>
            <a:spLocks/>
          </p:cNvSpPr>
          <p:nvPr/>
        </p:nvSpPr>
        <p:spPr bwMode="auto">
          <a:xfrm>
            <a:off x="5029200" y="5181600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ctr"/>
            <a:r>
              <a:rPr lang="en-US" sz="1600" b="1" baseline="0" dirty="0">
                <a:solidFill>
                  <a:srgbClr val="FF0000"/>
                </a:solidFill>
                <a:latin typeface="Times New Roman" charset="0"/>
                <a:cs typeface="Times New Roman" charset="0"/>
                <a:sym typeface="Times New Roman" charset="0"/>
              </a:rPr>
              <a:t>100x smaller</a:t>
            </a:r>
          </a:p>
        </p:txBody>
      </p:sp>
      <p:sp>
        <p:nvSpPr>
          <p:cNvPr id="23562" name="Rectangle 13"/>
          <p:cNvSpPr>
            <a:spLocks/>
          </p:cNvSpPr>
          <p:nvPr/>
        </p:nvSpPr>
        <p:spPr bwMode="auto">
          <a:xfrm>
            <a:off x="2819400" y="2209800"/>
            <a:ext cx="38100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l"/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PCP: Percentage of Correctly estimated body Parts</a:t>
            </a:r>
          </a:p>
        </p:txBody>
      </p:sp>
      <p:sp>
        <p:nvSpPr>
          <p:cNvPr id="23563" name="Rectangle 16"/>
          <p:cNvSpPr>
            <a:spLocks/>
          </p:cNvSpPr>
          <p:nvPr/>
        </p:nvSpPr>
        <p:spPr bwMode="auto">
          <a:xfrm>
            <a:off x="381000" y="4956048"/>
            <a:ext cx="1295400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Yang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,</a:t>
            </a:r>
          </a:p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CVPR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’</a:t>
            </a:r>
            <a:r>
              <a:rPr lang="en-US" altLang="ja-JP" sz="1400" baseline="0" dirty="0">
                <a:latin typeface="Times New Roman" charset="0"/>
                <a:cs typeface="Times New Roman" charset="0"/>
                <a:sym typeface="Times New Roman" charset="0"/>
              </a:rPr>
              <a:t>11</a:t>
            </a:r>
            <a:endParaRPr lang="en-US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 bwMode="auto">
          <a:xfrm>
            <a:off x="7162800" y="4953000"/>
            <a:ext cx="1828800" cy="64633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Pirsiavash 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&amp;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“</a:t>
            </a:r>
            <a:r>
              <a:rPr lang="en-US" altLang="ja-JP" sz="1400" baseline="0" dirty="0">
                <a:latin typeface="Times New Roman" charset="0"/>
                <a:sym typeface="Times New Roman" charset="0"/>
              </a:rPr>
              <a:t>Steerable Part Models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”</a:t>
            </a:r>
            <a:r>
              <a:rPr lang="en-US" altLang="ja-JP" sz="1400" baseline="0" dirty="0">
                <a:latin typeface="Times New Roman" charset="0"/>
                <a:cs typeface="Times New Roman" charset="0"/>
                <a:sym typeface="Times New Roman" charset="0"/>
              </a:rPr>
              <a:t> CVPR </a:t>
            </a:r>
            <a:r>
              <a:rPr lang="en-US" altLang="ja-JP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2012</a:t>
            </a:r>
            <a:endParaRPr lang="en-US" altLang="ja-JP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766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2424F-767B-B84D-BBAC-E0E368D85F8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326898"/>
              </p:ext>
            </p:extLst>
          </p:nvPr>
        </p:nvGraphicFramePr>
        <p:xfrm>
          <a:off x="838200" y="351164"/>
          <a:ext cx="7772400" cy="6481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3" imgW="6642100" imgH="5537200" progId="AcroExch.Document.7">
                  <p:embed/>
                </p:oleObj>
              </mc:Choice>
              <mc:Fallback>
                <p:oleObj name="Acrobat Document" r:id="rId3" imgW="6642100" imgH="55372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51164"/>
                        <a:ext cx="7772400" cy="6481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982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23416C-9786-5743-9774-4A62E0368E9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"/>
            <a:ext cx="8305800" cy="155416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>Face detection, pose estimation, 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>and landmark localization</a:t>
            </a:r>
            <a:br>
              <a:rPr lang="en-US" sz="2800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 </a:t>
            </a:r>
            <a:r>
              <a:rPr lang="en-US" sz="1800" dirty="0" smtClean="0">
                <a:cs typeface="+mj-cs"/>
              </a:rPr>
              <a:t>1050 filters (800 dim each)</a:t>
            </a:r>
          </a:p>
        </p:txBody>
      </p:sp>
      <p:graphicFrame>
        <p:nvGraphicFramePr>
          <p:cNvPr id="2457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5486400"/>
          <a:ext cx="82296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3" imgW="12725400" imgH="1841500" progId="AcroExch.Document.7">
                  <p:embed/>
                </p:oleObj>
              </mc:Choice>
              <mc:Fallback>
                <p:oleObj name="Acrobat Document" r:id="rId3" imgW="12725400" imgH="18415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86400"/>
                        <a:ext cx="8229600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14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506412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4581" name="Rectangle 5"/>
          <p:cNvSpPr>
            <a:spLocks/>
          </p:cNvSpPr>
          <p:nvPr/>
        </p:nvSpPr>
        <p:spPr bwMode="auto">
          <a:xfrm>
            <a:off x="2819400" y="4419600"/>
            <a:ext cx="1219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l"/>
            <a:r>
              <a:rPr lang="en-US" sz="1400" baseline="0">
                <a:latin typeface="Times New Roman" charset="0"/>
                <a:cs typeface="Times New Roman" charset="0"/>
                <a:sym typeface="Times New Roman" charset="0"/>
              </a:rPr>
              <a:t>Original model</a:t>
            </a:r>
          </a:p>
        </p:txBody>
      </p:sp>
      <p:sp>
        <p:nvSpPr>
          <p:cNvPr id="24582" name="Rectangle 6"/>
          <p:cNvSpPr>
            <a:spLocks/>
          </p:cNvSpPr>
          <p:nvPr/>
        </p:nvSpPr>
        <p:spPr bwMode="auto">
          <a:xfrm>
            <a:off x="5334000" y="4419600"/>
            <a:ext cx="1752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/>
          <a:p>
            <a:pPr algn="ctr"/>
            <a:r>
              <a:rPr lang="en-US" sz="1400" baseline="0">
                <a:latin typeface="Times New Roman" charset="0"/>
                <a:cs typeface="Times New Roman" charset="0"/>
                <a:sym typeface="Times New Roman" charset="0"/>
              </a:rPr>
              <a:t>Reconstructed model</a:t>
            </a:r>
          </a:p>
          <a:p>
            <a:pPr algn="ctr"/>
            <a:r>
              <a:rPr lang="en-US" sz="1400" baseline="0">
                <a:latin typeface="Times New Roman" charset="0"/>
                <a:cs typeface="Times New Roman" charset="0"/>
                <a:sym typeface="Times New Roman" charset="0"/>
              </a:rPr>
              <a:t>(24x smaller)</a:t>
            </a:r>
          </a:p>
          <a:p>
            <a:pPr algn="ctr"/>
            <a:endParaRPr lang="en-US" sz="1400" baseline="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24583" name="Rectangle 7"/>
          <p:cNvSpPr>
            <a:spLocks/>
          </p:cNvSpPr>
          <p:nvPr/>
        </p:nvSpPr>
        <p:spPr bwMode="auto">
          <a:xfrm>
            <a:off x="2362200" y="4953000"/>
            <a:ext cx="2133600" cy="21544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Zhu &amp;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CVPR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’</a:t>
            </a:r>
            <a:r>
              <a:rPr lang="en-US" altLang="ja-JP" sz="1400" baseline="0" dirty="0">
                <a:latin typeface="Times New Roman" charset="0"/>
                <a:cs typeface="Times New Roman" charset="0"/>
                <a:sym typeface="Times New Roman" charset="0"/>
              </a:rPr>
              <a:t>12</a:t>
            </a:r>
            <a:endParaRPr lang="en-US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876800" y="4953000"/>
            <a:ext cx="2590800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Pirsiavash 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&amp;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“</a:t>
            </a:r>
            <a:r>
              <a:rPr lang="en-US" altLang="ja-JP" sz="1400" baseline="0" dirty="0" smtClean="0">
                <a:latin typeface="Times New Roman" charset="0"/>
                <a:sym typeface="Times New Roman" charset="0"/>
              </a:rPr>
              <a:t>Steerable</a:t>
            </a:r>
          </a:p>
          <a:p>
            <a:pPr algn="l"/>
            <a:r>
              <a:rPr lang="en-US" altLang="ja-JP" sz="1400" baseline="0" dirty="0" smtClean="0">
                <a:latin typeface="Times New Roman" charset="0"/>
                <a:sym typeface="Times New Roman" charset="0"/>
              </a:rPr>
              <a:t> </a:t>
            </a:r>
            <a:r>
              <a:rPr lang="en-US" altLang="ja-JP" sz="1400" baseline="0" dirty="0">
                <a:latin typeface="Times New Roman" charset="0"/>
                <a:sym typeface="Times New Roman" charset="0"/>
              </a:rPr>
              <a:t>Part Models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”</a:t>
            </a:r>
            <a:r>
              <a:rPr lang="en-US" altLang="ja-JP" sz="1400" baseline="0" dirty="0">
                <a:latin typeface="Times New Roman" charset="0"/>
                <a:cs typeface="Times New Roman" charset="0"/>
                <a:sym typeface="Times New Roman" charset="0"/>
              </a:rPr>
              <a:t> CVPR </a:t>
            </a:r>
            <a:r>
              <a:rPr lang="en-US" altLang="ja-JP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2012</a:t>
            </a:r>
            <a:endParaRPr lang="en-US" altLang="ja-JP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68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537A44-1751-C544-B480-1C8F1313940F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382000" cy="15240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US" sz="2800" dirty="0" smtClean="0">
                <a:cs typeface="+mj-cs"/>
              </a:rPr>
              <a:t>   Face pose estimation and landmark localization</a:t>
            </a:r>
            <a:br>
              <a:rPr lang="en-US" sz="2800" dirty="0" smtClean="0">
                <a:cs typeface="+mj-cs"/>
              </a:rPr>
            </a:b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 Our model outperforms manually defined </a:t>
            </a:r>
            <a:r>
              <a:rPr lang="ja-JP" altLang="en-US" sz="2000" dirty="0" smtClean="0">
                <a:latin typeface="Arial"/>
                <a:cs typeface="+mj-cs"/>
              </a:rPr>
              <a:t>“</a:t>
            </a:r>
            <a:r>
              <a:rPr lang="en-US" sz="2000" dirty="0" smtClean="0">
                <a:cs typeface="+mj-cs"/>
              </a:rPr>
              <a:t>hard-sharing</a:t>
            </a:r>
            <a:r>
              <a:rPr lang="ja-JP" altLang="en-US" sz="2000" dirty="0" smtClean="0">
                <a:latin typeface="Arial"/>
                <a:cs typeface="+mj-cs"/>
              </a:rPr>
              <a:t>”</a:t>
            </a:r>
            <a:r>
              <a:rPr lang="en-US" sz="2000" dirty="0" smtClean="0">
                <a:cs typeface="+mj-cs"/>
              </a:rPr>
              <a:t> </a:t>
            </a:r>
            <a:br>
              <a:rPr lang="en-US" sz="2000" dirty="0" smtClean="0">
                <a:cs typeface="+mj-cs"/>
              </a:rPr>
            </a:br>
            <a:r>
              <a:rPr lang="en-US" sz="2000" dirty="0" smtClean="0">
                <a:cs typeface="+mj-cs"/>
              </a:rPr>
              <a:t>	- </a:t>
            </a:r>
            <a:r>
              <a:rPr lang="ja-JP" altLang="en-US" sz="2000" dirty="0" smtClean="0">
                <a:latin typeface="Arial"/>
                <a:cs typeface="+mj-cs"/>
              </a:rPr>
              <a:t>“</a:t>
            </a:r>
            <a:r>
              <a:rPr lang="en-US" sz="2000" dirty="0" smtClean="0">
                <a:cs typeface="+mj-cs"/>
              </a:rPr>
              <a:t>nose</a:t>
            </a:r>
            <a:r>
              <a:rPr lang="ja-JP" altLang="en-US" sz="2000" dirty="0" smtClean="0">
                <a:latin typeface="Arial"/>
                <a:cs typeface="+mj-cs"/>
              </a:rPr>
              <a:t>”</a:t>
            </a:r>
            <a:r>
              <a:rPr lang="en-US" sz="2000" dirty="0" smtClean="0">
                <a:cs typeface="+mj-cs"/>
              </a:rPr>
              <a:t> in different views share the same filter</a:t>
            </a:r>
            <a:endParaRPr lang="en-US" sz="2800" dirty="0" smtClean="0">
              <a:cs typeface="+mj-cs"/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575050"/>
            <a:ext cx="8534400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469900" y="4603750"/>
            <a:ext cx="8485188" cy="228600"/>
          </a:xfrm>
          <a:prstGeom prst="rect">
            <a:avLst/>
          </a:prstGeom>
          <a:solidFill>
            <a:schemeClr val="bg2">
              <a:alpha val="39999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457200" y="5334000"/>
            <a:ext cx="8497888" cy="238125"/>
          </a:xfrm>
          <a:prstGeom prst="rect">
            <a:avLst/>
          </a:prstGeom>
          <a:solidFill>
            <a:srgbClr val="FF0000">
              <a:alpha val="39999"/>
            </a:srgbClr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29337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8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F4BD1-8508-064E-8404-C5C42F6C9EF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Deformable </a:t>
            </a:r>
            <a:r>
              <a:rPr lang="en-US" sz="3600" dirty="0" smtClean="0">
                <a:cs typeface="+mj-cs"/>
              </a:rPr>
              <a:t>part models </a:t>
            </a:r>
            <a:r>
              <a:rPr lang="en-US" sz="3600" dirty="0" smtClean="0">
                <a:cs typeface="+mj-cs"/>
              </a:rPr>
              <a:t>(DPM)</a:t>
            </a:r>
          </a:p>
        </p:txBody>
      </p:sp>
      <p:pic>
        <p:nvPicPr>
          <p:cNvPr id="28160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752600"/>
            <a:ext cx="7772400" cy="2317750"/>
          </a:xfrm>
        </p:spPr>
      </p:pic>
      <p:sp>
        <p:nvSpPr>
          <p:cNvPr id="281605" name="Text Box 5"/>
          <p:cNvSpPr txBox="1">
            <a:spLocks noChangeArrowheads="1"/>
          </p:cNvSpPr>
          <p:nvPr/>
        </p:nvSpPr>
        <p:spPr bwMode="auto">
          <a:xfrm>
            <a:off x="762000" y="4052888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ahoma" charset="0"/>
                <a:cs typeface="+mn-cs"/>
              </a:rPr>
              <a:t>Human pose estimation</a:t>
            </a:r>
          </a:p>
        </p:txBody>
      </p:sp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2895600" y="4052888"/>
            <a:ext cx="1981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ahoma" charset="0"/>
                <a:cs typeface="+mn-cs"/>
              </a:rPr>
              <a:t>Face pose estimation</a:t>
            </a:r>
          </a:p>
        </p:txBody>
      </p:sp>
      <p:sp>
        <p:nvSpPr>
          <p:cNvPr id="281607" name="Text Box 7"/>
          <p:cNvSpPr txBox="1">
            <a:spLocks noChangeArrowheads="1"/>
          </p:cNvSpPr>
          <p:nvPr/>
        </p:nvSpPr>
        <p:spPr bwMode="auto">
          <a:xfrm>
            <a:off x="6248400" y="4129088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baseline="0" dirty="0">
                <a:latin typeface="Tahoma" charset="0"/>
                <a:cs typeface="+mn-cs"/>
              </a:rPr>
              <a:t>Object detection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57200" y="5204547"/>
            <a:ext cx="854264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 err="1">
                <a:latin typeface="Tahoma" charset="0"/>
              </a:rPr>
              <a:t>Felzenszwalb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Girshick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McAllester</a:t>
            </a:r>
            <a:r>
              <a:rPr lang="en-US" sz="1400" dirty="0">
                <a:latin typeface="Tahoma" charset="0"/>
              </a:rPr>
              <a:t>,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. "Object Detection with Discriminatively Trained Part-Based Models" TPAMI </a:t>
            </a:r>
            <a:r>
              <a:rPr lang="en-US" sz="1400" dirty="0" smtClean="0">
                <a:latin typeface="Tahoma" charset="0"/>
              </a:rPr>
              <a:t>2010</a:t>
            </a:r>
            <a:endParaRPr lang="en-US" sz="1400" dirty="0"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>
                <a:latin typeface="Tahoma" charset="0"/>
              </a:rPr>
              <a:t>Yang &amp;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, "Articulated Pose Estimation using Flexible Mixtures of Parts" CVPR </a:t>
            </a:r>
            <a:r>
              <a:rPr lang="en-US" sz="1400" dirty="0" smtClean="0">
                <a:latin typeface="Tahoma" charset="0"/>
              </a:rPr>
              <a:t>2011</a:t>
            </a:r>
            <a:endParaRPr lang="en-US" sz="1400" dirty="0">
              <a:latin typeface="Tahoma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1400" dirty="0">
                <a:latin typeface="Tahoma" charset="0"/>
              </a:rPr>
              <a:t>Zhu &amp; </a:t>
            </a:r>
            <a:r>
              <a:rPr lang="en-US" sz="1400" dirty="0" err="1">
                <a:latin typeface="Tahoma" charset="0"/>
              </a:rPr>
              <a:t>Ramanan</a:t>
            </a:r>
            <a:r>
              <a:rPr lang="en-US" sz="1400" dirty="0">
                <a:latin typeface="Tahoma" charset="0"/>
              </a:rPr>
              <a:t>, "Face Detection, Pose Estimation, and Landmark Localization in the Wild", CVPR </a:t>
            </a:r>
            <a:r>
              <a:rPr lang="en-US" sz="1400" dirty="0" smtClean="0">
                <a:latin typeface="Tahoma" charset="0"/>
              </a:rPr>
              <a:t>2012</a:t>
            </a:r>
            <a:endParaRPr lang="en-US" sz="1400" baseline="0" dirty="0">
              <a:latin typeface="Tahoma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223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19681-CDC3-B346-955D-3A885EFF1EE2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PASCAL object detection</a:t>
            </a:r>
            <a:br>
              <a:rPr lang="en-US" sz="3600" dirty="0" smtClean="0">
                <a:cs typeface="+mj-cs"/>
              </a:rPr>
            </a:br>
            <a:r>
              <a:rPr lang="en-US" sz="1800" dirty="0" smtClean="0">
                <a:cs typeface="+mj-cs"/>
              </a:rPr>
              <a:t>20 object categories</a:t>
            </a:r>
            <a:br>
              <a:rPr lang="en-US" sz="1800" dirty="0" smtClean="0">
                <a:cs typeface="+mj-cs"/>
              </a:rPr>
            </a:br>
            <a:r>
              <a:rPr lang="en-US" sz="1800" dirty="0" smtClean="0">
                <a:cs typeface="+mj-cs"/>
              </a:rPr>
              <a:t>24 filters per category (800 dim each)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772400" cy="24733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cs typeface="+mn-cs"/>
              </a:rPr>
              <a:t>Share basis across categories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Soft sharing: a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wheel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template can be shared between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car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and </a:t>
            </a:r>
            <a:r>
              <a:rPr lang="ja-JP" altLang="en-US" sz="2000" dirty="0" smtClean="0">
                <a:latin typeface="Arial"/>
              </a:rPr>
              <a:t>“</a:t>
            </a:r>
            <a:r>
              <a:rPr lang="en-US" sz="2000" dirty="0" smtClean="0"/>
              <a:t>bike</a:t>
            </a:r>
            <a:r>
              <a:rPr lang="ja-JP" altLang="en-US" sz="2000" dirty="0" smtClean="0">
                <a:latin typeface="Arial"/>
              </a:rPr>
              <a:t>”</a:t>
            </a:r>
            <a:r>
              <a:rPr lang="en-US" sz="2000" dirty="0" smtClean="0"/>
              <a:t> categories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>
              <a:cs typeface="+mn-cs"/>
            </a:endParaRP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81400"/>
            <a:ext cx="6124575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629" name="Rectangle 5"/>
          <p:cNvSpPr>
            <a:spLocks/>
          </p:cNvSpPr>
          <p:nvPr/>
        </p:nvSpPr>
        <p:spPr bwMode="auto">
          <a:xfrm>
            <a:off x="1600200" y="5410200"/>
            <a:ext cx="2743200" cy="4381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400" baseline="0" dirty="0" err="1" smtClean="0">
                <a:latin typeface="Times New Roman" charset="0"/>
                <a:cs typeface="Times New Roman" charset="0"/>
                <a:sym typeface="Times New Roman" charset="0"/>
              </a:rPr>
              <a:t>Felzenszwalb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Girshick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Mc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Allester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endParaRPr lang="en-US" sz="1400" baseline="0" dirty="0" smtClean="0">
              <a:latin typeface="Times New Roman" charset="0"/>
              <a:cs typeface="Times New Roman" charset="0"/>
              <a:sym typeface="Times New Roman" charset="0"/>
            </a:endParaRPr>
          </a:p>
          <a:p>
            <a:pPr algn="l"/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 </a:t>
            </a:r>
            <a:r>
              <a:rPr lang="en-US" sz="1400" baseline="0" dirty="0" err="1" smtClean="0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TPAMI 2010</a:t>
            </a:r>
          </a:p>
        </p:txBody>
      </p:sp>
      <p:sp>
        <p:nvSpPr>
          <p:cNvPr id="7" name="Rectangle 6"/>
          <p:cNvSpPr>
            <a:spLocks/>
          </p:cNvSpPr>
          <p:nvPr/>
        </p:nvSpPr>
        <p:spPr bwMode="auto">
          <a:xfrm>
            <a:off x="4724400" y="5410200"/>
            <a:ext cx="2590800" cy="430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40639" bIns="0">
            <a:spAutoFit/>
          </a:bodyPr>
          <a:lstStyle/>
          <a:p>
            <a:pPr algn="l"/>
            <a:r>
              <a:rPr lang="en-US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 Pirsiavash 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&amp; </a:t>
            </a:r>
            <a:r>
              <a:rPr lang="en-US" sz="1400" baseline="0" dirty="0" err="1">
                <a:latin typeface="Times New Roman" charset="0"/>
                <a:cs typeface="Times New Roman" charset="0"/>
                <a:sym typeface="Times New Roman" charset="0"/>
              </a:rPr>
              <a:t>Ramanan</a:t>
            </a:r>
            <a:r>
              <a:rPr 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, 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“</a:t>
            </a:r>
            <a:r>
              <a:rPr lang="en-US" altLang="ja-JP" sz="1400" baseline="0" dirty="0" smtClean="0">
                <a:latin typeface="Times New Roman" charset="0"/>
                <a:sym typeface="Times New Roman" charset="0"/>
              </a:rPr>
              <a:t>Steerable</a:t>
            </a:r>
          </a:p>
          <a:p>
            <a:pPr algn="l"/>
            <a:r>
              <a:rPr lang="en-US" altLang="ja-JP" sz="1400" baseline="0" dirty="0" smtClean="0">
                <a:latin typeface="Times New Roman" charset="0"/>
                <a:sym typeface="Times New Roman" charset="0"/>
              </a:rPr>
              <a:t> </a:t>
            </a:r>
            <a:r>
              <a:rPr lang="en-US" altLang="ja-JP" sz="1400" baseline="0" dirty="0">
                <a:latin typeface="Times New Roman" charset="0"/>
                <a:sym typeface="Times New Roman" charset="0"/>
              </a:rPr>
              <a:t>Part Models</a:t>
            </a:r>
            <a:r>
              <a:rPr lang="ja-JP" altLang="en-US" sz="1400" baseline="0" dirty="0">
                <a:latin typeface="Times New Roman" charset="0"/>
                <a:cs typeface="Times New Roman" charset="0"/>
                <a:sym typeface="Times New Roman" charset="0"/>
              </a:rPr>
              <a:t>”</a:t>
            </a:r>
            <a:r>
              <a:rPr lang="en-US" altLang="ja-JP" sz="1400" baseline="0" dirty="0">
                <a:latin typeface="Times New Roman" charset="0"/>
                <a:cs typeface="Times New Roman" charset="0"/>
                <a:sym typeface="Times New Roman" charset="0"/>
              </a:rPr>
              <a:t> CVPR </a:t>
            </a:r>
            <a:r>
              <a:rPr lang="en-US" altLang="ja-JP" sz="1400" baseline="0" dirty="0" smtClean="0">
                <a:latin typeface="Times New Roman" charset="0"/>
                <a:cs typeface="Times New Roman" charset="0"/>
                <a:sym typeface="Times New Roman" charset="0"/>
              </a:rPr>
              <a:t>2012</a:t>
            </a:r>
            <a:endParaRPr lang="en-US" altLang="ja-JP" sz="1400" baseline="0" dirty="0">
              <a:latin typeface="Times New Roman" charset="0"/>
              <a:cs typeface="Times New Roman" charset="0"/>
              <a:sym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58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We write part templates as </a:t>
            </a:r>
            <a:r>
              <a:rPr lang="en-US" dirty="0" smtClean="0">
                <a:solidFill>
                  <a:srgbClr val="FF0000"/>
                </a:solidFill>
              </a:rPr>
              <a:t>linear filter banks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We leverage </a:t>
            </a:r>
            <a:r>
              <a:rPr lang="en-US" dirty="0" smtClean="0">
                <a:solidFill>
                  <a:srgbClr val="FF0000"/>
                </a:solidFill>
              </a:rPr>
              <a:t>existing SVM-solvers </a:t>
            </a:r>
            <a:r>
              <a:rPr lang="en-US" dirty="0" smtClean="0"/>
              <a:t>to learn steerable representations using rank-constraints.</a:t>
            </a:r>
          </a:p>
          <a:p>
            <a:endParaRPr lang="en-US" dirty="0" smtClean="0"/>
          </a:p>
          <a:p>
            <a:r>
              <a:rPr lang="en-US" dirty="0" smtClean="0"/>
              <a:t> We demonstrate impressive results on three diverse problems showing improvements up to </a:t>
            </a:r>
            <a:r>
              <a:rPr lang="en-US" dirty="0" smtClean="0">
                <a:solidFill>
                  <a:srgbClr val="FF0000"/>
                </a:solidFill>
              </a:rPr>
              <a:t>10x-100x </a:t>
            </a:r>
            <a:r>
              <a:rPr lang="en-US" dirty="0" smtClean="0"/>
              <a:t>in size and speed.</a:t>
            </a:r>
          </a:p>
          <a:p>
            <a:endParaRPr lang="en-US" dirty="0" smtClean="0"/>
          </a:p>
          <a:p>
            <a:r>
              <a:rPr lang="en-US" dirty="0" smtClean="0"/>
              <a:t> We demonstrate that steerable structure can be </a:t>
            </a:r>
            <a:r>
              <a:rPr lang="en-US" dirty="0" smtClean="0">
                <a:solidFill>
                  <a:srgbClr val="FF0000"/>
                </a:solidFill>
              </a:rPr>
              <a:t>shared</a:t>
            </a:r>
            <a:r>
              <a:rPr lang="en-US" dirty="0" smtClean="0"/>
              <a:t> across different object categories.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08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692CB-DF93-7748-93B4-8E85006D8CD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cs typeface="+mj-cs"/>
              </a:rPr>
              <a:t>Deformable </a:t>
            </a:r>
            <a:r>
              <a:rPr lang="en-US" sz="3600" dirty="0" smtClean="0">
                <a:cs typeface="+mj-cs"/>
              </a:rPr>
              <a:t>part models </a:t>
            </a:r>
            <a:r>
              <a:rPr lang="en-US" sz="3600" dirty="0" smtClean="0">
                <a:cs typeface="+mj-cs"/>
              </a:rPr>
              <a:t>(DPM)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smtClean="0">
                <a:cs typeface="+mn-cs"/>
              </a:rPr>
              <a:t>Human pose estimation</a:t>
            </a:r>
          </a:p>
        </p:txBody>
      </p:sp>
      <p:pic>
        <p:nvPicPr>
          <p:cNvPr id="11268" name="Picture 4" descr="skeleton_pars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3536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template_parse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2970213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4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50E955-CBBF-874F-B800-31537E605BE3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Sample results</a:t>
            </a:r>
          </a:p>
        </p:txBody>
      </p:sp>
      <p:pic>
        <p:nvPicPr>
          <p:cNvPr id="13315" name="Picture 4" descr="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34544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00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33600"/>
            <a:ext cx="3581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98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94CAB-5B14-0A41-A023-084729D959B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Motivation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Large variation in appearance</a:t>
            </a:r>
          </a:p>
          <a:p>
            <a:pPr lvl="2" eaLnBrk="1" hangingPunct="1">
              <a:defRPr/>
            </a:pPr>
            <a:r>
              <a:rPr lang="en-US" sz="2500" smtClean="0"/>
              <a:t>Change in view point, deformation, and scale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>
              <a:cs typeface="+mn-cs"/>
            </a:endParaRP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Introduce mixtures</a:t>
            </a:r>
          </a:p>
          <a:p>
            <a:pPr lvl="1" eaLnBrk="1" hangingPunct="1">
              <a:defRPr/>
            </a:pPr>
            <a:r>
              <a:rPr lang="en-US" sz="1800" u="sng" smtClean="0"/>
              <a:t>Discretely</a:t>
            </a:r>
            <a:r>
              <a:rPr lang="en-US" sz="1800" smtClean="0"/>
              <a:t> handles appearance variation</a:t>
            </a:r>
            <a:endParaRPr lang="en-US" sz="1600" smtClean="0"/>
          </a:p>
        </p:txBody>
      </p:sp>
      <p:grpSp>
        <p:nvGrpSpPr>
          <p:cNvPr id="14340" name="Group 8"/>
          <p:cNvGrpSpPr>
            <a:grpSpLocks/>
          </p:cNvGrpSpPr>
          <p:nvPr/>
        </p:nvGrpSpPr>
        <p:grpSpPr bwMode="auto">
          <a:xfrm>
            <a:off x="3124200" y="2743200"/>
            <a:ext cx="3559175" cy="733425"/>
            <a:chOff x="1968" y="1536"/>
            <a:chExt cx="2242" cy="462"/>
          </a:xfrm>
        </p:grpSpPr>
        <p:pic>
          <p:nvPicPr>
            <p:cNvPr id="14348" name="Picture 4" descr="a_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1536"/>
              <a:ext cx="51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5" descr="a_1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5" y="1536"/>
              <a:ext cx="515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6" descr="a_2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536"/>
              <a:ext cx="51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7" descr="a_6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1536"/>
              <a:ext cx="514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5791200" y="3810000"/>
            <a:ext cx="2281238" cy="2684463"/>
            <a:chOff x="3312" y="2256"/>
            <a:chExt cx="1581" cy="1835"/>
          </a:xfrm>
        </p:grpSpPr>
        <p:pic>
          <p:nvPicPr>
            <p:cNvPr id="14342" name="Picture 9" descr="template_parse_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256"/>
              <a:ext cx="1581" cy="1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3" name="Picture 1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" y="3414"/>
              <a:ext cx="25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4" name="Picture 1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264"/>
              <a:ext cx="39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7" y="3069"/>
              <a:ext cx="259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648"/>
              <a:ext cx="397" cy="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4" y="3423"/>
              <a:ext cx="259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40283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69836-69BF-BF47-95D1-151B6642118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500" dirty="0" smtClean="0">
                <a:cs typeface="+mj-cs"/>
              </a:rPr>
              <a:t>Steerable part models</a:t>
            </a:r>
            <a:br>
              <a:rPr lang="en-US" sz="3500" dirty="0" smtClean="0">
                <a:cs typeface="+mj-cs"/>
              </a:rPr>
            </a:br>
            <a:endParaRPr lang="en-US" sz="3500" dirty="0" smtClean="0">
              <a:cs typeface="+mj-cs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600" smtClean="0">
                <a:cs typeface="+mn-cs"/>
              </a:rPr>
              <a:t>Large number of mixtures?</a:t>
            </a:r>
          </a:p>
          <a:p>
            <a:pPr lvl="1" eaLnBrk="1" hangingPunct="1">
              <a:defRPr/>
            </a:pPr>
            <a:endParaRPr lang="en-US" sz="2200" smtClean="0"/>
          </a:p>
          <a:p>
            <a:pPr lvl="1" eaLnBrk="1" hangingPunct="1">
              <a:defRPr/>
            </a:pPr>
            <a:endParaRPr lang="en-US" sz="2200" smtClean="0"/>
          </a:p>
          <a:p>
            <a:pPr lvl="1" eaLnBrk="1" hangingPunct="1">
              <a:defRPr/>
            </a:pPr>
            <a:endParaRPr lang="en-US" sz="2200" smtClean="0"/>
          </a:p>
          <a:p>
            <a:pPr lvl="1" eaLnBrk="1" hangingPunct="1">
              <a:defRPr/>
            </a:pPr>
            <a:endParaRPr lang="en-US" sz="2200" smtClean="0"/>
          </a:p>
          <a:p>
            <a:pPr lvl="1" eaLnBrk="1" hangingPunct="1">
              <a:defRPr/>
            </a:pPr>
            <a:r>
              <a:rPr lang="en-US" sz="2200" smtClean="0"/>
              <a:t>Not scalable to large number of frames and categories</a:t>
            </a:r>
          </a:p>
          <a:p>
            <a:pPr lvl="2" eaLnBrk="1" hangingPunct="1">
              <a:defRPr/>
            </a:pPr>
            <a:r>
              <a:rPr lang="en-US" sz="1600" smtClean="0"/>
              <a:t>More than </a:t>
            </a:r>
            <a:r>
              <a:rPr lang="en-US" sz="1600" u="sng" smtClean="0"/>
              <a:t>a week of computation</a:t>
            </a:r>
            <a:r>
              <a:rPr lang="en-US" sz="1600" smtClean="0"/>
              <a:t> on DARPA</a:t>
            </a:r>
            <a:r>
              <a:rPr lang="ja-JP" altLang="en-US" sz="1600" smtClean="0">
                <a:latin typeface="Arial"/>
              </a:rPr>
              <a:t>’</a:t>
            </a:r>
            <a:r>
              <a:rPr lang="en-US" sz="1600" smtClean="0"/>
              <a:t>s recent dataset</a:t>
            </a:r>
          </a:p>
          <a:p>
            <a:pPr lvl="1" eaLnBrk="1" hangingPunct="1">
              <a:defRPr/>
            </a:pPr>
            <a:r>
              <a:rPr lang="en-US" sz="2200" smtClean="0"/>
              <a:t>Very high dimensional problem</a:t>
            </a:r>
          </a:p>
          <a:p>
            <a:pPr lvl="1" eaLnBrk="1" hangingPunct="1">
              <a:defRPr/>
            </a:pPr>
            <a:r>
              <a:rPr lang="en-US" sz="2200" smtClean="0"/>
              <a:t>Over-fitting</a:t>
            </a:r>
          </a:p>
          <a:p>
            <a:pPr eaLnBrk="1" hangingPunct="1">
              <a:defRPr/>
            </a:pPr>
            <a:r>
              <a:rPr lang="en-US" sz="2200" smtClean="0">
                <a:cs typeface="+mn-cs"/>
              </a:rPr>
              <a:t>Represent a large number of mixtures by a </a:t>
            </a:r>
            <a:r>
              <a:rPr lang="en-US" sz="2200" u="sng" smtClean="0">
                <a:solidFill>
                  <a:srgbClr val="FF0000"/>
                </a:solidFill>
                <a:cs typeface="+mn-cs"/>
              </a:rPr>
              <a:t>small set of basis</a:t>
            </a:r>
          </a:p>
          <a:p>
            <a:pPr lvl="1" eaLnBrk="1" hangingPunct="1">
              <a:defRPr/>
            </a:pPr>
            <a:r>
              <a:rPr lang="en-US" sz="1800" smtClean="0"/>
              <a:t>Inspired by steerable filters in image processing </a:t>
            </a:r>
          </a:p>
        </p:txBody>
      </p:sp>
      <p:grpSp>
        <p:nvGrpSpPr>
          <p:cNvPr id="15364" name="Group 16"/>
          <p:cNvGrpSpPr>
            <a:grpSpLocks noChangeAspect="1"/>
          </p:cNvGrpSpPr>
          <p:nvPr/>
        </p:nvGrpSpPr>
        <p:grpSpPr bwMode="auto">
          <a:xfrm>
            <a:off x="1981200" y="2057400"/>
            <a:ext cx="5146675" cy="1116013"/>
            <a:chOff x="1428" y="1728"/>
            <a:chExt cx="3612" cy="783"/>
          </a:xfrm>
        </p:grpSpPr>
        <p:pic>
          <p:nvPicPr>
            <p:cNvPr id="15366" name="Picture 17" descr="a_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5" y="1728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" name="Picture 18" descr="a_12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" y="2160"/>
              <a:ext cx="5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8" name="Picture 19" descr="a_15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2" y="2160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" name="Picture 20" descr="a_18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9" y="2160"/>
              <a:ext cx="5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" name="Picture 21" descr="a_2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5" y="2160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2" descr="a_24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2" y="2160"/>
              <a:ext cx="5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23" descr="a_27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" y="1728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24" descr="a_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8" y="1728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" name="Picture 25" descr="a_30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9" y="1728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5" name="Picture 26" descr="a_3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2" y="1728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6" name="Picture 27" descr="a_6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1" y="1728"/>
              <a:ext cx="515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7" name="Picture 28" descr="a_9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" y="2160"/>
              <a:ext cx="514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0845" name="Text Box 29"/>
          <p:cNvSpPr txBox="1">
            <a:spLocks noChangeArrowheads="1"/>
          </p:cNvSpPr>
          <p:nvPr/>
        </p:nvSpPr>
        <p:spPr bwMode="auto">
          <a:xfrm>
            <a:off x="1524000" y="5638800"/>
            <a:ext cx="708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sz="1400" baseline="0">
                <a:latin typeface="Times New Roman" charset="0"/>
                <a:cs typeface="+mn-cs"/>
              </a:rPr>
              <a:t>Manduchi, Perona, Shy </a:t>
            </a:r>
            <a:r>
              <a:rPr lang="ja-JP" altLang="en-US" sz="1400" baseline="0">
                <a:latin typeface="Arial"/>
                <a:cs typeface="+mn-cs"/>
              </a:rPr>
              <a:t>“</a:t>
            </a:r>
            <a:r>
              <a:rPr lang="en-US" sz="1400" baseline="0">
                <a:latin typeface="Times New Roman" charset="0"/>
                <a:cs typeface="+mn-cs"/>
              </a:rPr>
              <a:t>Efficient Deformable Filter Banks</a:t>
            </a:r>
            <a:r>
              <a:rPr lang="ja-JP" altLang="en-US" sz="1400" baseline="0">
                <a:latin typeface="Arial"/>
                <a:cs typeface="+mn-cs"/>
              </a:rPr>
              <a:t>”</a:t>
            </a:r>
            <a:r>
              <a:rPr lang="en-US" sz="1400" baseline="0">
                <a:latin typeface="Times New Roman" charset="0"/>
                <a:cs typeface="+mn-cs"/>
              </a:rPr>
              <a:t> IEEE Trans Signal Processing 1998</a:t>
            </a:r>
          </a:p>
        </p:txBody>
      </p:sp>
    </p:spTree>
    <p:extLst>
      <p:ext uri="{BB962C8B-B14F-4D97-AF65-F5344CB8AC3E}">
        <p14:creationId xmlns:p14="http://schemas.microsoft.com/office/powerpoint/2010/main" val="1471079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F0D85-1273-7F48-A468-F14C19FCEDE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Sample parts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181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6388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12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8625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1254" name="Text Box 6"/>
          <p:cNvSpPr txBox="1">
            <a:spLocks noChangeArrowheads="1"/>
          </p:cNvSpPr>
          <p:nvPr/>
        </p:nvSpPr>
        <p:spPr bwMode="auto">
          <a:xfrm>
            <a:off x="3886200" y="4191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Vocabulary of parts</a:t>
            </a:r>
          </a:p>
        </p:txBody>
      </p:sp>
      <p:sp>
        <p:nvSpPr>
          <p:cNvPr id="181255" name="Text Box 7"/>
          <p:cNvSpPr txBox="1">
            <a:spLocks noChangeArrowheads="1"/>
          </p:cNvSpPr>
          <p:nvPr/>
        </p:nvSpPr>
        <p:spPr bwMode="auto">
          <a:xfrm>
            <a:off x="4038600" y="579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Steerable basis</a:t>
            </a:r>
          </a:p>
        </p:txBody>
      </p:sp>
    </p:spTree>
    <p:extLst>
      <p:ext uri="{BB962C8B-B14F-4D97-AF65-F5344CB8AC3E}">
        <p14:creationId xmlns:p14="http://schemas.microsoft.com/office/powerpoint/2010/main" val="1638370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62F7BA-2447-0143-882F-D5C81F4A821B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Sample parts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638800" cy="260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43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724400"/>
            <a:ext cx="4862513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4374" name="Text Box 6"/>
          <p:cNvSpPr txBox="1">
            <a:spLocks noChangeArrowheads="1"/>
          </p:cNvSpPr>
          <p:nvPr/>
        </p:nvSpPr>
        <p:spPr bwMode="auto">
          <a:xfrm>
            <a:off x="3886200" y="4191000"/>
            <a:ext cx="2286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Vocabulary of parts</a:t>
            </a:r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4038600" y="57912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Steerable basis</a:t>
            </a:r>
          </a:p>
        </p:txBody>
      </p:sp>
      <p:cxnSp>
        <p:nvCxnSpPr>
          <p:cNvPr id="314376" name="AutoShape 8"/>
          <p:cNvCxnSpPr>
            <a:cxnSpLocks noChangeShapeType="1"/>
            <a:stCxn id="314373" idx="3"/>
            <a:endCxn id="314372" idx="3"/>
          </p:cNvCxnSpPr>
          <p:nvPr/>
        </p:nvCxnSpPr>
        <p:spPr bwMode="auto">
          <a:xfrm flipV="1">
            <a:off x="7224713" y="2901950"/>
            <a:ext cx="395287" cy="2316163"/>
          </a:xfrm>
          <a:prstGeom prst="curvedConnector3">
            <a:avLst>
              <a:gd name="adj1" fmla="val 263852"/>
            </a:avLst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4377" name="Text Box 9"/>
          <p:cNvSpPr txBox="1">
            <a:spLocks noChangeArrowheads="1"/>
          </p:cNvSpPr>
          <p:nvPr/>
        </p:nvSpPr>
        <p:spPr bwMode="auto">
          <a:xfrm>
            <a:off x="7391400" y="48006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Linear combination</a:t>
            </a:r>
          </a:p>
        </p:txBody>
      </p:sp>
      <p:sp>
        <p:nvSpPr>
          <p:cNvPr id="314378" name="Rectangle 10"/>
          <p:cNvSpPr>
            <a:spLocks noChangeArrowheads="1"/>
          </p:cNvSpPr>
          <p:nvPr/>
        </p:nvSpPr>
        <p:spPr bwMode="auto">
          <a:xfrm>
            <a:off x="7239000" y="2743200"/>
            <a:ext cx="381000" cy="381000"/>
          </a:xfrm>
          <a:prstGeom prst="rect">
            <a:avLst/>
          </a:prstGeom>
          <a:solidFill>
            <a:srgbClr val="FF0000">
              <a:alpha val="4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625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F6265-7725-4842-BA0C-68E238E6C8C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114800"/>
            <a:ext cx="2322513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45259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3000" dirty="0" smtClean="0">
                <a:cs typeface="+mn-cs"/>
              </a:rPr>
              <a:t>A general DPM scoring function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algn="ctr" eaLnBrk="1" hangingPunct="1">
              <a:buFontTx/>
              <a:buNone/>
              <a:defRPr/>
            </a:pPr>
            <a:r>
              <a:rPr lang="en-US" sz="3000" dirty="0" smtClean="0">
                <a:cs typeface="+mn-cs"/>
              </a:rPr>
              <a:t>Steerable representation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pic>
        <p:nvPicPr>
          <p:cNvPr id="1843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6213"/>
            <a:ext cx="75231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8" name="AutoShape 6"/>
          <p:cNvSpPr>
            <a:spLocks/>
          </p:cNvSpPr>
          <p:nvPr/>
        </p:nvSpPr>
        <p:spPr bwMode="auto">
          <a:xfrm rot="16200000">
            <a:off x="3498056" y="4883944"/>
            <a:ext cx="242888" cy="381000"/>
          </a:xfrm>
          <a:prstGeom prst="leftBrace">
            <a:avLst>
              <a:gd name="adj1" fmla="val 1307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200400" y="52578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Steering coefficients</a:t>
            </a:r>
          </a:p>
        </p:txBody>
      </p:sp>
      <p:sp>
        <p:nvSpPr>
          <p:cNvPr id="182280" name="AutoShape 8"/>
          <p:cNvSpPr>
            <a:spLocks/>
          </p:cNvSpPr>
          <p:nvPr/>
        </p:nvSpPr>
        <p:spPr bwMode="auto">
          <a:xfrm rot="16200000">
            <a:off x="7124700" y="1638300"/>
            <a:ext cx="228600" cy="1828800"/>
          </a:xfrm>
          <a:prstGeom prst="leftBrace">
            <a:avLst>
              <a:gd name="adj1" fmla="val 6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81" name="Text Box 9"/>
          <p:cNvSpPr txBox="1">
            <a:spLocks noChangeArrowheads="1"/>
          </p:cNvSpPr>
          <p:nvPr/>
        </p:nvSpPr>
        <p:spPr bwMode="auto">
          <a:xfrm>
            <a:off x="6248400" y="27432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Score for all springs</a:t>
            </a:r>
          </a:p>
        </p:txBody>
      </p:sp>
      <p:sp>
        <p:nvSpPr>
          <p:cNvPr id="182282" name="AutoShape 10"/>
          <p:cNvSpPr>
            <a:spLocks/>
          </p:cNvSpPr>
          <p:nvPr/>
        </p:nvSpPr>
        <p:spPr bwMode="auto">
          <a:xfrm rot="16200000">
            <a:off x="1485900" y="16383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83" name="Text Box 11"/>
          <p:cNvSpPr txBox="1">
            <a:spLocks noChangeArrowheads="1"/>
          </p:cNvSpPr>
          <p:nvPr/>
        </p:nvSpPr>
        <p:spPr bwMode="auto">
          <a:xfrm>
            <a:off x="457200" y="2819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Score of this placement</a:t>
            </a:r>
          </a:p>
        </p:txBody>
      </p:sp>
      <p:sp>
        <p:nvSpPr>
          <p:cNvPr id="182284" name="AutoShape 12"/>
          <p:cNvSpPr>
            <a:spLocks/>
          </p:cNvSpPr>
          <p:nvPr/>
        </p:nvSpPr>
        <p:spPr bwMode="auto">
          <a:xfrm rot="16200000">
            <a:off x="4686300" y="1562100"/>
            <a:ext cx="228600" cy="1981200"/>
          </a:xfrm>
          <a:prstGeom prst="leftBrace">
            <a:avLst>
              <a:gd name="adj1" fmla="val 7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285" name="Text Box 13"/>
          <p:cNvSpPr txBox="1">
            <a:spLocks noChangeArrowheads="1"/>
          </p:cNvSpPr>
          <p:nvPr/>
        </p:nvSpPr>
        <p:spPr bwMode="auto">
          <a:xfrm>
            <a:off x="3657600" y="2743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Score for the i</a:t>
            </a:r>
            <a:r>
              <a:rPr lang="ja-JP" altLang="en-US" baseline="0">
                <a:latin typeface="Arial"/>
                <a:cs typeface="+mn-cs"/>
              </a:rPr>
              <a:t>’</a:t>
            </a:r>
            <a:r>
              <a:rPr lang="en-US" baseline="0">
                <a:latin typeface="Tahoma" charset="0"/>
                <a:cs typeface="+mn-cs"/>
              </a:rPr>
              <a:t>th filter</a:t>
            </a:r>
          </a:p>
        </p:txBody>
      </p:sp>
      <p:pic>
        <p:nvPicPr>
          <p:cNvPr id="18228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4800"/>
            <a:ext cx="3414713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76800"/>
            <a:ext cx="3524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7" name="Group 29"/>
          <p:cNvGrpSpPr>
            <a:grpSpLocks/>
          </p:cNvGrpSpPr>
          <p:nvPr/>
        </p:nvGrpSpPr>
        <p:grpSpPr bwMode="auto">
          <a:xfrm>
            <a:off x="2209800" y="5791200"/>
            <a:ext cx="5867400" cy="381000"/>
            <a:chOff x="624" y="3648"/>
            <a:chExt cx="3552" cy="240"/>
          </a:xfrm>
        </p:grpSpPr>
        <p:sp>
          <p:nvSpPr>
            <p:cNvPr id="182299" name="Text Box 27"/>
            <p:cNvSpPr txBox="1">
              <a:spLocks noChangeArrowheads="1"/>
            </p:cNvSpPr>
            <p:nvPr/>
          </p:nvSpPr>
          <p:spPr bwMode="auto">
            <a:xfrm>
              <a:off x="624" y="3648"/>
              <a:ext cx="355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0" hangingPunct="0">
                <a:spcBef>
                  <a:spcPct val="50000"/>
                </a:spcBef>
                <a:defRPr/>
              </a:pPr>
              <a:r>
                <a:rPr lang="en-US" baseline="0" dirty="0">
                  <a:latin typeface="Tahoma" charset="0"/>
                  <a:cs typeface="+mn-cs"/>
                </a:rPr>
                <a:t>For a fixed      , pre-multiply features with it.</a:t>
              </a:r>
            </a:p>
          </p:txBody>
        </p:sp>
        <p:pic>
          <p:nvPicPr>
            <p:cNvPr id="18452" name="Picture 2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3648"/>
              <a:ext cx="174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2302" name="AutoShape 30"/>
          <p:cNvSpPr>
            <a:spLocks/>
          </p:cNvSpPr>
          <p:nvPr/>
        </p:nvSpPr>
        <p:spPr bwMode="auto">
          <a:xfrm rot="5400000">
            <a:off x="5067300" y="1104900"/>
            <a:ext cx="228600" cy="1219200"/>
          </a:xfrm>
          <a:prstGeom prst="leftBrace">
            <a:avLst>
              <a:gd name="adj1" fmla="val 444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2303" name="Text Box 31"/>
          <p:cNvSpPr txBox="1">
            <a:spLocks noChangeArrowheads="1"/>
          </p:cNvSpPr>
          <p:nvPr/>
        </p:nvSpPr>
        <p:spPr bwMode="auto">
          <a:xfrm>
            <a:off x="4191000" y="1219200"/>
            <a:ext cx="2819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r>
              <a:rPr lang="en-US" baseline="0">
                <a:latin typeface="Tahoma" charset="0"/>
                <a:cs typeface="+mn-cs"/>
              </a:rPr>
              <a:t>Appearance features</a:t>
            </a:r>
          </a:p>
        </p:txBody>
      </p:sp>
      <p:pic>
        <p:nvPicPr>
          <p:cNvPr id="18450" name="Picture 32" descr="template_parse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52400"/>
            <a:ext cx="1312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77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836</Words>
  <Application>Microsoft Macintosh PowerPoint</Application>
  <PresentationFormat>On-screen Show (4:3)</PresentationFormat>
  <Paragraphs>152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Acrobat Document</vt:lpstr>
      <vt:lpstr>PowerPoint Presentation</vt:lpstr>
      <vt:lpstr>Deformable part models (DPM)</vt:lpstr>
      <vt:lpstr>Deformable part models (DPM)</vt:lpstr>
      <vt:lpstr>Sample results</vt:lpstr>
      <vt:lpstr>Motivation</vt:lpstr>
      <vt:lpstr>Steerable part models </vt:lpstr>
      <vt:lpstr>Sample parts</vt:lpstr>
      <vt:lpstr>Sample parts</vt:lpstr>
      <vt:lpstr>PowerPoint Presentation</vt:lpstr>
      <vt:lpstr>PowerPoint Presentation</vt:lpstr>
      <vt:lpstr>Learning</vt:lpstr>
      <vt:lpstr>Learning</vt:lpstr>
      <vt:lpstr>PowerPoint Presentation</vt:lpstr>
      <vt:lpstr>Steerability and Separability</vt:lpstr>
      <vt:lpstr>Experiments</vt:lpstr>
      <vt:lpstr>Human pose estimation  138 filters (800 dim each)   Reduction in the model size</vt:lpstr>
      <vt:lpstr>PowerPoint Presentation</vt:lpstr>
      <vt:lpstr>Face detection, pose estimation,  and landmark localization  1050 filters (800 dim each)</vt:lpstr>
      <vt:lpstr>   Face pose estimation and landmark localization   Our model outperforms manually defined “hard-sharing”   - “nose” in different views share the same filter</vt:lpstr>
      <vt:lpstr>PASCAL object detection 20 object categories 24 filters per category (800 dim each)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Hamed Pirsiavash</dc:creator>
  <cp:lastModifiedBy>Hamed Pirsiavash</cp:lastModifiedBy>
  <cp:revision>9</cp:revision>
  <dcterms:created xsi:type="dcterms:W3CDTF">2012-07-19T01:56:42Z</dcterms:created>
  <dcterms:modified xsi:type="dcterms:W3CDTF">2012-07-19T02:50:15Z</dcterms:modified>
</cp:coreProperties>
</file>