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0" r:id="rId3"/>
    <p:sldId id="365" r:id="rId4"/>
    <p:sldId id="363" r:id="rId5"/>
    <p:sldId id="367" r:id="rId6"/>
    <p:sldId id="368" r:id="rId7"/>
    <p:sldId id="444" r:id="rId8"/>
    <p:sldId id="303" r:id="rId9"/>
    <p:sldId id="324" r:id="rId10"/>
    <p:sldId id="335" r:id="rId11"/>
    <p:sldId id="445" r:id="rId12"/>
    <p:sldId id="446" r:id="rId13"/>
    <p:sldId id="447" r:id="rId14"/>
    <p:sldId id="448" r:id="rId15"/>
    <p:sldId id="385" r:id="rId16"/>
    <p:sldId id="421" r:id="rId17"/>
    <p:sldId id="422" r:id="rId18"/>
    <p:sldId id="431" r:id="rId19"/>
    <p:sldId id="455" r:id="rId20"/>
    <p:sldId id="361" r:id="rId21"/>
    <p:sldId id="451" r:id="rId22"/>
    <p:sldId id="450" r:id="rId23"/>
    <p:sldId id="449" r:id="rId24"/>
    <p:sldId id="423" r:id="rId25"/>
    <p:sldId id="402" r:id="rId26"/>
    <p:sldId id="424" r:id="rId27"/>
    <p:sldId id="425" r:id="rId28"/>
    <p:sldId id="439" r:id="rId29"/>
    <p:sldId id="438" r:id="rId30"/>
    <p:sldId id="432" r:id="rId31"/>
    <p:sldId id="282" r:id="rId32"/>
    <p:sldId id="415" r:id="rId33"/>
    <p:sldId id="416" r:id="rId34"/>
    <p:sldId id="434" r:id="rId35"/>
    <p:sldId id="435" r:id="rId36"/>
    <p:sldId id="436" r:id="rId37"/>
    <p:sldId id="406" r:id="rId38"/>
    <p:sldId id="397" r:id="rId39"/>
    <p:sldId id="390" r:id="rId40"/>
    <p:sldId id="391" r:id="rId41"/>
    <p:sldId id="33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74762" autoAdjust="0"/>
  </p:normalViewPr>
  <p:slideViewPr>
    <p:cSldViewPr snapToGrid="0" snapToObjects="1">
      <p:cViewPr>
        <p:scale>
          <a:sx n="90" d="100"/>
          <a:sy n="90" d="100"/>
        </p:scale>
        <p:origin x="-220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64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66254-C303-A44B-B5A8-D640534CBDD0}" type="datetimeFigureOut">
              <a:rPr lang="en-US" smtClean="0"/>
              <a:t>8/9/14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4B80C-F180-C64C-9652-478D022F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2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B65BE-BDF6-274B-B2E7-78CB3C20EBAE}" type="datetimeFigureOut">
              <a:rPr lang="en-US" smtClean="0"/>
              <a:t>8/9/14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38784-C08C-7041-A026-123329DE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42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joint work with Deva </a:t>
            </a:r>
            <a:r>
              <a:rPr lang="en-US" dirty="0" err="1" smtClean="0"/>
              <a:t>Ramanan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59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grammar models consists of a set of production rules. The rules on the left capture the structure across actions and the one son the right model the within action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1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instance, this rules says a sequence can be composed of a background segment meaning no action is happening in the video.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1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</a:t>
            </a:r>
            <a:r>
              <a:rPr lang="en-US" baseline="0" dirty="0" smtClean="0"/>
              <a:t> this one says a sequence can be composed of another shorter sequence, an action B, and a background segment.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1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instance, this rule is used in producing this sequence in the top.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1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this rule says an action A is composed of two subactions: red and blue.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1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 literature in using grammar</a:t>
            </a:r>
            <a:r>
              <a:rPr lang="en-US" baseline="0" dirty="0" smtClean="0"/>
              <a:t> models in action detection. Context free grammars are the most well-known ones. One problem is that the parsing is O(N^3) which is very slow. That’s why most these works use a sparse set of pre-detected action primitives rather than all frames so that they can tackle the parsing problem.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contrast another line of work uses action templates with a scanning window. The parsing for these is very efficient: O(NL) where N is the length of video and L is the maximum length of the window, so it is linear in the length of video. One issue is that the result is not a valid parse so we should resort to a post processing non-max-suppression.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focus on efficiency and scalability. Our algorithm is a special type of grammar. The parsing is as fast as scanning window, so basically, the hierarchical structure comes for free.</a:t>
            </a:r>
          </a:p>
          <a:p>
            <a:r>
              <a:rPr lang="en-US" baseline="0" dirty="0" smtClean="0"/>
              <a:t>Also it is globally optimum so there is no need for any post processing.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that we have described</a:t>
            </a:r>
            <a:r>
              <a:rPr lang="en-US" baseline="0" dirty="0" smtClean="0"/>
              <a:t> SRGs, we’ll now be precise and define the score associated with a  video and a particular parse tree.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96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that we have described</a:t>
            </a:r>
            <a:r>
              <a:rPr lang="en-US" baseline="0" dirty="0" smtClean="0"/>
              <a:t> SRGs, we’ll now be precise and define the score associated with a  video and a particular parse tree.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9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continuous video of multiple instances of an action.</a:t>
            </a:r>
          </a:p>
          <a:p>
            <a:r>
              <a:rPr lang="en-US" baseline="0" dirty="0" smtClean="0"/>
              <a:t>The back and white bar shows action segments. White corresponds to an instant of action and black corresponds to background meaning no action is happening.</a:t>
            </a:r>
          </a:p>
          <a:p>
            <a:r>
              <a:rPr lang="en-US" baseline="0" dirty="0" smtClean="0"/>
              <a:t>In this work, given a video, we are interested in predicting these action segments.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81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SRG parse tree can be represented</a:t>
            </a:r>
            <a:r>
              <a:rPr lang="en-US" baseline="0" dirty="0" smtClean="0"/>
              <a:t> </a:t>
            </a:r>
            <a:r>
              <a:rPr lang="en-US" dirty="0" smtClean="0"/>
              <a:t>with a set of</a:t>
            </a:r>
            <a:r>
              <a:rPr lang="en-US" baseline="0" dirty="0" smtClean="0"/>
              <a:t> triples describing segments. Each triple includes the rule deriving that segment, the starting frame and the length of that segment.</a:t>
            </a:r>
          </a:p>
          <a:p>
            <a:r>
              <a:rPr lang="en-US" dirty="0" smtClean="0"/>
              <a:t>The total score is a summation of segment scores.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18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18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18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18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29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29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21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83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83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8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inspired by the problem</a:t>
            </a:r>
            <a:r>
              <a:rPr lang="en-US" baseline="0" dirty="0" smtClean="0"/>
              <a:t> of processing </a:t>
            </a:r>
            <a:r>
              <a:rPr lang="en-US" dirty="0" smtClean="0"/>
              <a:t>long</a:t>
            </a:r>
            <a:r>
              <a:rPr lang="en-US" baseline="0" dirty="0" smtClean="0"/>
              <a:t> temporal streams.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Specifically focusing on applications such as 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52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27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541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46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461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48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48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48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6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6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Surveillance,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egocentric videos. For instance wearing Google glasses for 24 hours and processing the stream.</a:t>
            </a:r>
          </a:p>
          <a:p>
            <a:r>
              <a:rPr lang="en-US" dirty="0" smtClean="0"/>
              <a:t>Human computer interaction and gaming.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07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Our main focus is on modeling the temporal structure of actions</a:t>
            </a:r>
            <a:r>
              <a:rPr lang="en-US" baseline="0" dirty="0" smtClean="0"/>
              <a:t> in multiple scales.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First, instead of looking at clips of single actions, we are interested in looking at clips of multiple actions.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 we see two instances of weight lifting action.</a:t>
            </a:r>
            <a:r>
              <a:rPr lang="en-US" baseline="0" dirty="0" smtClean="0"/>
              <a:t> The middle frame shows a background segment where no action of interest in happening.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52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we are interested in modeling the temporal structure within</a:t>
            </a:r>
            <a:r>
              <a:rPr lang="en-US" baseline="0" dirty="0" smtClean="0"/>
              <a:t> actions. For instance a weight lifting can be composed of 3 subactions: Yanking, pausing, and then pressing. In fact, there is a variation of weightlifting that doesn’t have the middle subaction. The person should lift the weight directly from </a:t>
            </a:r>
            <a:r>
              <a:rPr lang="en-US" baseline="0" dirty="0" err="1" smtClean="0"/>
              <a:t>bottomn</a:t>
            </a:r>
            <a:r>
              <a:rPr lang="en-US" baseline="0" dirty="0" smtClean="0"/>
              <a:t> to the top and cannot pause in the middle. We are interested in learning this temporal structure within actions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52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52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given a</a:t>
            </a:r>
            <a:r>
              <a:rPr lang="en-US" baseline="0" dirty="0" smtClean="0"/>
              <a:t> long video, we want to parse it to multiple actions and subactions.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0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propose</a:t>
            </a:r>
            <a:r>
              <a:rPr lang="en-US" baseline="0" dirty="0" smtClean="0"/>
              <a:t> a grammar model that produces this parse tree.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38784-C08C-7041-A026-123329DE6B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9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1BF46-2611-0D40-A6EE-EE866FABAA50}" type="datetime1">
              <a:rPr lang="en-US" smtClean="0"/>
              <a:t>8/9/14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214C-61F4-AC48-9771-9D2C858DB181}" type="datetime1">
              <a:rPr lang="en-US" smtClean="0"/>
              <a:t>8/9/14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1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A72D-11DF-6944-8DAB-8D41222DF4D1}" type="datetime1">
              <a:rPr lang="en-US" smtClean="0"/>
              <a:t>8/9/14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F94E-6EF1-C444-9A05-B0AC9999183B}" type="datetime1">
              <a:rPr lang="en-US" smtClean="0"/>
              <a:t>8/9/14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A0D6-A04D-AE4F-A132-41625EC93A65}" type="datetime1">
              <a:rPr lang="en-US" smtClean="0"/>
              <a:t>8/9/14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320C-5E88-D442-8006-A8320546A070}" type="datetime1">
              <a:rPr lang="en-US" smtClean="0"/>
              <a:t>8/9/14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3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8C90-5425-3A42-9BD1-39EF450E257D}" type="datetime1">
              <a:rPr lang="en-US" smtClean="0"/>
              <a:t>8/9/14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15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3A6-47FD-3049-BA26-2B954999AE3F}" type="datetime1">
              <a:rPr lang="en-US" smtClean="0"/>
              <a:t>8/9/14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0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6451-E337-3047-AF48-9355B5176C1F}" type="datetime1">
              <a:rPr lang="en-US" smtClean="0"/>
              <a:t>8/9/14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0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BFA6-5CC6-274A-ADF1-599A3B1F68CD}" type="datetime1">
              <a:rPr lang="en-US" smtClean="0"/>
              <a:t>8/9/14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8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1074-5FB1-AD43-AD26-23A2DDE7A7EB}" type="datetime1">
              <a:rPr lang="en-US" smtClean="0"/>
              <a:t>8/9/14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1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9A85E-8F99-2E42-8269-1B84701E11CD}" type="datetime1">
              <a:rPr lang="en-US" smtClean="0"/>
              <a:t>8/9/14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B709-EF61-2A42-835E-FEAB8D27F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6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9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9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9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9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6" Type="http://schemas.openxmlformats.org/officeDocument/2006/relationships/image" Target="../media/image15.jpg"/><Relationship Id="rId17" Type="http://schemas.openxmlformats.org/officeDocument/2006/relationships/image" Target="../media/image16.jpg"/><Relationship Id="rId18" Type="http://schemas.openxmlformats.org/officeDocument/2006/relationships/image" Target="../media/image17.jpg"/><Relationship Id="rId19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57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9.emf"/><Relationship Id="rId5" Type="http://schemas.openxmlformats.org/officeDocument/2006/relationships/image" Target="../media/image59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3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Parsing Videos of Actions with Segmental Grammars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Hamed Pirsiavash (MIT)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Deva </a:t>
            </a:r>
            <a:r>
              <a:rPr lang="en-US" dirty="0" err="1" smtClean="0">
                <a:solidFill>
                  <a:schemeClr val="tx1"/>
                </a:solidFill>
              </a:rPr>
              <a:t>Ramanan</a:t>
            </a:r>
            <a:r>
              <a:rPr lang="en-US" dirty="0" smtClean="0">
                <a:solidFill>
                  <a:schemeClr val="tx1"/>
                </a:solidFill>
              </a:rPr>
              <a:t> (UC Irvine)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9744" b="-29744"/>
          <a:stretch>
            <a:fillRect/>
          </a:stretch>
        </p:blipFill>
        <p:spPr>
          <a:xfrm>
            <a:off x="662466" y="-118711"/>
            <a:ext cx="8122923" cy="446729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27111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Parsing videos</a:t>
            </a:r>
            <a:endParaRPr lang="en-US" sz="3600" dirty="0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901700" y="3708400"/>
            <a:ext cx="722479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26494" y="3486943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92" y="4994890"/>
            <a:ext cx="1618593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356" y="3935594"/>
            <a:ext cx="2148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Production rules: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5458" y="4540922"/>
            <a:ext cx="1789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</a:t>
            </a:r>
            <a:r>
              <a:rPr lang="en-US" sz="2200" dirty="0" smtClean="0"/>
              <a:t>ithin actions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901700" y="4499389"/>
            <a:ext cx="1789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</a:t>
            </a:r>
            <a:r>
              <a:rPr lang="en-US" sz="2200" dirty="0" smtClean="0"/>
              <a:t>cross actions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02" y="5038742"/>
            <a:ext cx="1409700" cy="343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802" y="5395270"/>
            <a:ext cx="1540320" cy="30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9744" b="-29744"/>
          <a:stretch>
            <a:fillRect/>
          </a:stretch>
        </p:blipFill>
        <p:spPr>
          <a:xfrm>
            <a:off x="662466" y="-118711"/>
            <a:ext cx="8122923" cy="446729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27111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Parsing videos</a:t>
            </a:r>
            <a:endParaRPr lang="en-US" sz="3600" dirty="0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901700" y="3708400"/>
            <a:ext cx="722479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26494" y="3486943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92" y="4994890"/>
            <a:ext cx="1618593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356" y="3935594"/>
            <a:ext cx="2148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Production rules: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5458" y="4540922"/>
            <a:ext cx="1789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</a:t>
            </a:r>
            <a:r>
              <a:rPr lang="en-US" sz="2200" dirty="0" smtClean="0"/>
              <a:t>ithin actions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901700" y="4499389"/>
            <a:ext cx="1789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</a:t>
            </a:r>
            <a:r>
              <a:rPr lang="en-US" sz="2200" dirty="0" smtClean="0"/>
              <a:t>cross actions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02" y="5038742"/>
            <a:ext cx="1409700" cy="343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802" y="5395270"/>
            <a:ext cx="1540320" cy="30136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4476" y="5038742"/>
            <a:ext cx="475880" cy="222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4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9744" b="-29744"/>
          <a:stretch>
            <a:fillRect/>
          </a:stretch>
        </p:blipFill>
        <p:spPr>
          <a:xfrm>
            <a:off x="662466" y="-118711"/>
            <a:ext cx="8122923" cy="446729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27111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Parsing videos</a:t>
            </a:r>
            <a:endParaRPr lang="en-US" sz="3600" dirty="0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901700" y="3708400"/>
            <a:ext cx="722479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26494" y="3486943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92" y="4994890"/>
            <a:ext cx="1618593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356" y="3935594"/>
            <a:ext cx="2148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Production rules: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5458" y="4540922"/>
            <a:ext cx="1789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</a:t>
            </a:r>
            <a:r>
              <a:rPr lang="en-US" sz="2200" dirty="0" smtClean="0"/>
              <a:t>ithin actions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901700" y="4499389"/>
            <a:ext cx="1789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</a:t>
            </a:r>
            <a:r>
              <a:rPr lang="en-US" sz="2200" dirty="0" smtClean="0"/>
              <a:t>cross actions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02" y="5038742"/>
            <a:ext cx="1409700" cy="343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802" y="5395270"/>
            <a:ext cx="1540320" cy="30136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4476" y="5740252"/>
            <a:ext cx="475880" cy="222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9744" b="-29744"/>
          <a:stretch>
            <a:fillRect/>
          </a:stretch>
        </p:blipFill>
        <p:spPr>
          <a:xfrm>
            <a:off x="662466" y="-118711"/>
            <a:ext cx="8122923" cy="446729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27111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Parsing videos</a:t>
            </a:r>
            <a:endParaRPr lang="en-US" sz="3600" dirty="0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901700" y="3708400"/>
            <a:ext cx="722479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26494" y="3486943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92" y="4994890"/>
            <a:ext cx="1618593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356" y="3935594"/>
            <a:ext cx="2148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Production rules: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5458" y="4540922"/>
            <a:ext cx="1789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</a:t>
            </a:r>
            <a:r>
              <a:rPr lang="en-US" sz="2200" dirty="0" smtClean="0"/>
              <a:t>ithin actions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901700" y="4499389"/>
            <a:ext cx="1789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</a:t>
            </a:r>
            <a:r>
              <a:rPr lang="en-US" sz="2200" dirty="0" smtClean="0"/>
              <a:t>cross actions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02" y="5038742"/>
            <a:ext cx="1409700" cy="343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802" y="5395270"/>
            <a:ext cx="1540320" cy="30136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4476" y="5740252"/>
            <a:ext cx="475880" cy="222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027162" y="994080"/>
            <a:ext cx="475880" cy="222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83892" y="994080"/>
            <a:ext cx="3830025" cy="152296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8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9744" b="-29744"/>
          <a:stretch>
            <a:fillRect/>
          </a:stretch>
        </p:blipFill>
        <p:spPr>
          <a:xfrm>
            <a:off x="662466" y="-118711"/>
            <a:ext cx="8122923" cy="446729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27111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Parsing videos</a:t>
            </a:r>
            <a:endParaRPr lang="en-US" sz="3600" dirty="0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901700" y="3708400"/>
            <a:ext cx="722479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26494" y="3486943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92" y="4994890"/>
            <a:ext cx="1618593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356" y="3935594"/>
            <a:ext cx="2148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Production rules: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5458" y="4540922"/>
            <a:ext cx="1789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</a:t>
            </a:r>
            <a:r>
              <a:rPr lang="en-US" sz="2200" dirty="0" smtClean="0"/>
              <a:t>ithin actions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901700" y="4499389"/>
            <a:ext cx="1789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</a:t>
            </a:r>
            <a:r>
              <a:rPr lang="en-US" sz="2200" dirty="0" smtClean="0"/>
              <a:t>cross actions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02" y="5038742"/>
            <a:ext cx="1409700" cy="343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802" y="5395270"/>
            <a:ext cx="1540320" cy="30136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879578" y="5062932"/>
            <a:ext cx="475880" cy="222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8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0" y="1164159"/>
            <a:ext cx="1045633" cy="17566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339726"/>
            <a:ext cx="3911600" cy="3657600"/>
          </a:xfrm>
          <a:ln>
            <a:solidFill>
              <a:srgbClr val="00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 smtClean="0"/>
              <a:t>Past work: grammars</a:t>
            </a:r>
          </a:p>
          <a:p>
            <a:pPr marL="0" indent="0">
              <a:buNone/>
            </a:pPr>
            <a:r>
              <a:rPr lang="en-US" sz="3300" b="1" dirty="0" smtClean="0"/>
              <a:t>Context free grammars (CFG):</a:t>
            </a:r>
            <a:r>
              <a:rPr lang="en-US" sz="3300" dirty="0" smtClean="0"/>
              <a:t>  </a:t>
            </a:r>
            <a:r>
              <a:rPr lang="en-US" sz="3300" dirty="0" err="1" smtClean="0"/>
              <a:t>Ivanov</a:t>
            </a:r>
            <a:r>
              <a:rPr lang="en-US" sz="3300" dirty="0" smtClean="0"/>
              <a:t> et al, PAMI'00, Moore et al, NCAI’02. </a:t>
            </a:r>
            <a:r>
              <a:rPr lang="en-US" sz="3300" dirty="0" err="1" smtClean="0"/>
              <a:t>Ryoo</a:t>
            </a:r>
            <a:r>
              <a:rPr lang="en-US" sz="3300" dirty="0" smtClean="0"/>
              <a:t> et al, IJCV'09. Si et al, ICCV'11.</a:t>
            </a:r>
          </a:p>
          <a:p>
            <a:pPr marL="0" indent="0">
              <a:buNone/>
            </a:pPr>
            <a:r>
              <a:rPr lang="en-US" sz="3300" b="1" dirty="0" smtClean="0"/>
              <a:t>Attribute grammars:</a:t>
            </a:r>
            <a:r>
              <a:rPr lang="en-US" sz="3300" dirty="0" smtClean="0"/>
              <a:t> </a:t>
            </a:r>
            <a:r>
              <a:rPr lang="en-US" sz="3300" dirty="0" err="1" smtClean="0"/>
              <a:t>Joo</a:t>
            </a:r>
            <a:r>
              <a:rPr lang="en-US" sz="3300" dirty="0" smtClean="0"/>
              <a:t> et al, CVPRW'06.</a:t>
            </a:r>
          </a:p>
          <a:p>
            <a:pPr marL="0" indent="0">
              <a:buNone/>
            </a:pPr>
            <a:r>
              <a:rPr lang="en-US" sz="3300" b="1" dirty="0" smtClean="0"/>
              <a:t>Logic networks:</a:t>
            </a:r>
            <a:r>
              <a:rPr lang="en-US" sz="3300" dirty="0" smtClean="0"/>
              <a:t> </a:t>
            </a:r>
            <a:r>
              <a:rPr lang="en-US" sz="3300" dirty="0" err="1" smtClean="0"/>
              <a:t>Tranet</a:t>
            </a:r>
            <a:r>
              <a:rPr lang="en-US" sz="3300" dirty="0" smtClean="0"/>
              <a:t> al, </a:t>
            </a:r>
          </a:p>
          <a:p>
            <a:pPr marL="0" indent="0">
              <a:buNone/>
            </a:pPr>
            <a:r>
              <a:rPr lang="en-US" sz="3300" dirty="0" smtClean="0"/>
              <a:t>ECCV'08. </a:t>
            </a:r>
            <a:r>
              <a:rPr lang="en-US" sz="3300" dirty="0" err="1" smtClean="0"/>
              <a:t>Kwaket</a:t>
            </a:r>
            <a:r>
              <a:rPr lang="en-US" sz="3300" dirty="0" smtClean="0"/>
              <a:t> al, PAMI'13. </a:t>
            </a:r>
          </a:p>
          <a:p>
            <a:pPr marL="0" indent="0">
              <a:buNone/>
            </a:pPr>
            <a:r>
              <a:rPr lang="en-US" sz="3300" dirty="0" err="1" smtClean="0"/>
              <a:t>Brendel</a:t>
            </a:r>
            <a:r>
              <a:rPr lang="en-US" sz="3300" dirty="0" smtClean="0"/>
              <a:t> et al, CVPR'11.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500" dirty="0" smtClean="0"/>
              <a:t>Parsing tends to be             , so often use sparse pre-detected action primitives</a:t>
            </a:r>
          </a:p>
          <a:p>
            <a:pPr>
              <a:buFont typeface="Wingdings" charset="2"/>
              <a:buChar char="§"/>
            </a:pPr>
            <a:endParaRPr lang="en-US" sz="3600" dirty="0" smtClean="0"/>
          </a:p>
          <a:p>
            <a:pPr>
              <a:buFont typeface="Wingdings" charset="2"/>
              <a:buChar char="§"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15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010622"/>
            <a:ext cx="822960" cy="31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2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0" y="1164159"/>
            <a:ext cx="1045633" cy="17566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339726"/>
            <a:ext cx="3911600" cy="3657600"/>
          </a:xfrm>
          <a:ln>
            <a:solidFill>
              <a:srgbClr val="00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 smtClean="0"/>
              <a:t>Past work: grammars</a:t>
            </a:r>
          </a:p>
          <a:p>
            <a:pPr marL="0" indent="0">
              <a:buNone/>
            </a:pPr>
            <a:r>
              <a:rPr lang="en-US" sz="3300" b="1" dirty="0" smtClean="0"/>
              <a:t>Context free grammars (CFG):</a:t>
            </a:r>
            <a:r>
              <a:rPr lang="en-US" sz="3300" dirty="0" smtClean="0"/>
              <a:t>  </a:t>
            </a:r>
            <a:r>
              <a:rPr lang="en-US" sz="3300" dirty="0" err="1" smtClean="0"/>
              <a:t>Ivanov</a:t>
            </a:r>
            <a:r>
              <a:rPr lang="en-US" sz="3300" dirty="0" smtClean="0"/>
              <a:t> et al, PAMI'00, Moore et al, NCAI’02. </a:t>
            </a:r>
            <a:r>
              <a:rPr lang="en-US" sz="3300" dirty="0" err="1" smtClean="0"/>
              <a:t>Ryoo</a:t>
            </a:r>
            <a:r>
              <a:rPr lang="en-US" sz="3300" dirty="0" smtClean="0"/>
              <a:t> et al, IJCV'09. Si et al, ICCV'11.</a:t>
            </a:r>
          </a:p>
          <a:p>
            <a:pPr marL="0" indent="0">
              <a:buNone/>
            </a:pPr>
            <a:r>
              <a:rPr lang="en-US" sz="3300" b="1" dirty="0" smtClean="0"/>
              <a:t>Attribute grammars:</a:t>
            </a:r>
            <a:r>
              <a:rPr lang="en-US" sz="3300" dirty="0" smtClean="0"/>
              <a:t> </a:t>
            </a:r>
            <a:r>
              <a:rPr lang="en-US" sz="3300" dirty="0" err="1" smtClean="0"/>
              <a:t>Joo</a:t>
            </a:r>
            <a:r>
              <a:rPr lang="en-US" sz="3300" dirty="0" smtClean="0"/>
              <a:t> et al, CVPRW'06.</a:t>
            </a:r>
          </a:p>
          <a:p>
            <a:pPr marL="0" indent="0">
              <a:buNone/>
            </a:pPr>
            <a:r>
              <a:rPr lang="en-US" sz="3300" b="1" dirty="0" smtClean="0"/>
              <a:t>Logic networks:</a:t>
            </a:r>
            <a:r>
              <a:rPr lang="en-US" sz="3300" dirty="0" smtClean="0"/>
              <a:t> </a:t>
            </a:r>
            <a:r>
              <a:rPr lang="en-US" sz="3300" dirty="0" err="1" smtClean="0"/>
              <a:t>Tranet</a:t>
            </a:r>
            <a:r>
              <a:rPr lang="en-US" sz="3300" dirty="0" smtClean="0"/>
              <a:t> al, </a:t>
            </a:r>
          </a:p>
          <a:p>
            <a:pPr marL="0" indent="0">
              <a:buNone/>
            </a:pPr>
            <a:r>
              <a:rPr lang="en-US" sz="3300" dirty="0" smtClean="0"/>
              <a:t>ECCV'08. </a:t>
            </a:r>
            <a:r>
              <a:rPr lang="en-US" sz="3300" dirty="0" err="1" smtClean="0"/>
              <a:t>Kwaket</a:t>
            </a:r>
            <a:r>
              <a:rPr lang="en-US" sz="3300" dirty="0" smtClean="0"/>
              <a:t> al, PAMI'13. </a:t>
            </a:r>
          </a:p>
          <a:p>
            <a:pPr marL="0" indent="0">
              <a:buNone/>
            </a:pPr>
            <a:r>
              <a:rPr lang="en-US" sz="3300" dirty="0" err="1" smtClean="0"/>
              <a:t>Brendel</a:t>
            </a:r>
            <a:r>
              <a:rPr lang="en-US" sz="3300" dirty="0" smtClean="0"/>
              <a:t> et al, CVPR'11.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500" dirty="0" smtClean="0"/>
              <a:t>Parsing tends to be             , so often use sparse pre-detected action primitives</a:t>
            </a:r>
          </a:p>
          <a:p>
            <a:pPr>
              <a:buFont typeface="Wingdings" charset="2"/>
              <a:buChar char="§"/>
            </a:pPr>
            <a:endParaRPr lang="en-US" sz="3600" dirty="0" smtClean="0"/>
          </a:p>
          <a:p>
            <a:pPr>
              <a:buFont typeface="Wingdings" charset="2"/>
              <a:buChar char="§"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82632" y="313944"/>
            <a:ext cx="3913632" cy="369331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Past work: templates</a:t>
            </a:r>
          </a:p>
          <a:p>
            <a:r>
              <a:rPr lang="en-US" dirty="0" smtClean="0"/>
              <a:t>Laptev </a:t>
            </a:r>
            <a:r>
              <a:rPr lang="en-US" dirty="0"/>
              <a:t>et al, ICCV'07, </a:t>
            </a:r>
            <a:r>
              <a:rPr lang="en-US" dirty="0" err="1"/>
              <a:t>Efros</a:t>
            </a:r>
            <a:r>
              <a:rPr lang="en-US" dirty="0"/>
              <a:t> et al, CVPR'03, Rodriguez et al, CVPR'08, </a:t>
            </a:r>
            <a:r>
              <a:rPr lang="en-US" dirty="0" err="1"/>
              <a:t>Polana</a:t>
            </a:r>
            <a:r>
              <a:rPr lang="en-US" dirty="0"/>
              <a:t> et al, IJCV'97, </a:t>
            </a:r>
            <a:r>
              <a:rPr lang="en-US" dirty="0" err="1"/>
              <a:t>Shechtman</a:t>
            </a:r>
            <a:r>
              <a:rPr lang="en-US" dirty="0"/>
              <a:t> et al, PAMI'07, </a:t>
            </a:r>
            <a:r>
              <a:rPr lang="en-US" dirty="0" err="1"/>
              <a:t>Ke</a:t>
            </a:r>
            <a:r>
              <a:rPr lang="en-US" dirty="0"/>
              <a:t> e al, ICCV'</a:t>
            </a:r>
            <a:r>
              <a:rPr lang="en-US" dirty="0" smtClean="0"/>
              <a:t>07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sz="2500" dirty="0" smtClean="0"/>
              <a:t>Parsing is               ,              </a:t>
            </a:r>
          </a:p>
          <a:p>
            <a:pPr algn="ctr"/>
            <a:r>
              <a:rPr lang="en-US" sz="2000" dirty="0" smtClean="0"/>
              <a:t>(very efficient)</a:t>
            </a:r>
          </a:p>
          <a:p>
            <a:pPr algn="ctr"/>
            <a:r>
              <a:rPr lang="en-US" sz="2500" dirty="0" smtClean="0"/>
              <a:t>Needs post processing NMS</a:t>
            </a:r>
            <a:endParaRPr lang="en-US" sz="2500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5179254" y="2189049"/>
            <a:ext cx="3507546" cy="2163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5137753" y="2144091"/>
            <a:ext cx="1171882" cy="310214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010622"/>
            <a:ext cx="822960" cy="3121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653" y="2933523"/>
            <a:ext cx="822960" cy="3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8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26285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/>
          </p:cNvSpPr>
          <p:nvPr/>
        </p:nvSpPr>
        <p:spPr>
          <a:xfrm>
            <a:off x="5179254" y="2189049"/>
            <a:ext cx="3507546" cy="2163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0" y="1164159"/>
            <a:ext cx="1045633" cy="17566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339726"/>
            <a:ext cx="3911600" cy="3657600"/>
          </a:xfrm>
          <a:ln>
            <a:solidFill>
              <a:srgbClr val="00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 smtClean="0"/>
              <a:t>Past work: grammars</a:t>
            </a:r>
          </a:p>
          <a:p>
            <a:pPr marL="0" indent="0">
              <a:buNone/>
            </a:pPr>
            <a:r>
              <a:rPr lang="en-US" sz="3300" b="1" dirty="0" smtClean="0"/>
              <a:t>Context free grammars (CFG):</a:t>
            </a:r>
            <a:r>
              <a:rPr lang="en-US" sz="3300" dirty="0" smtClean="0"/>
              <a:t>  </a:t>
            </a:r>
            <a:r>
              <a:rPr lang="en-US" sz="3300" dirty="0" err="1" smtClean="0"/>
              <a:t>Ivanov</a:t>
            </a:r>
            <a:r>
              <a:rPr lang="en-US" sz="3300" dirty="0" smtClean="0"/>
              <a:t> et al, PAMI'00, Moore et al, NCAI’02. </a:t>
            </a:r>
            <a:r>
              <a:rPr lang="en-US" sz="3300" dirty="0" err="1" smtClean="0"/>
              <a:t>Ryoo</a:t>
            </a:r>
            <a:r>
              <a:rPr lang="en-US" sz="3300" dirty="0" smtClean="0"/>
              <a:t> et al, IJCV'09. Si et al, ICCV'11.</a:t>
            </a:r>
          </a:p>
          <a:p>
            <a:pPr marL="0" indent="0">
              <a:buNone/>
            </a:pPr>
            <a:r>
              <a:rPr lang="en-US" sz="3300" b="1" dirty="0" smtClean="0"/>
              <a:t>Attribute grammars:</a:t>
            </a:r>
            <a:r>
              <a:rPr lang="en-US" sz="3300" dirty="0" smtClean="0"/>
              <a:t> </a:t>
            </a:r>
            <a:r>
              <a:rPr lang="en-US" sz="3300" dirty="0" err="1" smtClean="0"/>
              <a:t>Joo</a:t>
            </a:r>
            <a:r>
              <a:rPr lang="en-US" sz="3300" dirty="0" smtClean="0"/>
              <a:t> et al, CVPRW'06.</a:t>
            </a:r>
          </a:p>
          <a:p>
            <a:pPr marL="0" indent="0">
              <a:buNone/>
            </a:pPr>
            <a:r>
              <a:rPr lang="en-US" sz="3300" b="1" dirty="0" smtClean="0"/>
              <a:t>Logic networks:</a:t>
            </a:r>
            <a:r>
              <a:rPr lang="en-US" sz="3300" dirty="0" smtClean="0"/>
              <a:t> </a:t>
            </a:r>
            <a:r>
              <a:rPr lang="en-US" sz="3300" dirty="0" err="1" smtClean="0"/>
              <a:t>Tranet</a:t>
            </a:r>
            <a:r>
              <a:rPr lang="en-US" sz="3300" dirty="0" smtClean="0"/>
              <a:t> al, </a:t>
            </a:r>
          </a:p>
          <a:p>
            <a:pPr marL="0" indent="0">
              <a:buNone/>
            </a:pPr>
            <a:r>
              <a:rPr lang="en-US" sz="3300" dirty="0" smtClean="0"/>
              <a:t>ECCV'08. </a:t>
            </a:r>
            <a:r>
              <a:rPr lang="en-US" sz="3300" dirty="0" err="1" smtClean="0"/>
              <a:t>Kwaket</a:t>
            </a:r>
            <a:r>
              <a:rPr lang="en-US" sz="3300" dirty="0" smtClean="0"/>
              <a:t> al, PAMI'13. </a:t>
            </a:r>
          </a:p>
          <a:p>
            <a:pPr marL="0" indent="0">
              <a:buNone/>
            </a:pPr>
            <a:r>
              <a:rPr lang="en-US" sz="3300" dirty="0" err="1" smtClean="0"/>
              <a:t>Brendel</a:t>
            </a:r>
            <a:r>
              <a:rPr lang="en-US" sz="3300" dirty="0" smtClean="0"/>
              <a:t> et al, CVPR'11.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500" dirty="0" smtClean="0"/>
              <a:t>Parsing tends to be             , so often use sparse pre-detected action primitives</a:t>
            </a:r>
          </a:p>
          <a:p>
            <a:pPr>
              <a:buFont typeface="Wingdings" charset="2"/>
              <a:buChar char="§"/>
            </a:pPr>
            <a:endParaRPr lang="en-US" sz="3600" dirty="0" smtClean="0"/>
          </a:p>
          <a:p>
            <a:pPr>
              <a:buFont typeface="Wingdings" charset="2"/>
              <a:buChar char="§"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82632" y="313944"/>
            <a:ext cx="3913632" cy="369331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Past work: templates</a:t>
            </a:r>
          </a:p>
          <a:p>
            <a:r>
              <a:rPr lang="en-US" dirty="0" smtClean="0"/>
              <a:t>Laptev </a:t>
            </a:r>
            <a:r>
              <a:rPr lang="en-US" dirty="0"/>
              <a:t>et al, ICCV'07, </a:t>
            </a:r>
            <a:r>
              <a:rPr lang="en-US" dirty="0" err="1"/>
              <a:t>Efros</a:t>
            </a:r>
            <a:r>
              <a:rPr lang="en-US" dirty="0"/>
              <a:t> et al, CVPR'03, Rodriguez et al, CVPR'08, </a:t>
            </a:r>
            <a:r>
              <a:rPr lang="en-US" dirty="0" err="1"/>
              <a:t>Polana</a:t>
            </a:r>
            <a:r>
              <a:rPr lang="en-US" dirty="0"/>
              <a:t> et al, IJCV'97, </a:t>
            </a:r>
            <a:r>
              <a:rPr lang="en-US" dirty="0" err="1"/>
              <a:t>Shechtman</a:t>
            </a:r>
            <a:r>
              <a:rPr lang="en-US" dirty="0"/>
              <a:t> et al, PAMI'07, </a:t>
            </a:r>
            <a:r>
              <a:rPr lang="en-US" dirty="0" err="1"/>
              <a:t>Ke</a:t>
            </a:r>
            <a:r>
              <a:rPr lang="en-US" dirty="0"/>
              <a:t> e al, ICCV'</a:t>
            </a:r>
            <a:r>
              <a:rPr lang="en-US" dirty="0" smtClean="0"/>
              <a:t>07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sz="2500" dirty="0" smtClean="0"/>
              <a:t>Parsing is               ,              </a:t>
            </a:r>
          </a:p>
          <a:p>
            <a:pPr algn="ctr"/>
            <a:r>
              <a:rPr lang="en-US" sz="2000" dirty="0" smtClean="0"/>
              <a:t>(very efficient)</a:t>
            </a:r>
          </a:p>
          <a:p>
            <a:pPr algn="ctr"/>
            <a:r>
              <a:rPr lang="en-US" sz="2500" dirty="0" smtClean="0"/>
              <a:t>Needs post processing NMS</a:t>
            </a:r>
            <a:endParaRPr lang="en-US" sz="2500" dirty="0"/>
          </a:p>
        </p:txBody>
      </p:sp>
      <p:sp>
        <p:nvSpPr>
          <p:cNvPr id="13" name="TextBox 12"/>
          <p:cNvSpPr txBox="1"/>
          <p:nvPr/>
        </p:nvSpPr>
        <p:spPr>
          <a:xfrm>
            <a:off x="1109133" y="4386580"/>
            <a:ext cx="6451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</a:rPr>
              <a:t>We focus on </a:t>
            </a:r>
            <a:r>
              <a:rPr lang="en-US" sz="2300" b="1" dirty="0">
                <a:solidFill>
                  <a:srgbClr val="FF0000"/>
                </a:solidFill>
              </a:rPr>
              <a:t>efficiency</a:t>
            </a:r>
            <a:r>
              <a:rPr lang="en-US" sz="2300" dirty="0">
                <a:solidFill>
                  <a:srgbClr val="FF0000"/>
                </a:solidFill>
              </a:rPr>
              <a:t> and </a:t>
            </a:r>
            <a:r>
              <a:rPr lang="en-US" sz="2300" b="1" dirty="0" smtClean="0">
                <a:solidFill>
                  <a:srgbClr val="FF0000"/>
                </a:solidFill>
              </a:rPr>
              <a:t>scalability</a:t>
            </a:r>
          </a:p>
          <a:p>
            <a:r>
              <a:rPr lang="en-US" sz="2300" dirty="0" smtClean="0"/>
              <a:t>Our algorithm: </a:t>
            </a:r>
            <a:r>
              <a:rPr lang="en-US" sz="2300" dirty="0"/>
              <a:t>Special type of </a:t>
            </a:r>
            <a:r>
              <a:rPr lang="en-US" sz="2300" dirty="0" smtClean="0"/>
              <a:t>grammar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 smtClean="0"/>
              <a:t>Parsing </a:t>
            </a:r>
            <a:r>
              <a:rPr lang="en-US" sz="2300" u="sng" dirty="0" smtClean="0"/>
              <a:t>as fast as</a:t>
            </a:r>
            <a:r>
              <a:rPr lang="en-US" sz="2300" dirty="0" smtClean="0"/>
              <a:t> scanning window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/>
              <a:t>Hierarchical structure </a:t>
            </a:r>
            <a:r>
              <a:rPr lang="en-US" sz="2300" u="sng" dirty="0"/>
              <a:t>for </a:t>
            </a:r>
            <a:r>
              <a:rPr lang="en-US" sz="2300" u="sng" dirty="0" smtClean="0"/>
              <a:t>free</a:t>
            </a:r>
            <a:endParaRPr lang="en-US" sz="2300" dirty="0" smtClean="0"/>
          </a:p>
          <a:p>
            <a:pPr marL="342900" indent="-342900">
              <a:buFont typeface="Arial"/>
              <a:buChar char="•"/>
            </a:pPr>
            <a:r>
              <a:rPr lang="en-US" sz="2300" u="sng" dirty="0" smtClean="0"/>
              <a:t>Globally optimal </a:t>
            </a:r>
            <a:r>
              <a:rPr lang="en-US" sz="2300" dirty="0" smtClean="0"/>
              <a:t>NMS and sub-action structure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5682028" y="2144091"/>
            <a:ext cx="1171882" cy="310214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571" y="4843586"/>
            <a:ext cx="2960408" cy="6057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010622"/>
            <a:ext cx="822960" cy="3121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653" y="2933523"/>
            <a:ext cx="822960" cy="3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8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8436334" y="-825500"/>
            <a:ext cx="250466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ChangeAspect="1"/>
          </p:cNvSpPr>
          <p:nvPr/>
        </p:nvSpPr>
        <p:spPr>
          <a:xfrm>
            <a:off x="3302034" y="45008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3667794" y="45008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4031014" y="45008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4394234" y="45008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3483644" y="387858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3302034" y="507238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>
            <a:spLocks noChangeAspect="1"/>
          </p:cNvSpPr>
          <p:nvPr/>
        </p:nvSpPr>
        <p:spPr>
          <a:xfrm>
            <a:off x="3667794" y="507238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>
            <a:spLocks noChangeAspect="1"/>
          </p:cNvSpPr>
          <p:nvPr/>
        </p:nvSpPr>
        <p:spPr>
          <a:xfrm>
            <a:off x="4031014" y="507238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>
            <a:spLocks noChangeAspect="1"/>
          </p:cNvSpPr>
          <p:nvPr/>
        </p:nvSpPr>
        <p:spPr>
          <a:xfrm>
            <a:off x="4394234" y="507238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3858294" y="334264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4257074" y="279400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26" idx="2"/>
            <a:endCxn id="19" idx="0"/>
          </p:cNvCxnSpPr>
          <p:nvPr/>
        </p:nvCxnSpPr>
        <p:spPr>
          <a:xfrm flipH="1">
            <a:off x="3439194" y="4152900"/>
            <a:ext cx="181610" cy="347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6" idx="2"/>
            <a:endCxn id="20" idx="0"/>
          </p:cNvCxnSpPr>
          <p:nvPr/>
        </p:nvCxnSpPr>
        <p:spPr>
          <a:xfrm>
            <a:off x="3620804" y="4152900"/>
            <a:ext cx="184150" cy="347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7" idx="2"/>
            <a:endCxn id="26" idx="0"/>
          </p:cNvCxnSpPr>
          <p:nvPr/>
        </p:nvCxnSpPr>
        <p:spPr>
          <a:xfrm flipH="1">
            <a:off x="3620804" y="3616960"/>
            <a:ext cx="374650" cy="261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7" idx="2"/>
            <a:endCxn id="21" idx="0"/>
          </p:cNvCxnSpPr>
          <p:nvPr/>
        </p:nvCxnSpPr>
        <p:spPr>
          <a:xfrm>
            <a:off x="3995454" y="3616960"/>
            <a:ext cx="172720" cy="883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8" idx="2"/>
            <a:endCxn id="37" idx="0"/>
          </p:cNvCxnSpPr>
          <p:nvPr/>
        </p:nvCxnSpPr>
        <p:spPr>
          <a:xfrm flipH="1">
            <a:off x="3995454" y="3068320"/>
            <a:ext cx="398780" cy="2743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2"/>
            <a:endCxn id="22" idx="0"/>
          </p:cNvCxnSpPr>
          <p:nvPr/>
        </p:nvCxnSpPr>
        <p:spPr>
          <a:xfrm>
            <a:off x="4394234" y="3068320"/>
            <a:ext cx="137160" cy="1432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22" idx="2"/>
            <a:endCxn id="35" idx="0"/>
          </p:cNvCxnSpPr>
          <p:nvPr/>
        </p:nvCxnSpPr>
        <p:spPr>
          <a:xfrm>
            <a:off x="4531394" y="47752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21" idx="2"/>
            <a:endCxn id="34" idx="0"/>
          </p:cNvCxnSpPr>
          <p:nvPr/>
        </p:nvCxnSpPr>
        <p:spPr>
          <a:xfrm>
            <a:off x="4168174" y="47752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20" idx="2"/>
            <a:endCxn id="33" idx="0"/>
          </p:cNvCxnSpPr>
          <p:nvPr/>
        </p:nvCxnSpPr>
        <p:spPr>
          <a:xfrm>
            <a:off x="3804954" y="47752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9" idx="2"/>
            <a:endCxn id="32" idx="0"/>
          </p:cNvCxnSpPr>
          <p:nvPr/>
        </p:nvCxnSpPr>
        <p:spPr>
          <a:xfrm>
            <a:off x="3439194" y="47752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054384" y="5517634"/>
            <a:ext cx="211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Regular grammars</a:t>
            </a:r>
            <a:endParaRPr lang="en-US" dirty="0"/>
          </a:p>
        </p:txBody>
      </p:sp>
      <p:sp>
        <p:nvSpPr>
          <p:cNvPr id="150" name="Rectangle 149"/>
          <p:cNvSpPr>
            <a:spLocks noChangeAspect="1"/>
          </p:cNvSpPr>
          <p:nvPr/>
        </p:nvSpPr>
        <p:spPr>
          <a:xfrm>
            <a:off x="622300" y="1562116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/>
          <p:cNvSpPr txBox="1"/>
          <p:nvPr/>
        </p:nvSpPr>
        <p:spPr>
          <a:xfrm>
            <a:off x="958850" y="1485916"/>
            <a:ext cx="2927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Abstract symbols</a:t>
            </a:r>
          </a:p>
          <a:p>
            <a:r>
              <a:rPr lang="en-US" sz="2200" dirty="0" smtClean="0"/>
              <a:t>Terminals</a:t>
            </a:r>
          </a:p>
          <a:p>
            <a:r>
              <a:rPr lang="en-US" sz="2200" dirty="0"/>
              <a:t>Data</a:t>
            </a:r>
          </a:p>
        </p:txBody>
      </p:sp>
      <p:sp>
        <p:nvSpPr>
          <p:cNvPr id="154" name="Rectangle 153"/>
          <p:cNvSpPr>
            <a:spLocks noChangeAspect="1"/>
          </p:cNvSpPr>
          <p:nvPr/>
        </p:nvSpPr>
        <p:spPr>
          <a:xfrm>
            <a:off x="614680" y="2283476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>
            <a:spLocks noChangeAspect="1"/>
          </p:cNvSpPr>
          <p:nvPr/>
        </p:nvSpPr>
        <p:spPr>
          <a:xfrm>
            <a:off x="614680" y="1922796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Context Free Grammars </a:t>
            </a:r>
            <a:r>
              <a:rPr lang="en-US" sz="3600" dirty="0" err="1" smtClean="0"/>
              <a:t>vs</a:t>
            </a:r>
            <a:r>
              <a:rPr lang="en-US" sz="3600" dirty="0" smtClean="0"/>
              <a:t> Regular Grammars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503293" y="5517634"/>
            <a:ext cx="251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Context free grammars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895159" y="2794000"/>
            <a:ext cx="1720088" cy="2554200"/>
            <a:chOff x="2258060" y="2794000"/>
            <a:chExt cx="1720088" cy="2554200"/>
          </a:xfrm>
        </p:grpSpPr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2258060" y="45008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2623820" y="45008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2987040" y="45008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>
            <a:xfrm>
              <a:off x="3350260" y="45008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2439670" y="3878580"/>
              <a:ext cx="2743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2258060" y="50723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2623820" y="50723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2987040" y="50723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3350260" y="50723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>
              <a:spLocks noChangeAspect="1"/>
            </p:cNvSpPr>
            <p:nvPr/>
          </p:nvSpPr>
          <p:spPr>
            <a:xfrm>
              <a:off x="2814320" y="3342640"/>
              <a:ext cx="2743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3213100" y="2794000"/>
              <a:ext cx="2743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>
              <a:stCxn id="46" idx="2"/>
              <a:endCxn id="40" idx="0"/>
            </p:cNvCxnSpPr>
            <p:nvPr/>
          </p:nvCxnSpPr>
          <p:spPr>
            <a:xfrm flipH="1">
              <a:off x="2395220" y="4152900"/>
              <a:ext cx="181610" cy="3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6" idx="2"/>
              <a:endCxn id="41" idx="0"/>
            </p:cNvCxnSpPr>
            <p:nvPr/>
          </p:nvCxnSpPr>
          <p:spPr>
            <a:xfrm>
              <a:off x="2576830" y="4152900"/>
              <a:ext cx="184150" cy="3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4" idx="2"/>
              <a:endCxn id="46" idx="0"/>
            </p:cNvCxnSpPr>
            <p:nvPr/>
          </p:nvCxnSpPr>
          <p:spPr>
            <a:xfrm flipH="1">
              <a:off x="2576830" y="3616960"/>
              <a:ext cx="374650" cy="2616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6" idx="2"/>
              <a:endCxn id="54" idx="0"/>
            </p:cNvCxnSpPr>
            <p:nvPr/>
          </p:nvCxnSpPr>
          <p:spPr>
            <a:xfrm flipH="1">
              <a:off x="2951480" y="3068320"/>
              <a:ext cx="398780" cy="2743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2"/>
              <a:endCxn id="68" idx="0"/>
            </p:cNvCxnSpPr>
            <p:nvPr/>
          </p:nvCxnSpPr>
          <p:spPr>
            <a:xfrm>
              <a:off x="3350260" y="3068320"/>
              <a:ext cx="490728" cy="14340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2"/>
              <a:endCxn id="52" idx="0"/>
            </p:cNvCxnSpPr>
            <p:nvPr/>
          </p:nvCxnSpPr>
          <p:spPr>
            <a:xfrm>
              <a:off x="3487420" y="47752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42" idx="2"/>
              <a:endCxn id="51" idx="0"/>
            </p:cNvCxnSpPr>
            <p:nvPr/>
          </p:nvCxnSpPr>
          <p:spPr>
            <a:xfrm>
              <a:off x="3124200" y="47752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2"/>
              <a:endCxn id="50" idx="0"/>
            </p:cNvCxnSpPr>
            <p:nvPr/>
          </p:nvCxnSpPr>
          <p:spPr>
            <a:xfrm>
              <a:off x="2760980" y="47752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40" idx="2"/>
              <a:endCxn id="48" idx="0"/>
            </p:cNvCxnSpPr>
            <p:nvPr/>
          </p:nvCxnSpPr>
          <p:spPr>
            <a:xfrm>
              <a:off x="2395220" y="47752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>
              <a:spLocks noChangeAspect="1"/>
            </p:cNvSpPr>
            <p:nvPr/>
          </p:nvSpPr>
          <p:spPr>
            <a:xfrm>
              <a:off x="3175381" y="3887700"/>
              <a:ext cx="2743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54" idx="2"/>
              <a:endCxn id="66" idx="0"/>
            </p:cNvCxnSpPr>
            <p:nvPr/>
          </p:nvCxnSpPr>
          <p:spPr>
            <a:xfrm>
              <a:off x="2951480" y="3616960"/>
              <a:ext cx="361061" cy="2707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3703828" y="45023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3703828" y="50738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68" idx="2"/>
              <a:endCxn id="69" idx="0"/>
            </p:cNvCxnSpPr>
            <p:nvPr/>
          </p:nvCxnSpPr>
          <p:spPr>
            <a:xfrm>
              <a:off x="3840988" y="47767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6" idx="2"/>
              <a:endCxn id="42" idx="0"/>
            </p:cNvCxnSpPr>
            <p:nvPr/>
          </p:nvCxnSpPr>
          <p:spPr>
            <a:xfrm flipH="1">
              <a:off x="3124200" y="4162020"/>
              <a:ext cx="188341" cy="338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6" idx="2"/>
              <a:endCxn id="44" idx="0"/>
            </p:cNvCxnSpPr>
            <p:nvPr/>
          </p:nvCxnSpPr>
          <p:spPr>
            <a:xfrm>
              <a:off x="3312541" y="4162020"/>
              <a:ext cx="174879" cy="338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821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8436334" y="-825500"/>
            <a:ext cx="250466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ChangeAspect="1"/>
          </p:cNvSpPr>
          <p:nvPr/>
        </p:nvSpPr>
        <p:spPr>
          <a:xfrm>
            <a:off x="3302034" y="45008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3667794" y="45008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4031014" y="45008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4394234" y="45008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3483644" y="387858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3302034" y="507238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>
            <a:spLocks noChangeAspect="1"/>
          </p:cNvSpPr>
          <p:nvPr/>
        </p:nvSpPr>
        <p:spPr>
          <a:xfrm>
            <a:off x="3667794" y="507238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>
            <a:spLocks noChangeAspect="1"/>
          </p:cNvSpPr>
          <p:nvPr/>
        </p:nvSpPr>
        <p:spPr>
          <a:xfrm>
            <a:off x="4031014" y="507238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>
            <a:spLocks noChangeAspect="1"/>
          </p:cNvSpPr>
          <p:nvPr/>
        </p:nvSpPr>
        <p:spPr>
          <a:xfrm>
            <a:off x="4394234" y="507238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3858294" y="334264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4257074" y="279400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26" idx="2"/>
            <a:endCxn id="19" idx="0"/>
          </p:cNvCxnSpPr>
          <p:nvPr/>
        </p:nvCxnSpPr>
        <p:spPr>
          <a:xfrm flipH="1">
            <a:off x="3439194" y="4152900"/>
            <a:ext cx="181610" cy="347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6" idx="2"/>
            <a:endCxn id="20" idx="0"/>
          </p:cNvCxnSpPr>
          <p:nvPr/>
        </p:nvCxnSpPr>
        <p:spPr>
          <a:xfrm>
            <a:off x="3620804" y="4152900"/>
            <a:ext cx="184150" cy="347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7" idx="2"/>
            <a:endCxn id="26" idx="0"/>
          </p:cNvCxnSpPr>
          <p:nvPr/>
        </p:nvCxnSpPr>
        <p:spPr>
          <a:xfrm flipH="1">
            <a:off x="3620804" y="3616960"/>
            <a:ext cx="374650" cy="261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7" idx="2"/>
            <a:endCxn id="21" idx="0"/>
          </p:cNvCxnSpPr>
          <p:nvPr/>
        </p:nvCxnSpPr>
        <p:spPr>
          <a:xfrm>
            <a:off x="3995454" y="3616960"/>
            <a:ext cx="172720" cy="883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8" idx="2"/>
            <a:endCxn id="37" idx="0"/>
          </p:cNvCxnSpPr>
          <p:nvPr/>
        </p:nvCxnSpPr>
        <p:spPr>
          <a:xfrm flipH="1">
            <a:off x="3995454" y="3068320"/>
            <a:ext cx="398780" cy="2743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8" idx="2"/>
            <a:endCxn id="22" idx="0"/>
          </p:cNvCxnSpPr>
          <p:nvPr/>
        </p:nvCxnSpPr>
        <p:spPr>
          <a:xfrm>
            <a:off x="4394234" y="3068320"/>
            <a:ext cx="137160" cy="1432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22" idx="2"/>
            <a:endCxn id="35" idx="0"/>
          </p:cNvCxnSpPr>
          <p:nvPr/>
        </p:nvCxnSpPr>
        <p:spPr>
          <a:xfrm>
            <a:off x="4531394" y="47752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21" idx="2"/>
            <a:endCxn id="34" idx="0"/>
          </p:cNvCxnSpPr>
          <p:nvPr/>
        </p:nvCxnSpPr>
        <p:spPr>
          <a:xfrm>
            <a:off x="4168174" y="47752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20" idx="2"/>
            <a:endCxn id="33" idx="0"/>
          </p:cNvCxnSpPr>
          <p:nvPr/>
        </p:nvCxnSpPr>
        <p:spPr>
          <a:xfrm>
            <a:off x="3804954" y="47752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9" idx="2"/>
            <a:endCxn id="32" idx="0"/>
          </p:cNvCxnSpPr>
          <p:nvPr/>
        </p:nvCxnSpPr>
        <p:spPr>
          <a:xfrm>
            <a:off x="3439194" y="47752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054384" y="5517634"/>
            <a:ext cx="211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Regular grammars</a:t>
            </a:r>
            <a:endParaRPr lang="en-US" dirty="0"/>
          </a:p>
        </p:txBody>
      </p:sp>
      <p:sp>
        <p:nvSpPr>
          <p:cNvPr id="150" name="Rectangle 149"/>
          <p:cNvSpPr>
            <a:spLocks noChangeAspect="1"/>
          </p:cNvSpPr>
          <p:nvPr/>
        </p:nvSpPr>
        <p:spPr>
          <a:xfrm>
            <a:off x="622300" y="1562116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/>
          <p:cNvSpPr txBox="1"/>
          <p:nvPr/>
        </p:nvSpPr>
        <p:spPr>
          <a:xfrm>
            <a:off x="958850" y="1485916"/>
            <a:ext cx="2927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Abstract symbols</a:t>
            </a:r>
          </a:p>
          <a:p>
            <a:r>
              <a:rPr lang="en-US" sz="2200" dirty="0" smtClean="0"/>
              <a:t>Terminals</a:t>
            </a:r>
          </a:p>
          <a:p>
            <a:r>
              <a:rPr lang="en-US" sz="2200" dirty="0"/>
              <a:t>Data</a:t>
            </a:r>
          </a:p>
        </p:txBody>
      </p:sp>
      <p:sp>
        <p:nvSpPr>
          <p:cNvPr id="154" name="Rectangle 153"/>
          <p:cNvSpPr>
            <a:spLocks noChangeAspect="1"/>
          </p:cNvSpPr>
          <p:nvPr/>
        </p:nvSpPr>
        <p:spPr>
          <a:xfrm>
            <a:off x="614680" y="2283476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>
            <a:spLocks noChangeAspect="1"/>
          </p:cNvSpPr>
          <p:nvPr/>
        </p:nvSpPr>
        <p:spPr>
          <a:xfrm>
            <a:off x="614680" y="1922796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Context Free Grammars </a:t>
            </a:r>
            <a:r>
              <a:rPr lang="en-US" sz="3600" dirty="0" err="1" smtClean="0"/>
              <a:t>vs</a:t>
            </a:r>
            <a:r>
              <a:rPr lang="en-US" sz="3600" dirty="0" smtClean="0"/>
              <a:t> Regular Grammars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503293" y="5517634"/>
            <a:ext cx="251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Context free grammars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895159" y="2794000"/>
            <a:ext cx="1720088" cy="2554200"/>
            <a:chOff x="2258060" y="2794000"/>
            <a:chExt cx="1720088" cy="2554200"/>
          </a:xfrm>
        </p:grpSpPr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2258060" y="45008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2623820" y="45008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2987040" y="45008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>
            <a:xfrm>
              <a:off x="3350260" y="45008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2439670" y="3878580"/>
              <a:ext cx="2743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2258060" y="50723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2623820" y="50723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2987040" y="50723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3350260" y="50723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>
              <a:spLocks noChangeAspect="1"/>
            </p:cNvSpPr>
            <p:nvPr/>
          </p:nvSpPr>
          <p:spPr>
            <a:xfrm>
              <a:off x="2814320" y="3342640"/>
              <a:ext cx="2743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3213100" y="2794000"/>
              <a:ext cx="2743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>
              <a:stCxn id="46" idx="2"/>
              <a:endCxn id="40" idx="0"/>
            </p:cNvCxnSpPr>
            <p:nvPr/>
          </p:nvCxnSpPr>
          <p:spPr>
            <a:xfrm flipH="1">
              <a:off x="2395220" y="4152900"/>
              <a:ext cx="181610" cy="3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6" idx="2"/>
              <a:endCxn id="41" idx="0"/>
            </p:cNvCxnSpPr>
            <p:nvPr/>
          </p:nvCxnSpPr>
          <p:spPr>
            <a:xfrm>
              <a:off x="2576830" y="4152900"/>
              <a:ext cx="184150" cy="3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4" idx="2"/>
              <a:endCxn id="46" idx="0"/>
            </p:cNvCxnSpPr>
            <p:nvPr/>
          </p:nvCxnSpPr>
          <p:spPr>
            <a:xfrm flipH="1">
              <a:off x="2576830" y="3616960"/>
              <a:ext cx="374650" cy="2616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6" idx="2"/>
              <a:endCxn id="54" idx="0"/>
            </p:cNvCxnSpPr>
            <p:nvPr/>
          </p:nvCxnSpPr>
          <p:spPr>
            <a:xfrm flipH="1">
              <a:off x="2951480" y="3068320"/>
              <a:ext cx="398780" cy="2743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2"/>
              <a:endCxn id="68" idx="0"/>
            </p:cNvCxnSpPr>
            <p:nvPr/>
          </p:nvCxnSpPr>
          <p:spPr>
            <a:xfrm>
              <a:off x="3350260" y="3068320"/>
              <a:ext cx="490728" cy="14340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2"/>
              <a:endCxn id="52" idx="0"/>
            </p:cNvCxnSpPr>
            <p:nvPr/>
          </p:nvCxnSpPr>
          <p:spPr>
            <a:xfrm>
              <a:off x="3487420" y="47752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42" idx="2"/>
              <a:endCxn id="51" idx="0"/>
            </p:cNvCxnSpPr>
            <p:nvPr/>
          </p:nvCxnSpPr>
          <p:spPr>
            <a:xfrm>
              <a:off x="3124200" y="47752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2"/>
              <a:endCxn id="50" idx="0"/>
            </p:cNvCxnSpPr>
            <p:nvPr/>
          </p:nvCxnSpPr>
          <p:spPr>
            <a:xfrm>
              <a:off x="2760980" y="47752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40" idx="2"/>
              <a:endCxn id="48" idx="0"/>
            </p:cNvCxnSpPr>
            <p:nvPr/>
          </p:nvCxnSpPr>
          <p:spPr>
            <a:xfrm>
              <a:off x="2395220" y="47752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>
              <a:spLocks noChangeAspect="1"/>
            </p:cNvSpPr>
            <p:nvPr/>
          </p:nvSpPr>
          <p:spPr>
            <a:xfrm>
              <a:off x="3175381" y="3887700"/>
              <a:ext cx="27432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54" idx="2"/>
              <a:endCxn id="66" idx="0"/>
            </p:cNvCxnSpPr>
            <p:nvPr/>
          </p:nvCxnSpPr>
          <p:spPr>
            <a:xfrm>
              <a:off x="2951480" y="3616960"/>
              <a:ext cx="361061" cy="2707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3703828" y="4502380"/>
              <a:ext cx="274320" cy="274320"/>
            </a:xfrm>
            <a:prstGeom prst="rect">
              <a:avLst/>
            </a:prstGeom>
            <a:solidFill>
              <a:srgbClr val="8EB4E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3703828" y="5073880"/>
              <a:ext cx="274320" cy="2743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68" idx="2"/>
              <a:endCxn id="69" idx="0"/>
            </p:cNvCxnSpPr>
            <p:nvPr/>
          </p:nvCxnSpPr>
          <p:spPr>
            <a:xfrm>
              <a:off x="3840988" y="4776700"/>
              <a:ext cx="0" cy="297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6" idx="2"/>
              <a:endCxn id="42" idx="0"/>
            </p:cNvCxnSpPr>
            <p:nvPr/>
          </p:nvCxnSpPr>
          <p:spPr>
            <a:xfrm flipH="1">
              <a:off x="3124200" y="4162020"/>
              <a:ext cx="188341" cy="338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6" idx="2"/>
              <a:endCxn id="44" idx="0"/>
            </p:cNvCxnSpPr>
            <p:nvPr/>
          </p:nvCxnSpPr>
          <p:spPr>
            <a:xfrm>
              <a:off x="3312541" y="4162020"/>
              <a:ext cx="174879" cy="338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>
            <a:spLocks noChangeAspect="1"/>
          </p:cNvSpPr>
          <p:nvPr/>
        </p:nvSpPr>
        <p:spPr>
          <a:xfrm>
            <a:off x="5212514" y="507492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>
            <a:spLocks noChangeAspect="1"/>
          </p:cNvSpPr>
          <p:nvPr/>
        </p:nvSpPr>
        <p:spPr>
          <a:xfrm>
            <a:off x="5578274" y="507492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ChangeAspect="1"/>
          </p:cNvSpPr>
          <p:nvPr/>
        </p:nvSpPr>
        <p:spPr>
          <a:xfrm>
            <a:off x="5941494" y="507492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>
            <a:spLocks noChangeAspect="1"/>
          </p:cNvSpPr>
          <p:nvPr/>
        </p:nvSpPr>
        <p:spPr>
          <a:xfrm>
            <a:off x="6304714" y="507492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>
            <a:spLocks noChangeAspect="1"/>
          </p:cNvSpPr>
          <p:nvPr/>
        </p:nvSpPr>
        <p:spPr>
          <a:xfrm>
            <a:off x="6686708" y="507746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>
            <a:spLocks noChangeAspect="1"/>
          </p:cNvSpPr>
          <p:nvPr/>
        </p:nvSpPr>
        <p:spPr>
          <a:xfrm>
            <a:off x="7052468" y="507746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>
            <a:spLocks noChangeAspect="1"/>
          </p:cNvSpPr>
          <p:nvPr/>
        </p:nvSpPr>
        <p:spPr>
          <a:xfrm>
            <a:off x="7415688" y="507746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>
            <a:spLocks noChangeAspect="1"/>
          </p:cNvSpPr>
          <p:nvPr/>
        </p:nvSpPr>
        <p:spPr>
          <a:xfrm>
            <a:off x="7778908" y="507746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>
            <a:spLocks noChangeAspect="1"/>
          </p:cNvSpPr>
          <p:nvPr/>
        </p:nvSpPr>
        <p:spPr>
          <a:xfrm>
            <a:off x="8151294" y="507492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>
            <a:spLocks noChangeAspect="1"/>
          </p:cNvSpPr>
          <p:nvPr/>
        </p:nvSpPr>
        <p:spPr>
          <a:xfrm>
            <a:off x="8517054" y="5074920"/>
            <a:ext cx="274320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>
            <a:spLocks noChangeAspect="1"/>
          </p:cNvSpPr>
          <p:nvPr/>
        </p:nvSpPr>
        <p:spPr>
          <a:xfrm>
            <a:off x="5413671" y="41706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>
            <a:spLocks noChangeAspect="1"/>
          </p:cNvSpPr>
          <p:nvPr/>
        </p:nvSpPr>
        <p:spPr>
          <a:xfrm>
            <a:off x="6302616" y="418592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>
            <a:spLocks noChangeAspect="1"/>
          </p:cNvSpPr>
          <p:nvPr/>
        </p:nvSpPr>
        <p:spPr>
          <a:xfrm>
            <a:off x="7040762" y="417068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>
            <a:spLocks noChangeAspect="1"/>
          </p:cNvSpPr>
          <p:nvPr/>
        </p:nvSpPr>
        <p:spPr>
          <a:xfrm>
            <a:off x="7960518" y="4185920"/>
            <a:ext cx="274320" cy="274320"/>
          </a:xfrm>
          <a:prstGeom prst="rect">
            <a:avLst/>
          </a:prstGeom>
          <a:solidFill>
            <a:srgbClr val="8EB4E3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>
            <a:spLocks noChangeAspect="1"/>
          </p:cNvSpPr>
          <p:nvPr/>
        </p:nvSpPr>
        <p:spPr>
          <a:xfrm>
            <a:off x="5868828" y="354838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>
            <a:spLocks noChangeAspect="1"/>
          </p:cNvSpPr>
          <p:nvPr/>
        </p:nvSpPr>
        <p:spPr>
          <a:xfrm>
            <a:off x="6421996" y="303530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>
            <a:spLocks noChangeAspect="1"/>
          </p:cNvSpPr>
          <p:nvPr/>
        </p:nvSpPr>
        <p:spPr>
          <a:xfrm>
            <a:off x="7002607" y="2463800"/>
            <a:ext cx="274320" cy="2743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>
            <a:stCxn id="87" idx="2"/>
            <a:endCxn id="83" idx="0"/>
          </p:cNvCxnSpPr>
          <p:nvPr/>
        </p:nvCxnSpPr>
        <p:spPr>
          <a:xfrm flipH="1">
            <a:off x="5550831" y="3822700"/>
            <a:ext cx="455157" cy="347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7" idx="2"/>
            <a:endCxn id="84" idx="0"/>
          </p:cNvCxnSpPr>
          <p:nvPr/>
        </p:nvCxnSpPr>
        <p:spPr>
          <a:xfrm>
            <a:off x="6005988" y="3822700"/>
            <a:ext cx="433788" cy="3632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88" idx="2"/>
            <a:endCxn id="87" idx="0"/>
          </p:cNvCxnSpPr>
          <p:nvPr/>
        </p:nvCxnSpPr>
        <p:spPr>
          <a:xfrm flipH="1">
            <a:off x="6005988" y="3309620"/>
            <a:ext cx="553168" cy="2387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88" idx="2"/>
            <a:endCxn id="85" idx="0"/>
          </p:cNvCxnSpPr>
          <p:nvPr/>
        </p:nvCxnSpPr>
        <p:spPr>
          <a:xfrm>
            <a:off x="6559156" y="3309620"/>
            <a:ext cx="618766" cy="861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9" idx="2"/>
            <a:endCxn id="88" idx="0"/>
          </p:cNvCxnSpPr>
          <p:nvPr/>
        </p:nvCxnSpPr>
        <p:spPr>
          <a:xfrm flipH="1">
            <a:off x="6559156" y="2738120"/>
            <a:ext cx="580611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9" idx="2"/>
            <a:endCxn id="86" idx="0"/>
          </p:cNvCxnSpPr>
          <p:nvPr/>
        </p:nvCxnSpPr>
        <p:spPr>
          <a:xfrm>
            <a:off x="7139767" y="2738120"/>
            <a:ext cx="957911" cy="144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Left Brace 95"/>
          <p:cNvSpPr/>
          <p:nvPr/>
        </p:nvSpPr>
        <p:spPr>
          <a:xfrm rot="5400000">
            <a:off x="5436531" y="4538483"/>
            <a:ext cx="228600" cy="63599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Left Brace 96"/>
          <p:cNvSpPr/>
          <p:nvPr/>
        </p:nvSpPr>
        <p:spPr>
          <a:xfrm rot="5400000">
            <a:off x="6324758" y="4334510"/>
            <a:ext cx="228600" cy="104394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Left Brace 97"/>
          <p:cNvSpPr/>
          <p:nvPr/>
        </p:nvSpPr>
        <p:spPr>
          <a:xfrm rot="5400000">
            <a:off x="7057576" y="4693395"/>
            <a:ext cx="228600" cy="32616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Left Brace 98"/>
          <p:cNvSpPr/>
          <p:nvPr/>
        </p:nvSpPr>
        <p:spPr>
          <a:xfrm rot="5400000">
            <a:off x="7983378" y="4162784"/>
            <a:ext cx="228600" cy="138739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>
            <a:stCxn id="83" idx="2"/>
            <a:endCxn id="96" idx="1"/>
          </p:cNvCxnSpPr>
          <p:nvPr/>
        </p:nvCxnSpPr>
        <p:spPr>
          <a:xfrm>
            <a:off x="5550831" y="4445000"/>
            <a:ext cx="0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84" idx="2"/>
            <a:endCxn id="97" idx="1"/>
          </p:cNvCxnSpPr>
          <p:nvPr/>
        </p:nvCxnSpPr>
        <p:spPr>
          <a:xfrm flipH="1">
            <a:off x="6439058" y="4460240"/>
            <a:ext cx="718" cy="281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85" idx="2"/>
            <a:endCxn id="98" idx="1"/>
          </p:cNvCxnSpPr>
          <p:nvPr/>
        </p:nvCxnSpPr>
        <p:spPr>
          <a:xfrm flipH="1">
            <a:off x="7171876" y="4445000"/>
            <a:ext cx="6046" cy="297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86" idx="2"/>
            <a:endCxn id="99" idx="1"/>
          </p:cNvCxnSpPr>
          <p:nvPr/>
        </p:nvCxnSpPr>
        <p:spPr>
          <a:xfrm>
            <a:off x="8097678" y="4460240"/>
            <a:ext cx="0" cy="281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323446" y="5482696"/>
            <a:ext cx="346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Segmental regular grammars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598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JlqCoYcJQ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261937"/>
            <a:ext cx="6946900" cy="5210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2254" y="4941708"/>
            <a:ext cx="6917746" cy="192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65500" y="5501322"/>
            <a:ext cx="34925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White: 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action</a:t>
            </a:r>
          </a:p>
          <a:p>
            <a:pPr marL="0" indent="0">
              <a:buNone/>
            </a:pPr>
            <a:r>
              <a:rPr lang="en-US" sz="2000" dirty="0" smtClean="0"/>
              <a:t>Black: 	background (no action)</a:t>
            </a:r>
            <a:endParaRPr lang="en-US" sz="20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5005208"/>
            <a:ext cx="1943100" cy="598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Action segments</a:t>
            </a:r>
            <a:endParaRPr lang="en-US" sz="20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72254" y="5119508"/>
            <a:ext cx="6917746" cy="192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7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162001" b="-162001"/>
          <a:stretch>
            <a:fillRect/>
          </a:stretch>
        </p:blipFill>
        <p:spPr>
          <a:xfrm>
            <a:off x="457200" y="1479255"/>
            <a:ext cx="8229600" cy="4525963"/>
          </a:xfrm>
        </p:spPr>
      </p:pic>
      <p:sp>
        <p:nvSpPr>
          <p:cNvPr id="6" name="Left Brace 5"/>
          <p:cNvSpPr/>
          <p:nvPr/>
        </p:nvSpPr>
        <p:spPr>
          <a:xfrm rot="5400000" flipH="1" flipV="1">
            <a:off x="4044950" y="2827394"/>
            <a:ext cx="355600" cy="26797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68700" y="433234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model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 rot="5400000" flipH="1" flipV="1">
            <a:off x="6667500" y="3329044"/>
            <a:ext cx="355600" cy="1676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02300" y="4345044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Temporal prior</a:t>
            </a:r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5400000" flipH="1" flipV="1">
            <a:off x="8260575" y="3894969"/>
            <a:ext cx="355600" cy="5699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97800" y="4357744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Grammar model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89200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29" name="Straight Arrow Connector 28"/>
          <p:cNvCxnSpPr>
            <a:endCxn id="23" idx="2"/>
          </p:cNvCxnSpPr>
          <p:nvPr/>
        </p:nvCxnSpPr>
        <p:spPr>
          <a:xfrm flipV="1">
            <a:off x="3238500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73700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34" name="Straight Arrow Connector 33"/>
          <p:cNvCxnSpPr>
            <a:endCxn id="33" idx="2"/>
          </p:cNvCxnSpPr>
          <p:nvPr/>
        </p:nvCxnSpPr>
        <p:spPr>
          <a:xfrm flipV="1">
            <a:off x="6223000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53475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Rule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36" name="Straight Arrow Connector 35"/>
          <p:cNvCxnSpPr>
            <a:endCxn id="35" idx="2"/>
          </p:cNvCxnSpPr>
          <p:nvPr/>
        </p:nvCxnSpPr>
        <p:spPr>
          <a:xfrm flipV="1">
            <a:off x="8302775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Content Placeholder 3"/>
          <p:cNvPicPr>
            <a:picLocks noChangeAspect="1"/>
          </p:cNvPicPr>
          <p:nvPr/>
        </p:nvPicPr>
        <p:blipFill>
          <a:blip r:embed="rId4"/>
          <a:srcRect t="-29744" b="-29744"/>
          <a:stretch>
            <a:fillRect/>
          </a:stretch>
        </p:blipFill>
        <p:spPr>
          <a:xfrm>
            <a:off x="4560207" y="471526"/>
            <a:ext cx="4418693" cy="24301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53110"/>
            <a:ext cx="2133600" cy="365125"/>
          </a:xfrm>
        </p:spPr>
        <p:txBody>
          <a:bodyPr/>
          <a:lstStyle/>
          <a:p>
            <a:fld id="{F63CB709-EF61-2A42-835E-FEAB8D27FC4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887" y="5004075"/>
            <a:ext cx="1469013" cy="4197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3887" y="500407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Parse tree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7" idx="2"/>
            <a:endCxn id="32" idx="0"/>
          </p:cNvCxnSpPr>
          <p:nvPr/>
        </p:nvCxnSpPr>
        <p:spPr>
          <a:xfrm flipH="1">
            <a:off x="1587500" y="5423793"/>
            <a:ext cx="560894" cy="275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52500" y="569932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Rules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63800" y="5352755"/>
            <a:ext cx="0" cy="404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54200" y="5682052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Starting frame</a:t>
            </a:r>
            <a:endParaRPr lang="en-US" dirty="0"/>
          </a:p>
        </p:txBody>
      </p:sp>
      <p:cxnSp>
        <p:nvCxnSpPr>
          <p:cNvPr id="41" name="Straight Arrow Connector 40"/>
          <p:cNvCxnSpPr>
            <a:endCxn id="42" idx="0"/>
          </p:cNvCxnSpPr>
          <p:nvPr/>
        </p:nvCxnSpPr>
        <p:spPr>
          <a:xfrm>
            <a:off x="2743200" y="5423793"/>
            <a:ext cx="723900" cy="2582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32100" y="5682052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Length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43" idx="0"/>
          </p:cNvCxnSpPr>
          <p:nvPr/>
        </p:nvCxnSpPr>
        <p:spPr>
          <a:xfrm flipH="1">
            <a:off x="1003300" y="3976744"/>
            <a:ext cx="6832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8300" y="4293341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1051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Scoring a parse </a:t>
            </a:r>
            <a:r>
              <a:rPr lang="en-US" sz="3600" dirty="0" smtClean="0"/>
              <a:t>tree</a:t>
            </a:r>
            <a:endParaRPr lang="en-US" sz="3600" dirty="0"/>
          </a:p>
        </p:txBody>
      </p:sp>
      <p:sp>
        <p:nvSpPr>
          <p:cNvPr id="28" name="Rectangle 27"/>
          <p:cNvSpPr/>
          <p:nvPr/>
        </p:nvSpPr>
        <p:spPr>
          <a:xfrm>
            <a:off x="2198309" y="2556617"/>
            <a:ext cx="6853765" cy="2447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162001" b="-162001"/>
          <a:stretch>
            <a:fillRect/>
          </a:stretch>
        </p:blipFill>
        <p:spPr>
          <a:xfrm>
            <a:off x="457200" y="1479255"/>
            <a:ext cx="8229600" cy="4525963"/>
          </a:xfrm>
        </p:spPr>
      </p:pic>
      <p:sp>
        <p:nvSpPr>
          <p:cNvPr id="6" name="Left Brace 5"/>
          <p:cNvSpPr/>
          <p:nvPr/>
        </p:nvSpPr>
        <p:spPr>
          <a:xfrm rot="5400000" flipH="1" flipV="1">
            <a:off x="4044950" y="2827394"/>
            <a:ext cx="355600" cy="26797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68700" y="433234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model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 rot="5400000" flipH="1" flipV="1">
            <a:off x="6667500" y="3329044"/>
            <a:ext cx="355600" cy="1676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02300" y="4345044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Temporal prior</a:t>
            </a:r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5400000" flipH="1" flipV="1">
            <a:off x="8260575" y="3894969"/>
            <a:ext cx="355600" cy="5699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97800" y="4357744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Grammar model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89200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29" name="Straight Arrow Connector 28"/>
          <p:cNvCxnSpPr>
            <a:endCxn id="23" idx="2"/>
          </p:cNvCxnSpPr>
          <p:nvPr/>
        </p:nvCxnSpPr>
        <p:spPr>
          <a:xfrm flipV="1">
            <a:off x="3238500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73700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34" name="Straight Arrow Connector 33"/>
          <p:cNvCxnSpPr>
            <a:endCxn id="33" idx="2"/>
          </p:cNvCxnSpPr>
          <p:nvPr/>
        </p:nvCxnSpPr>
        <p:spPr>
          <a:xfrm flipV="1">
            <a:off x="6223000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53475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Rule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36" name="Straight Arrow Connector 35"/>
          <p:cNvCxnSpPr>
            <a:endCxn id="35" idx="2"/>
          </p:cNvCxnSpPr>
          <p:nvPr/>
        </p:nvCxnSpPr>
        <p:spPr>
          <a:xfrm flipV="1">
            <a:off x="8302775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Content Placeholder 3"/>
          <p:cNvPicPr>
            <a:picLocks noChangeAspect="1"/>
          </p:cNvPicPr>
          <p:nvPr/>
        </p:nvPicPr>
        <p:blipFill>
          <a:blip r:embed="rId4"/>
          <a:srcRect t="-29744" b="-29744"/>
          <a:stretch>
            <a:fillRect/>
          </a:stretch>
        </p:blipFill>
        <p:spPr>
          <a:xfrm>
            <a:off x="4560207" y="471526"/>
            <a:ext cx="4418693" cy="24301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53110"/>
            <a:ext cx="2133600" cy="365125"/>
          </a:xfrm>
        </p:spPr>
        <p:txBody>
          <a:bodyPr/>
          <a:lstStyle/>
          <a:p>
            <a:fld id="{F63CB709-EF61-2A42-835E-FEAB8D27FC40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887" y="5004075"/>
            <a:ext cx="1469013" cy="4197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3887" y="500407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Parse tree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7" idx="2"/>
            <a:endCxn id="32" idx="0"/>
          </p:cNvCxnSpPr>
          <p:nvPr/>
        </p:nvCxnSpPr>
        <p:spPr>
          <a:xfrm flipH="1">
            <a:off x="1587500" y="5423793"/>
            <a:ext cx="560894" cy="275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52500" y="569932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Rules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63800" y="5352755"/>
            <a:ext cx="0" cy="404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54200" y="5682052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Starting frame</a:t>
            </a:r>
            <a:endParaRPr lang="en-US" dirty="0"/>
          </a:p>
        </p:txBody>
      </p:sp>
      <p:cxnSp>
        <p:nvCxnSpPr>
          <p:cNvPr id="41" name="Straight Arrow Connector 40"/>
          <p:cNvCxnSpPr>
            <a:endCxn id="42" idx="0"/>
          </p:cNvCxnSpPr>
          <p:nvPr/>
        </p:nvCxnSpPr>
        <p:spPr>
          <a:xfrm>
            <a:off x="2743200" y="5423793"/>
            <a:ext cx="723900" cy="2582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32100" y="5682052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Length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43" idx="0"/>
          </p:cNvCxnSpPr>
          <p:nvPr/>
        </p:nvCxnSpPr>
        <p:spPr>
          <a:xfrm flipH="1">
            <a:off x="1003300" y="3976744"/>
            <a:ext cx="6832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8300" y="4293341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1051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Scoring a parse </a:t>
            </a:r>
            <a:r>
              <a:rPr lang="en-US" sz="3600" dirty="0" smtClean="0"/>
              <a:t>tree</a:t>
            </a:r>
            <a:endParaRPr lang="en-US" sz="3600" dirty="0"/>
          </a:p>
        </p:txBody>
      </p:sp>
      <p:sp>
        <p:nvSpPr>
          <p:cNvPr id="28" name="Rectangle 27"/>
          <p:cNvSpPr/>
          <p:nvPr/>
        </p:nvSpPr>
        <p:spPr>
          <a:xfrm>
            <a:off x="5678110" y="2556617"/>
            <a:ext cx="3276600" cy="2571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162001" b="-162001"/>
          <a:stretch>
            <a:fillRect/>
          </a:stretch>
        </p:blipFill>
        <p:spPr>
          <a:xfrm>
            <a:off x="457200" y="1479255"/>
            <a:ext cx="8229600" cy="4525963"/>
          </a:xfrm>
        </p:spPr>
      </p:pic>
      <p:sp>
        <p:nvSpPr>
          <p:cNvPr id="6" name="Left Brace 5"/>
          <p:cNvSpPr/>
          <p:nvPr/>
        </p:nvSpPr>
        <p:spPr>
          <a:xfrm rot="5400000" flipH="1" flipV="1">
            <a:off x="4044950" y="2827394"/>
            <a:ext cx="355600" cy="26797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68700" y="433234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model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 rot="5400000" flipH="1" flipV="1">
            <a:off x="6667500" y="3329044"/>
            <a:ext cx="355600" cy="1676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02300" y="4345044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Temporal prior</a:t>
            </a:r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5400000" flipH="1" flipV="1">
            <a:off x="8260575" y="3894969"/>
            <a:ext cx="355600" cy="5699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97800" y="4357744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Grammar model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89200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29" name="Straight Arrow Connector 28"/>
          <p:cNvCxnSpPr>
            <a:endCxn id="23" idx="2"/>
          </p:cNvCxnSpPr>
          <p:nvPr/>
        </p:nvCxnSpPr>
        <p:spPr>
          <a:xfrm flipV="1">
            <a:off x="3238500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73700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34" name="Straight Arrow Connector 33"/>
          <p:cNvCxnSpPr>
            <a:endCxn id="33" idx="2"/>
          </p:cNvCxnSpPr>
          <p:nvPr/>
        </p:nvCxnSpPr>
        <p:spPr>
          <a:xfrm flipV="1">
            <a:off x="6223000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53475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Rule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36" name="Straight Arrow Connector 35"/>
          <p:cNvCxnSpPr>
            <a:endCxn id="35" idx="2"/>
          </p:cNvCxnSpPr>
          <p:nvPr/>
        </p:nvCxnSpPr>
        <p:spPr>
          <a:xfrm flipV="1">
            <a:off x="8302775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Content Placeholder 3"/>
          <p:cNvPicPr>
            <a:picLocks noChangeAspect="1"/>
          </p:cNvPicPr>
          <p:nvPr/>
        </p:nvPicPr>
        <p:blipFill>
          <a:blip r:embed="rId4"/>
          <a:srcRect t="-29744" b="-29744"/>
          <a:stretch>
            <a:fillRect/>
          </a:stretch>
        </p:blipFill>
        <p:spPr>
          <a:xfrm>
            <a:off x="4560207" y="471526"/>
            <a:ext cx="4418693" cy="24301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53110"/>
            <a:ext cx="2133600" cy="365125"/>
          </a:xfrm>
        </p:spPr>
        <p:txBody>
          <a:bodyPr/>
          <a:lstStyle/>
          <a:p>
            <a:fld id="{F63CB709-EF61-2A42-835E-FEAB8D27FC40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887" y="5004075"/>
            <a:ext cx="1469013" cy="4197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3887" y="500407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Parse tree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7" idx="2"/>
            <a:endCxn id="32" idx="0"/>
          </p:cNvCxnSpPr>
          <p:nvPr/>
        </p:nvCxnSpPr>
        <p:spPr>
          <a:xfrm flipH="1">
            <a:off x="1587500" y="5423793"/>
            <a:ext cx="560894" cy="275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52500" y="569932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Rules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63800" y="5352755"/>
            <a:ext cx="0" cy="404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54200" y="5682052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Starting frame</a:t>
            </a:r>
            <a:endParaRPr lang="en-US" dirty="0"/>
          </a:p>
        </p:txBody>
      </p:sp>
      <p:cxnSp>
        <p:nvCxnSpPr>
          <p:cNvPr id="41" name="Straight Arrow Connector 40"/>
          <p:cNvCxnSpPr>
            <a:endCxn id="42" idx="0"/>
          </p:cNvCxnSpPr>
          <p:nvPr/>
        </p:nvCxnSpPr>
        <p:spPr>
          <a:xfrm>
            <a:off x="2743200" y="5423793"/>
            <a:ext cx="723900" cy="2582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32100" y="5682052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Length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43" idx="0"/>
          </p:cNvCxnSpPr>
          <p:nvPr/>
        </p:nvCxnSpPr>
        <p:spPr>
          <a:xfrm flipH="1">
            <a:off x="1003300" y="3976744"/>
            <a:ext cx="6832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8300" y="4293341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1051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Scoring a parse </a:t>
            </a:r>
            <a:r>
              <a:rPr lang="en-US" sz="3600" dirty="0" smtClean="0"/>
              <a:t>tree</a:t>
            </a:r>
            <a:endParaRPr lang="en-US" sz="3600" dirty="0"/>
          </a:p>
        </p:txBody>
      </p:sp>
      <p:sp>
        <p:nvSpPr>
          <p:cNvPr id="28" name="Rectangle 27"/>
          <p:cNvSpPr/>
          <p:nvPr/>
        </p:nvSpPr>
        <p:spPr>
          <a:xfrm>
            <a:off x="7834350" y="2556617"/>
            <a:ext cx="1144550" cy="2571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162001" b="-162001"/>
          <a:stretch>
            <a:fillRect/>
          </a:stretch>
        </p:blipFill>
        <p:spPr>
          <a:xfrm>
            <a:off x="457200" y="1479255"/>
            <a:ext cx="8229600" cy="4525963"/>
          </a:xfrm>
        </p:spPr>
      </p:pic>
      <p:sp>
        <p:nvSpPr>
          <p:cNvPr id="6" name="Left Brace 5"/>
          <p:cNvSpPr/>
          <p:nvPr/>
        </p:nvSpPr>
        <p:spPr>
          <a:xfrm rot="5400000" flipH="1" flipV="1">
            <a:off x="4044950" y="2827394"/>
            <a:ext cx="355600" cy="26797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68700" y="433234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model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 rot="5400000" flipH="1" flipV="1">
            <a:off x="6667500" y="3329044"/>
            <a:ext cx="355600" cy="1676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02300" y="4345044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Temporal prior</a:t>
            </a:r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5400000" flipH="1" flipV="1">
            <a:off x="8260575" y="3894969"/>
            <a:ext cx="355600" cy="5699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97800" y="4357744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Grammar model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89200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Appearance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29" name="Straight Arrow Connector 28"/>
          <p:cNvCxnSpPr>
            <a:endCxn id="23" idx="2"/>
          </p:cNvCxnSpPr>
          <p:nvPr/>
        </p:nvCxnSpPr>
        <p:spPr>
          <a:xfrm flipV="1">
            <a:off x="3238500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73700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34" name="Straight Arrow Connector 33"/>
          <p:cNvCxnSpPr>
            <a:endCxn id="33" idx="2"/>
          </p:cNvCxnSpPr>
          <p:nvPr/>
        </p:nvCxnSpPr>
        <p:spPr>
          <a:xfrm flipV="1">
            <a:off x="6223000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53475" y="2556616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Rule</a:t>
            </a:r>
          </a:p>
          <a:p>
            <a:pPr algn="ctr"/>
            <a:r>
              <a:rPr lang="en-US" dirty="0" smtClean="0"/>
              <a:t>weights</a:t>
            </a:r>
            <a:endParaRPr lang="en-US" dirty="0"/>
          </a:p>
        </p:txBody>
      </p:sp>
      <p:cxnSp>
        <p:nvCxnSpPr>
          <p:cNvPr id="36" name="Straight Arrow Connector 35"/>
          <p:cNvCxnSpPr>
            <a:endCxn id="35" idx="2"/>
          </p:cNvCxnSpPr>
          <p:nvPr/>
        </p:nvCxnSpPr>
        <p:spPr>
          <a:xfrm flipV="1">
            <a:off x="8302775" y="3202947"/>
            <a:ext cx="0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Content Placeholder 3"/>
          <p:cNvPicPr>
            <a:picLocks noChangeAspect="1"/>
          </p:cNvPicPr>
          <p:nvPr/>
        </p:nvPicPr>
        <p:blipFill>
          <a:blip r:embed="rId4"/>
          <a:srcRect t="-29744" b="-29744"/>
          <a:stretch>
            <a:fillRect/>
          </a:stretch>
        </p:blipFill>
        <p:spPr>
          <a:xfrm>
            <a:off x="4560207" y="471526"/>
            <a:ext cx="4418693" cy="24301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53110"/>
            <a:ext cx="2133600" cy="365125"/>
          </a:xfrm>
        </p:spPr>
        <p:txBody>
          <a:bodyPr/>
          <a:lstStyle/>
          <a:p>
            <a:fld id="{F63CB709-EF61-2A42-835E-FEAB8D27FC40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887" y="5004075"/>
            <a:ext cx="1469013" cy="4197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3887" y="500407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Parse tree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7" idx="2"/>
            <a:endCxn id="32" idx="0"/>
          </p:cNvCxnSpPr>
          <p:nvPr/>
        </p:nvCxnSpPr>
        <p:spPr>
          <a:xfrm flipH="1">
            <a:off x="1587500" y="5423793"/>
            <a:ext cx="560894" cy="275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52500" y="569932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Rules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63800" y="5352755"/>
            <a:ext cx="0" cy="404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54200" y="5682052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Starting frame</a:t>
            </a:r>
            <a:endParaRPr lang="en-US" dirty="0"/>
          </a:p>
        </p:txBody>
      </p:sp>
      <p:cxnSp>
        <p:nvCxnSpPr>
          <p:cNvPr id="41" name="Straight Arrow Connector 40"/>
          <p:cNvCxnSpPr>
            <a:endCxn id="42" idx="0"/>
          </p:cNvCxnSpPr>
          <p:nvPr/>
        </p:nvCxnSpPr>
        <p:spPr>
          <a:xfrm>
            <a:off x="2743200" y="5423793"/>
            <a:ext cx="723900" cy="2582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32100" y="5682052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Length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43" idx="0"/>
          </p:cNvCxnSpPr>
          <p:nvPr/>
        </p:nvCxnSpPr>
        <p:spPr>
          <a:xfrm flipH="1">
            <a:off x="1003300" y="3976744"/>
            <a:ext cx="6832" cy="31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8300" y="4293341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1051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Scoring a parse </a:t>
            </a:r>
            <a:r>
              <a:rPr lang="en-US" sz="3600" dirty="0" smtClean="0"/>
              <a:t>tree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7438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88" y="25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</a:t>
            </a:r>
            <a:r>
              <a:rPr lang="en-US" sz="3600" dirty="0" smtClean="0"/>
              <a:t>nference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188" y="1125537"/>
            <a:ext cx="8559800" cy="54022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 be written in the form of a Semi Hidden Markov Model (SHMM) with </a:t>
            </a:r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ugmented states</a:t>
            </a:r>
          </a:p>
          <a:p>
            <a:pPr lvl="1"/>
            <a:r>
              <a:rPr lang="en-US" sz="2400" dirty="0" smtClean="0"/>
              <a:t>Sparse transition matrices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24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795910" y="1688035"/>
            <a:ext cx="1491907" cy="1044505"/>
            <a:chOff x="5795910" y="1688035"/>
            <a:chExt cx="1491907" cy="1044505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828475" y="1688035"/>
              <a:ext cx="341891" cy="305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6393358" y="2427232"/>
              <a:ext cx="341891" cy="305308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6945926" y="1692877"/>
              <a:ext cx="341891" cy="30530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6393358" y="1871576"/>
              <a:ext cx="341891" cy="3053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urved Connector 13"/>
            <p:cNvCxnSpPr>
              <a:stCxn id="8" idx="4"/>
              <a:endCxn id="40" idx="2"/>
            </p:cNvCxnSpPr>
            <p:nvPr/>
          </p:nvCxnSpPr>
          <p:spPr>
            <a:xfrm rot="16200000" flipH="1">
              <a:off x="5903118" y="2089645"/>
              <a:ext cx="586543" cy="393937"/>
            </a:xfrm>
            <a:prstGeom prst="curvedConnector2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40" idx="6"/>
              <a:endCxn id="41" idx="4"/>
            </p:cNvCxnSpPr>
            <p:nvPr/>
          </p:nvCxnSpPr>
          <p:spPr>
            <a:xfrm flipV="1">
              <a:off x="6735249" y="1998185"/>
              <a:ext cx="381623" cy="581701"/>
            </a:xfrm>
            <a:prstGeom prst="curvedConnector2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41" idx="1"/>
              <a:endCxn id="42" idx="0"/>
            </p:cNvCxnSpPr>
            <p:nvPr/>
          </p:nvCxnSpPr>
          <p:spPr>
            <a:xfrm rot="16200000" flipH="1" flipV="1">
              <a:off x="6713156" y="1588737"/>
              <a:ext cx="133987" cy="431690"/>
            </a:xfrm>
            <a:prstGeom prst="curvedConnector3">
              <a:avLst>
                <a:gd name="adj1" fmla="val -53376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>
              <a:stCxn id="42" idx="2"/>
              <a:endCxn id="8" idx="5"/>
            </p:cNvCxnSpPr>
            <p:nvPr/>
          </p:nvCxnSpPr>
          <p:spPr>
            <a:xfrm rot="10800000">
              <a:off x="6120297" y="1948632"/>
              <a:ext cx="273061" cy="75598"/>
            </a:xfrm>
            <a:prstGeom prst="curvedConnector2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5755757" y="1840590"/>
              <a:ext cx="265439" cy="19867"/>
            </a:xfrm>
            <a:prstGeom prst="curvedConnector5">
              <a:avLst>
                <a:gd name="adj1" fmla="val -13465"/>
                <a:gd name="adj2" fmla="val -922759"/>
                <a:gd name="adj3" fmla="val 115932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 rot="16200000" flipH="1">
              <a:off x="7129805" y="1837578"/>
              <a:ext cx="215886" cy="9899"/>
            </a:xfrm>
            <a:prstGeom prst="curvedConnector5">
              <a:avLst>
                <a:gd name="adj1" fmla="val -37248"/>
                <a:gd name="adj2" fmla="val 2148016"/>
                <a:gd name="adj3" fmla="val 128971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flipH="1">
              <a:off x="6463442" y="2717119"/>
              <a:ext cx="215886" cy="9899"/>
            </a:xfrm>
            <a:prstGeom prst="curvedConnector5">
              <a:avLst>
                <a:gd name="adj1" fmla="val -37248"/>
                <a:gd name="adj2" fmla="val 1619739"/>
                <a:gd name="adj3" fmla="val 128971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393960" y="2697579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1800000" rev="18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/>
            <p:nvPr/>
          </p:nvCxnSpPr>
          <p:spPr>
            <a:xfrm flipH="1">
              <a:off x="6446989" y="2166985"/>
              <a:ext cx="215886" cy="9899"/>
            </a:xfrm>
            <a:prstGeom prst="curvedConnector5">
              <a:avLst>
                <a:gd name="adj1" fmla="val -37248"/>
                <a:gd name="adj2" fmla="val 1619739"/>
                <a:gd name="adj3" fmla="val 128971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377507" y="2147445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1800000" rev="18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795910" y="1743855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1968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7058061" y="1754122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132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441927" y="1913035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156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015534" y="1971593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48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952366" y="1933048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90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317426" y="2584612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210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111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88" y="25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</a:t>
            </a:r>
            <a:r>
              <a:rPr lang="en-US" sz="3600" dirty="0" smtClean="0"/>
              <a:t>nference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188" y="1125537"/>
            <a:ext cx="8559800" cy="54022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 be written in the form of a Semi Hidden Markov Model (SHMM) with </a:t>
            </a:r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ugmented states</a:t>
            </a:r>
          </a:p>
          <a:p>
            <a:pPr lvl="1"/>
            <a:r>
              <a:rPr lang="en-US" sz="2400" dirty="0" smtClean="0"/>
              <a:t>Sparse transition matrices</a:t>
            </a:r>
          </a:p>
          <a:p>
            <a:r>
              <a:rPr lang="en-US" sz="2800" dirty="0" smtClean="0"/>
              <a:t>Inference by dynamic programming</a:t>
            </a:r>
          </a:p>
          <a:p>
            <a:pPr lvl="1"/>
            <a:r>
              <a:rPr lang="en-US" dirty="0" smtClean="0"/>
              <a:t>Naturally online</a:t>
            </a:r>
          </a:p>
          <a:p>
            <a:pPr lvl="1"/>
            <a:r>
              <a:rPr lang="en-US" dirty="0" smtClean="0"/>
              <a:t>              time and             storage </a:t>
            </a:r>
          </a:p>
          <a:p>
            <a:pPr lvl="1"/>
            <a:r>
              <a:rPr lang="en-US" sz="2400" dirty="0" smtClean="0"/>
              <a:t>       </a:t>
            </a:r>
            <a:r>
              <a:rPr lang="en-US" sz="2400" dirty="0"/>
              <a:t> </a:t>
            </a:r>
            <a:r>
              <a:rPr lang="en-US" sz="2400" dirty="0" smtClean="0"/>
              <a:t>: length of video </a:t>
            </a:r>
          </a:p>
          <a:p>
            <a:pPr lvl="1"/>
            <a:r>
              <a:rPr lang="en-US" sz="2400" dirty="0" smtClean="0"/>
              <a:t>        : max length of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25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79" y="4666055"/>
            <a:ext cx="3918223" cy="14092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677" y="4977318"/>
            <a:ext cx="205738" cy="2743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635" y="4557975"/>
            <a:ext cx="274320" cy="2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772" y="4057549"/>
            <a:ext cx="764771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037" y="4084569"/>
            <a:ext cx="975360" cy="36576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795910" y="1688035"/>
            <a:ext cx="1491907" cy="1044505"/>
            <a:chOff x="5795910" y="1688035"/>
            <a:chExt cx="1491907" cy="1044505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5828475" y="1688035"/>
              <a:ext cx="341891" cy="305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393358" y="2427232"/>
              <a:ext cx="341891" cy="305308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945926" y="1692877"/>
              <a:ext cx="341891" cy="305308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393358" y="1871576"/>
              <a:ext cx="341891" cy="3053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urved Connector 30"/>
            <p:cNvCxnSpPr>
              <a:stCxn id="27" idx="4"/>
              <a:endCxn id="28" idx="2"/>
            </p:cNvCxnSpPr>
            <p:nvPr/>
          </p:nvCxnSpPr>
          <p:spPr>
            <a:xfrm rot="16200000" flipH="1">
              <a:off x="5903118" y="2089645"/>
              <a:ext cx="586543" cy="393937"/>
            </a:xfrm>
            <a:prstGeom prst="curvedConnector2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28" idx="6"/>
              <a:endCxn id="29" idx="4"/>
            </p:cNvCxnSpPr>
            <p:nvPr/>
          </p:nvCxnSpPr>
          <p:spPr>
            <a:xfrm flipV="1">
              <a:off x="6735249" y="1998185"/>
              <a:ext cx="381623" cy="581701"/>
            </a:xfrm>
            <a:prstGeom prst="curvedConnector2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>
              <a:stCxn id="29" idx="1"/>
              <a:endCxn id="30" idx="0"/>
            </p:cNvCxnSpPr>
            <p:nvPr/>
          </p:nvCxnSpPr>
          <p:spPr>
            <a:xfrm rot="16200000" flipH="1" flipV="1">
              <a:off x="6713156" y="1588737"/>
              <a:ext cx="133987" cy="431690"/>
            </a:xfrm>
            <a:prstGeom prst="curvedConnector3">
              <a:avLst>
                <a:gd name="adj1" fmla="val -53376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>
              <a:stCxn id="30" idx="2"/>
              <a:endCxn id="27" idx="5"/>
            </p:cNvCxnSpPr>
            <p:nvPr/>
          </p:nvCxnSpPr>
          <p:spPr>
            <a:xfrm rot="10800000">
              <a:off x="6120297" y="1948632"/>
              <a:ext cx="273061" cy="75598"/>
            </a:xfrm>
            <a:prstGeom prst="curvedConnector2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/>
            <p:nvPr/>
          </p:nvCxnSpPr>
          <p:spPr>
            <a:xfrm rot="16200000" flipH="1">
              <a:off x="5755757" y="1840590"/>
              <a:ext cx="265439" cy="19867"/>
            </a:xfrm>
            <a:prstGeom prst="curvedConnector5">
              <a:avLst>
                <a:gd name="adj1" fmla="val -13465"/>
                <a:gd name="adj2" fmla="val -922759"/>
                <a:gd name="adj3" fmla="val 115932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7129805" y="1837578"/>
              <a:ext cx="215886" cy="9899"/>
            </a:xfrm>
            <a:prstGeom prst="curvedConnector5">
              <a:avLst>
                <a:gd name="adj1" fmla="val -37248"/>
                <a:gd name="adj2" fmla="val 2148016"/>
                <a:gd name="adj3" fmla="val 128971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37"/>
            <p:cNvCxnSpPr/>
            <p:nvPr/>
          </p:nvCxnSpPr>
          <p:spPr>
            <a:xfrm flipH="1">
              <a:off x="6463442" y="2717119"/>
              <a:ext cx="215886" cy="9899"/>
            </a:xfrm>
            <a:prstGeom prst="curvedConnector5">
              <a:avLst>
                <a:gd name="adj1" fmla="val -37248"/>
                <a:gd name="adj2" fmla="val 1619739"/>
                <a:gd name="adj3" fmla="val 128971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393960" y="2697579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1800000" rev="18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flipH="1">
              <a:off x="6446989" y="2166985"/>
              <a:ext cx="215886" cy="9899"/>
            </a:xfrm>
            <a:prstGeom prst="curvedConnector5">
              <a:avLst>
                <a:gd name="adj1" fmla="val -37248"/>
                <a:gd name="adj2" fmla="val 1619739"/>
                <a:gd name="adj3" fmla="val 128971"/>
              </a:avLst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377507" y="2147445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1800000" rev="18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795910" y="1743855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1968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058061" y="1754122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132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6441927" y="1913035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156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7015534" y="1971593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48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952366" y="1933048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90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6317426" y="2584612"/>
              <a:ext cx="120162" cy="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scene3d>
              <a:camera prst="orthographicFront">
                <a:rot lat="0" lon="0" rev="210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568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Learning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67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scoring function is linear in</a:t>
            </a:r>
          </a:p>
          <a:p>
            <a:pPr marL="0" indent="0">
              <a:buNone/>
            </a:pPr>
            <a:r>
              <a:rPr lang="en-US" sz="2200" dirty="0" smtClean="0"/>
              <a:t>          :  {Data weight       ; Temporal prior     ; Rule weight     }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594270"/>
            <a:ext cx="308610" cy="274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956" y="1580760"/>
            <a:ext cx="282159" cy="246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836" y="1553740"/>
            <a:ext cx="197510" cy="329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803" y="1575158"/>
            <a:ext cx="198880" cy="265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87" y="1922636"/>
            <a:ext cx="3124489" cy="40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Learning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67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scoring function is linear in</a:t>
            </a:r>
          </a:p>
          <a:p>
            <a:pPr marL="0" indent="0">
              <a:buNone/>
            </a:pPr>
            <a:r>
              <a:rPr lang="en-US" sz="2200" dirty="0" smtClean="0"/>
              <a:t>          :  {Data weight       ; Temporal prior     ; Rule weight     }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Given training data                , train a structural SVM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594270"/>
            <a:ext cx="308610" cy="274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956" y="1580760"/>
            <a:ext cx="282159" cy="246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836" y="1553740"/>
            <a:ext cx="197510" cy="329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803" y="1575158"/>
            <a:ext cx="198880" cy="265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87" y="1922636"/>
            <a:ext cx="3124489" cy="40216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4180" y="2438400"/>
            <a:ext cx="933795" cy="293478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395939" y="31122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403160" y="3084206"/>
            <a:ext cx="1632139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424889" y="310325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672789" y="30741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2104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175673" y="30207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764" y="3180915"/>
            <a:ext cx="7758509" cy="1435100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1257298" y="5010859"/>
            <a:ext cx="7758509" cy="277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395939" y="31122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403160" y="3084206"/>
            <a:ext cx="1632139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424889" y="310325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672789" y="30741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2104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81756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8222" y="3216572"/>
            <a:ext cx="227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Fully-supervised</a:t>
            </a:r>
          </a:p>
          <a:p>
            <a:pPr algn="ctr"/>
            <a:r>
              <a:rPr lang="en-US" sz="2000" dirty="0" smtClean="0"/>
              <a:t>Training Labels</a:t>
            </a:r>
            <a:endParaRPr lang="en-US" sz="2000" dirty="0"/>
          </a:p>
        </p:txBody>
      </p:sp>
      <p:sp>
        <p:nvSpPr>
          <p:cNvPr id="82" name="Rectangle 81"/>
          <p:cNvSpPr/>
          <p:nvPr/>
        </p:nvSpPr>
        <p:spPr>
          <a:xfrm>
            <a:off x="9001696" y="2652892"/>
            <a:ext cx="1271193" cy="3035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318583" y="3141623"/>
            <a:ext cx="6260973" cy="21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4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Learning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67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scoring function is linear in</a:t>
            </a:r>
          </a:p>
          <a:p>
            <a:pPr marL="0" indent="0">
              <a:buNone/>
            </a:pPr>
            <a:r>
              <a:rPr lang="en-US" sz="2200" dirty="0" smtClean="0"/>
              <a:t>          :  {Data weight       ; Temporal prior     ; Rule weight     }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Train </a:t>
            </a:r>
            <a:r>
              <a:rPr lang="en-US" sz="2400" dirty="0"/>
              <a:t>a </a:t>
            </a:r>
            <a:r>
              <a:rPr lang="en-US" sz="2400" b="1" dirty="0" smtClean="0">
                <a:solidFill>
                  <a:srgbClr val="FF0000"/>
                </a:solidFill>
              </a:rPr>
              <a:t>latent</a:t>
            </a:r>
            <a:r>
              <a:rPr lang="en-US" sz="2400" dirty="0" smtClean="0"/>
              <a:t> structural SVM with partial parses: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594270"/>
            <a:ext cx="308610" cy="274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956" y="1580760"/>
            <a:ext cx="282159" cy="246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836" y="1553740"/>
            <a:ext cx="197510" cy="329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803" y="1575158"/>
            <a:ext cx="198880" cy="265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87" y="1922636"/>
            <a:ext cx="3124489" cy="40216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95939" y="31122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03160" y="3084206"/>
            <a:ext cx="1632139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24889" y="310325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672789" y="30741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2104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175673" y="30207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5764" y="3180915"/>
            <a:ext cx="7758509" cy="14351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57298" y="5010859"/>
            <a:ext cx="7758509" cy="277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395939" y="31122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403160" y="3084206"/>
            <a:ext cx="1632139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424889" y="310325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672789" y="30741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2104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1756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8222" y="3216572"/>
            <a:ext cx="227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Fully-supervised</a:t>
            </a:r>
          </a:p>
          <a:p>
            <a:pPr algn="ctr"/>
            <a:r>
              <a:rPr lang="en-US" sz="2000" dirty="0" smtClean="0"/>
              <a:t>Training Labels</a:t>
            </a:r>
            <a:endParaRPr lang="en-US" sz="20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2297305" y="5342541"/>
            <a:ext cx="7758509" cy="228600"/>
            <a:chOff x="1925145" y="3040943"/>
            <a:chExt cx="6071176" cy="248778"/>
          </a:xfrm>
        </p:grpSpPr>
        <p:sp>
          <p:nvSpPr>
            <p:cNvPr id="62" name="Rectangle 61"/>
            <p:cNvSpPr/>
            <p:nvPr/>
          </p:nvSpPr>
          <p:spPr>
            <a:xfrm>
              <a:off x="1925145" y="3048003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166470" y="3040943"/>
              <a:ext cx="1499151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781177" y="3042832"/>
              <a:ext cx="996696" cy="2468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9001696" y="2652892"/>
            <a:ext cx="1271193" cy="3035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0" y="5014879"/>
            <a:ext cx="227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Weakly-supervised</a:t>
            </a:r>
          </a:p>
          <a:p>
            <a:pPr algn="ctr"/>
            <a:r>
              <a:rPr lang="en-US" sz="2000" dirty="0" smtClean="0"/>
              <a:t>Training Labels</a:t>
            </a:r>
            <a:endParaRPr lang="en-US" sz="2000" dirty="0"/>
          </a:p>
        </p:txBody>
      </p:sp>
      <p:sp>
        <p:nvSpPr>
          <p:cNvPr id="73" name="Rectangle 72"/>
          <p:cNvSpPr/>
          <p:nvPr/>
        </p:nvSpPr>
        <p:spPr>
          <a:xfrm>
            <a:off x="2318583" y="3141623"/>
            <a:ext cx="6260973" cy="21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Learning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67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scoring function is linear in</a:t>
            </a:r>
          </a:p>
          <a:p>
            <a:pPr marL="0" indent="0">
              <a:buNone/>
            </a:pPr>
            <a:r>
              <a:rPr lang="en-US" sz="2200" dirty="0" smtClean="0"/>
              <a:t>          :  {Data weight       ; Temporal prior     ; Rule weight     }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Train </a:t>
            </a:r>
            <a:r>
              <a:rPr lang="en-US" sz="2400" dirty="0"/>
              <a:t>a </a:t>
            </a:r>
            <a:r>
              <a:rPr lang="en-US" sz="2400" b="1" dirty="0" smtClean="0">
                <a:solidFill>
                  <a:srgbClr val="FF0000"/>
                </a:solidFill>
              </a:rPr>
              <a:t>latent</a:t>
            </a:r>
            <a:r>
              <a:rPr lang="en-US" sz="2400" dirty="0" smtClean="0"/>
              <a:t> structural SVM with partial parses: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594270"/>
            <a:ext cx="308610" cy="274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956" y="1580760"/>
            <a:ext cx="282159" cy="246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836" y="1553740"/>
            <a:ext cx="197510" cy="329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803" y="1575158"/>
            <a:ext cx="198880" cy="265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87" y="1922636"/>
            <a:ext cx="3124489" cy="4021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95939" y="31122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03160" y="3084206"/>
            <a:ext cx="1632139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24889" y="310325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72789" y="30741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2104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175673" y="30207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5764" y="3180915"/>
            <a:ext cx="7758509" cy="14351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257298" y="5010859"/>
            <a:ext cx="7758509" cy="277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395939" y="31122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403160" y="3084206"/>
            <a:ext cx="1632139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424889" y="310325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672789" y="3074109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2104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175673" y="3084206"/>
            <a:ext cx="193627" cy="106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8222" y="3216572"/>
            <a:ext cx="227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Fully-supervised</a:t>
            </a:r>
          </a:p>
          <a:p>
            <a:pPr algn="ctr"/>
            <a:r>
              <a:rPr lang="en-US" sz="2000" dirty="0" smtClean="0"/>
              <a:t>Training Labels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95541" y="5739942"/>
            <a:ext cx="384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Latent </a:t>
            </a:r>
            <a:r>
              <a:rPr lang="en-US" sz="2400" dirty="0"/>
              <a:t>learning of </a:t>
            </a:r>
            <a:r>
              <a:rPr lang="en-US" sz="2400" dirty="0" smtClean="0"/>
              <a:t>subactions</a:t>
            </a:r>
            <a:endParaRPr lang="en-US" sz="24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2297305" y="5342541"/>
            <a:ext cx="7758509" cy="228600"/>
            <a:chOff x="1925145" y="3040943"/>
            <a:chExt cx="6071176" cy="248778"/>
          </a:xfrm>
        </p:grpSpPr>
        <p:sp>
          <p:nvSpPr>
            <p:cNvPr id="57" name="Rectangle 56"/>
            <p:cNvSpPr/>
            <p:nvPr/>
          </p:nvSpPr>
          <p:spPr>
            <a:xfrm>
              <a:off x="1925145" y="3048003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166470" y="3040943"/>
              <a:ext cx="1499151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781177" y="3042832"/>
              <a:ext cx="996696" cy="2468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9001696" y="2652892"/>
            <a:ext cx="1271193" cy="3035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0" y="5014879"/>
            <a:ext cx="227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Weakly-supervised</a:t>
            </a:r>
          </a:p>
          <a:p>
            <a:pPr algn="ctr"/>
            <a:r>
              <a:rPr lang="en-US" sz="2000" dirty="0" smtClean="0"/>
              <a:t>Training Labels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35299" y="5348077"/>
            <a:ext cx="0" cy="219453"/>
          </a:xfrm>
          <a:prstGeom prst="line">
            <a:avLst/>
          </a:prstGeom>
          <a:ln w="762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62581" y="5343842"/>
            <a:ext cx="0" cy="219454"/>
          </a:xfrm>
          <a:prstGeom prst="line">
            <a:avLst/>
          </a:prstGeom>
          <a:ln w="76200" cmpd="sng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456303" y="5343841"/>
            <a:ext cx="0" cy="219456"/>
          </a:xfrm>
          <a:prstGeom prst="line">
            <a:avLst/>
          </a:prstGeom>
          <a:ln w="762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17144" y="5349028"/>
            <a:ext cx="0" cy="219292"/>
          </a:xfrm>
          <a:prstGeom prst="line">
            <a:avLst/>
          </a:prstGeom>
          <a:ln w="76200" cmpd="sng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130315" y="5341020"/>
            <a:ext cx="0" cy="219456"/>
          </a:xfrm>
          <a:prstGeom prst="line">
            <a:avLst/>
          </a:prstGeom>
          <a:ln w="76200" cmpd="sng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24037" y="5341019"/>
            <a:ext cx="0" cy="219456"/>
          </a:xfrm>
          <a:prstGeom prst="line">
            <a:avLst/>
          </a:prstGeom>
          <a:ln w="76200" cmpd="sng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318583" y="3141623"/>
            <a:ext cx="6260973" cy="21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7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783584"/>
            <a:ext cx="1192696" cy="8290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09127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Scalability in video length</a:t>
            </a:r>
          </a:p>
          <a:p>
            <a:pPr lvl="1"/>
            <a:r>
              <a:rPr lang="en-US" dirty="0"/>
              <a:t>Infinitely </a:t>
            </a:r>
            <a:r>
              <a:rPr lang="en-US" dirty="0" smtClean="0"/>
              <a:t>“life long” </a:t>
            </a:r>
            <a:r>
              <a:rPr lang="en-US" dirty="0"/>
              <a:t>temporal </a:t>
            </a:r>
            <a:r>
              <a:rPr lang="en-US" dirty="0" smtClean="0"/>
              <a:t>streams</a:t>
            </a:r>
          </a:p>
          <a:p>
            <a:pPr lvl="1"/>
            <a:r>
              <a:rPr lang="en-US" dirty="0" smtClean="0"/>
              <a:t>Big data in video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58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Our interest</a:t>
            </a:r>
            <a:endParaRPr lang="en-US" sz="3600" dirty="0"/>
          </a:p>
        </p:txBody>
      </p:sp>
      <p:pic>
        <p:nvPicPr>
          <p:cNvPr id="13" name="Picture 12" descr="2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30" y="3783584"/>
            <a:ext cx="1192696" cy="829011"/>
          </a:xfrm>
          <a:prstGeom prst="rect">
            <a:avLst/>
          </a:prstGeom>
        </p:spPr>
      </p:pic>
      <p:pic>
        <p:nvPicPr>
          <p:cNvPr id="14" name="Picture 13" descr="3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30" y="4693920"/>
            <a:ext cx="1192696" cy="829011"/>
          </a:xfrm>
          <a:prstGeom prst="rect">
            <a:avLst/>
          </a:prstGeom>
        </p:spPr>
      </p:pic>
      <p:pic>
        <p:nvPicPr>
          <p:cNvPr id="16" name="Picture 15" descr="80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693920"/>
            <a:ext cx="1192696" cy="829011"/>
          </a:xfrm>
          <a:prstGeom prst="rect">
            <a:avLst/>
          </a:prstGeom>
        </p:spPr>
      </p:pic>
      <p:pic>
        <p:nvPicPr>
          <p:cNvPr id="17" name="Picture 16" descr="90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30" y="2871216"/>
            <a:ext cx="1192696" cy="829011"/>
          </a:xfrm>
          <a:prstGeom prst="rect">
            <a:avLst/>
          </a:prstGeom>
        </p:spPr>
      </p:pic>
      <p:pic>
        <p:nvPicPr>
          <p:cNvPr id="18" name="Picture 17" descr="100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30" y="3783584"/>
            <a:ext cx="1192696" cy="829011"/>
          </a:xfrm>
          <a:prstGeom prst="rect">
            <a:avLst/>
          </a:prstGeom>
        </p:spPr>
      </p:pic>
      <p:pic>
        <p:nvPicPr>
          <p:cNvPr id="19" name="Picture 18" descr="110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04" y="4693920"/>
            <a:ext cx="1192696" cy="829011"/>
          </a:xfrm>
          <a:prstGeom prst="rect">
            <a:avLst/>
          </a:prstGeom>
        </p:spPr>
      </p:pic>
      <p:pic>
        <p:nvPicPr>
          <p:cNvPr id="20" name="Picture 19" descr="120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04" y="2871216"/>
            <a:ext cx="1192696" cy="829011"/>
          </a:xfrm>
          <a:prstGeom prst="rect">
            <a:avLst/>
          </a:prstGeom>
        </p:spPr>
      </p:pic>
      <p:pic>
        <p:nvPicPr>
          <p:cNvPr id="21" name="Picture 20" descr="150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57" y="4693920"/>
            <a:ext cx="1192696" cy="829011"/>
          </a:xfrm>
          <a:prstGeom prst="rect">
            <a:avLst/>
          </a:prstGeom>
        </p:spPr>
      </p:pic>
      <p:pic>
        <p:nvPicPr>
          <p:cNvPr id="22" name="Picture 21" descr="160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04" y="3783584"/>
            <a:ext cx="1192696" cy="829011"/>
          </a:xfrm>
          <a:prstGeom prst="rect">
            <a:avLst/>
          </a:prstGeom>
        </p:spPr>
      </p:pic>
      <p:pic>
        <p:nvPicPr>
          <p:cNvPr id="23" name="Picture 22" descr="1700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04" y="2871216"/>
            <a:ext cx="1192696" cy="829011"/>
          </a:xfrm>
          <a:prstGeom prst="rect">
            <a:avLst/>
          </a:prstGeom>
        </p:spPr>
      </p:pic>
      <p:pic>
        <p:nvPicPr>
          <p:cNvPr id="24" name="Picture 23" descr="1800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871216"/>
            <a:ext cx="1192696" cy="829011"/>
          </a:xfrm>
          <a:prstGeom prst="rect">
            <a:avLst/>
          </a:prstGeom>
        </p:spPr>
      </p:pic>
      <p:pic>
        <p:nvPicPr>
          <p:cNvPr id="25" name="Picture 24" descr="19000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57" y="2871216"/>
            <a:ext cx="1192696" cy="829011"/>
          </a:xfrm>
          <a:prstGeom prst="rect">
            <a:avLst/>
          </a:prstGeom>
        </p:spPr>
      </p:pic>
      <p:pic>
        <p:nvPicPr>
          <p:cNvPr id="26" name="Picture 25" descr="21000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30" y="2871216"/>
            <a:ext cx="1192696" cy="829011"/>
          </a:xfrm>
          <a:prstGeom prst="rect">
            <a:avLst/>
          </a:prstGeom>
        </p:spPr>
      </p:pic>
      <p:pic>
        <p:nvPicPr>
          <p:cNvPr id="27" name="Picture 26" descr="27000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57" y="3783584"/>
            <a:ext cx="1192696" cy="829011"/>
          </a:xfrm>
          <a:prstGeom prst="rect">
            <a:avLst/>
          </a:prstGeom>
        </p:spPr>
      </p:pic>
      <p:pic>
        <p:nvPicPr>
          <p:cNvPr id="28" name="Picture 27" descr="34000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04" y="3783584"/>
            <a:ext cx="1192696" cy="829011"/>
          </a:xfrm>
          <a:prstGeom prst="rect">
            <a:avLst/>
          </a:prstGeom>
        </p:spPr>
      </p:pic>
      <p:pic>
        <p:nvPicPr>
          <p:cNvPr id="2" name="Picture 1" descr="52000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36" y="4693920"/>
            <a:ext cx="1197864" cy="898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3000" y="4752779"/>
            <a:ext cx="549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…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6029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Existing datasets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9372" r="9372"/>
          <a:stretch>
            <a:fillRect/>
          </a:stretch>
        </p:blipFill>
        <p:spPr>
          <a:xfrm>
            <a:off x="3220536" y="1593344"/>
            <a:ext cx="2826525" cy="15544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156" y="1621566"/>
            <a:ext cx="2072640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08" y="1593344"/>
            <a:ext cx="2411513" cy="1554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42560" y="3168791"/>
            <a:ext cx="72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KTH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85781" y="3168791"/>
            <a:ext cx="161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UCF Sports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49529" y="3168791"/>
            <a:ext cx="16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Hollywood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56" y="3904548"/>
            <a:ext cx="2319480" cy="1554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143" y="5631914"/>
            <a:ext cx="244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UT Interactions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-2" t="-2" r="55359" b="52209"/>
          <a:stretch/>
        </p:blipFill>
        <p:spPr>
          <a:xfrm>
            <a:off x="3275103" y="3700542"/>
            <a:ext cx="2505456" cy="20116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72102" y="5631914"/>
            <a:ext cx="219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HMDB 51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2" t="-4" r="25444" b="51827"/>
          <a:stretch/>
        </p:blipFill>
        <p:spPr>
          <a:xfrm>
            <a:off x="6172602" y="3700542"/>
            <a:ext cx="2618620" cy="17862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98579" y="5631914"/>
            <a:ext cx="298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Stanford Olympics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6064691" y="5387557"/>
            <a:ext cx="986829" cy="344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4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6868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600" dirty="0" smtClean="0"/>
              <a:t>Dataset</a:t>
            </a:r>
          </a:p>
          <a:p>
            <a:r>
              <a:rPr lang="en-US" sz="2400" dirty="0" smtClean="0"/>
              <a:t>Continuous videos from </a:t>
            </a:r>
            <a:r>
              <a:rPr lang="en-US" sz="2400" dirty="0" err="1" smtClean="0"/>
              <a:t>Youtube</a:t>
            </a:r>
            <a:endParaRPr lang="en-US" sz="2400" dirty="0"/>
          </a:p>
          <a:p>
            <a:r>
              <a:rPr lang="en-US" sz="2400" dirty="0" smtClean="0"/>
              <a:t>6 instances per video in average</a:t>
            </a:r>
          </a:p>
          <a:p>
            <a:r>
              <a:rPr lang="en-US" sz="2400" dirty="0" smtClean="0"/>
              <a:t>8 sports action categories</a:t>
            </a:r>
          </a:p>
          <a:p>
            <a:r>
              <a:rPr lang="en-US" sz="2400" dirty="0" smtClean="0"/>
              <a:t>5 hours: half a million frames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39" y="2934466"/>
            <a:ext cx="7643668" cy="29149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4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PJlqCoYcJQ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261937"/>
            <a:ext cx="6946900" cy="521017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019300" y="5588276"/>
            <a:ext cx="4533900" cy="1269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White: action</a:t>
            </a:r>
          </a:p>
          <a:p>
            <a:pPr marL="0" indent="0">
              <a:buNone/>
            </a:pPr>
            <a:r>
              <a:rPr lang="en-US" sz="2000" dirty="0" smtClean="0"/>
              <a:t>Black: background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98524" y="4837452"/>
            <a:ext cx="777876" cy="470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Ours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32</a:t>
            </a:fld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4300" y="5016638"/>
            <a:ext cx="1473200" cy="470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Ground truth</a:t>
            </a:r>
            <a:endParaRPr lang="en-US" sz="1800" b="1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610100" y="5588276"/>
            <a:ext cx="4533900" cy="1269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/>
              <a:t>,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/>
              <a:t>: three sub-actions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44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KlbeKSw2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7898" y="274638"/>
            <a:ext cx="6917744" cy="518830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898524" y="4837452"/>
            <a:ext cx="777876" cy="470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Ours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33</a:t>
            </a:fld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4300" y="5016638"/>
            <a:ext cx="1473200" cy="470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/>
              <a:t>Ground truth</a:t>
            </a:r>
            <a:endParaRPr lang="en-US" sz="1800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019300" y="5588276"/>
            <a:ext cx="4533900" cy="1269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White: action</a:t>
            </a:r>
          </a:p>
          <a:p>
            <a:pPr marL="0" indent="0">
              <a:buNone/>
            </a:pPr>
            <a:r>
              <a:rPr lang="en-US" sz="2000" dirty="0" smtClean="0"/>
              <a:t>Black: background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10100" y="5588276"/>
            <a:ext cx="4533900" cy="1269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/>
              <a:t>: two sub-actions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832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Baseline comparison: Semi Markov Models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19199" y="1718358"/>
            <a:ext cx="348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Tang et al, CVPR’12</a:t>
            </a:r>
          </a:p>
          <a:p>
            <a:r>
              <a:rPr lang="en-US" sz="2200" dirty="0" smtClean="0"/>
              <a:t>Explicitly models sub-actions </a:t>
            </a:r>
            <a:endParaRPr lang="en-US" sz="2200" dirty="0"/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37" y="1349489"/>
            <a:ext cx="142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4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Baseline comparison: Semi Markov Models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199" y="1718358"/>
            <a:ext cx="348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Tang et al, CVPR’12</a:t>
            </a:r>
          </a:p>
          <a:p>
            <a:r>
              <a:rPr lang="en-US" sz="2200" dirty="0" smtClean="0"/>
              <a:t>Explicitly models sub-actions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854450" y="1718358"/>
            <a:ext cx="396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Shi et al, IJCV’10, </a:t>
            </a:r>
            <a:r>
              <a:rPr lang="en-US" dirty="0" err="1" smtClean="0"/>
              <a:t>Hoai</a:t>
            </a:r>
            <a:r>
              <a:rPr lang="en-US" dirty="0" smtClean="0"/>
              <a:t> et al,, CVPR’11</a:t>
            </a:r>
          </a:p>
          <a:p>
            <a:r>
              <a:rPr lang="en-US" sz="2200" dirty="0" smtClean="0"/>
              <a:t>Explicitly model action segments</a:t>
            </a:r>
            <a:endParaRPr lang="en-US" sz="2200" dirty="0"/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37" y="1349489"/>
            <a:ext cx="1425383" cy="228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85338" y="1349489"/>
            <a:ext cx="3862896" cy="242242"/>
            <a:chOff x="1925145" y="3040943"/>
            <a:chExt cx="6071176" cy="248776"/>
          </a:xfrm>
        </p:grpSpPr>
        <p:sp>
          <p:nvSpPr>
            <p:cNvPr id="16" name="Rectangle 15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66470" y="3040943"/>
              <a:ext cx="1499151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81177" y="3042831"/>
              <a:ext cx="996696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126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9199" y="1718358"/>
            <a:ext cx="3486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Tang et al, CVPR’12</a:t>
            </a:r>
          </a:p>
          <a:p>
            <a:r>
              <a:rPr lang="en-US" sz="2200" dirty="0" smtClean="0"/>
              <a:t>Explicitly models sub-actions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854450" y="1718358"/>
            <a:ext cx="396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Shi et al, IJCV’10, </a:t>
            </a:r>
            <a:r>
              <a:rPr lang="en-US" dirty="0" err="1" smtClean="0"/>
              <a:t>Hoai</a:t>
            </a:r>
            <a:r>
              <a:rPr lang="en-US" dirty="0" smtClean="0"/>
              <a:t> et al,, CVPR’11</a:t>
            </a:r>
          </a:p>
          <a:p>
            <a:r>
              <a:rPr lang="en-US" sz="2200" dirty="0" smtClean="0"/>
              <a:t>Explicitly model action segments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2126220" y="4642475"/>
            <a:ext cx="5016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Our approach combines both into a single hierarchical model</a:t>
            </a:r>
          </a:p>
          <a:p>
            <a:pPr algn="ctr"/>
            <a:r>
              <a:rPr lang="en-US" sz="2400" dirty="0" smtClean="0"/>
              <a:t>A parser that is </a:t>
            </a:r>
            <a:r>
              <a:rPr lang="en-US" sz="2400" u="sng" dirty="0" smtClean="0"/>
              <a:t>no more expensive </a:t>
            </a:r>
            <a:r>
              <a:rPr lang="en-US" sz="2400" dirty="0" smtClean="0"/>
              <a:t>than either method alone</a:t>
            </a:r>
            <a:endParaRPr lang="en-US" sz="2400" dirty="0"/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37" y="1349489"/>
            <a:ext cx="1425383" cy="22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579749"/>
            <a:ext cx="4406900" cy="9017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5816042" y="2661464"/>
            <a:ext cx="702605" cy="823715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21717" y="2661464"/>
            <a:ext cx="702605" cy="823715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685338" y="1349489"/>
            <a:ext cx="3862896" cy="242242"/>
            <a:chOff x="1925145" y="3040943"/>
            <a:chExt cx="6071176" cy="248776"/>
          </a:xfrm>
        </p:grpSpPr>
        <p:sp>
          <p:nvSpPr>
            <p:cNvPr id="19" name="Rectangle 18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66470" y="3040943"/>
              <a:ext cx="1499151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81177" y="3042831"/>
              <a:ext cx="996696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881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345249"/>
              </p:ext>
            </p:extLst>
          </p:nvPr>
        </p:nvGraphicFramePr>
        <p:xfrm>
          <a:off x="1109579" y="1532464"/>
          <a:ext cx="700504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800"/>
                <a:gridCol w="1860405"/>
                <a:gridCol w="1082842"/>
                <a:gridCol w="782529"/>
                <a:gridCol w="1629473"/>
              </a:tblGrid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Scanning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window </a:t>
                      </a:r>
                    </a:p>
                    <a:p>
                      <a:pPr algn="ctr"/>
                      <a:r>
                        <a:rPr lang="en-US" dirty="0" smtClean="0"/>
                        <a:t>[1]+NMS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sub-action [2]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Ours</a:t>
                      </a:r>
                    </a:p>
                    <a:p>
                      <a:pPr algn="ctr"/>
                      <a:r>
                        <a:rPr lang="en-US" dirty="0" smtClean="0"/>
                        <a:t>No length prior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weightlifting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javelin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long-jump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vault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bowling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hammer-throw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tennis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09534-1070-154E-88D8-3BB7C2885847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3075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Results: average precision</a:t>
            </a:r>
            <a:endParaRPr lang="en-US" sz="3600" dirty="0" smtClean="0"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2308967"/>
            <a:ext cx="423363" cy="269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28394" y="1397668"/>
            <a:ext cx="4375046" cy="424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4842" y="5675035"/>
            <a:ext cx="89491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K. Tang, L. </a:t>
            </a:r>
            <a:r>
              <a:rPr lang="en-US" sz="1400" dirty="0" err="1"/>
              <a:t>Fei-Fei</a:t>
            </a:r>
            <a:r>
              <a:rPr lang="en-US" sz="1400" dirty="0"/>
              <a:t>, and D. </a:t>
            </a:r>
            <a:r>
              <a:rPr lang="en-US" sz="1400" dirty="0" err="1"/>
              <a:t>Koller</a:t>
            </a:r>
            <a:r>
              <a:rPr lang="en-US" sz="1400" dirty="0"/>
              <a:t>. Learning latent temporal structure for complex event detection, CVPR'</a:t>
            </a:r>
            <a:r>
              <a:rPr lang="en-US" sz="1400" dirty="0" smtClean="0"/>
              <a:t>12</a:t>
            </a:r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700" dirty="0" smtClean="0"/>
              <a:t>+ NMS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4235220" y="1025326"/>
            <a:ext cx="4764847" cy="2380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4228870" y="1025326"/>
            <a:ext cx="1171882" cy="249813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78585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2.22222E-6 L 0.39305 0.00186 " pathEditMode="relative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998010"/>
              </p:ext>
            </p:extLst>
          </p:nvPr>
        </p:nvGraphicFramePr>
        <p:xfrm>
          <a:off x="1109579" y="1532464"/>
          <a:ext cx="700504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800"/>
                <a:gridCol w="1860405"/>
                <a:gridCol w="1082842"/>
                <a:gridCol w="782529"/>
                <a:gridCol w="1629473"/>
              </a:tblGrid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Scanning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window </a:t>
                      </a:r>
                    </a:p>
                    <a:p>
                      <a:pPr algn="ctr"/>
                      <a:r>
                        <a:rPr lang="en-US" dirty="0" smtClean="0"/>
                        <a:t>[1]+NMS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sub-action [2]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Ours</a:t>
                      </a:r>
                    </a:p>
                    <a:p>
                      <a:pPr algn="ctr"/>
                      <a:r>
                        <a:rPr lang="en-US" dirty="0" smtClean="0"/>
                        <a:t>No length prior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weightlifting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javelin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long-jump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vault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bowling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hammer-throw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tennis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09534-1070-154E-88D8-3BB7C2885847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53200" y="2308967"/>
            <a:ext cx="423363" cy="269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99210" y="1303338"/>
            <a:ext cx="3311106" cy="424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4842" y="5675035"/>
            <a:ext cx="8949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K. Tang, L. </a:t>
            </a:r>
            <a:r>
              <a:rPr lang="en-US" sz="1400" dirty="0" err="1"/>
              <a:t>Fei-Fei</a:t>
            </a:r>
            <a:r>
              <a:rPr lang="en-US" sz="1400" dirty="0"/>
              <a:t>, and D. </a:t>
            </a:r>
            <a:r>
              <a:rPr lang="en-US" sz="1400" dirty="0" err="1"/>
              <a:t>Koller</a:t>
            </a:r>
            <a:r>
              <a:rPr lang="en-US" sz="1400" dirty="0"/>
              <a:t>. Learning latent temporal structure for complex event detection, CVPR'</a:t>
            </a:r>
            <a:r>
              <a:rPr lang="en-US" sz="1400" dirty="0" smtClean="0"/>
              <a:t>12</a:t>
            </a:r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700" dirty="0"/>
              <a:t>+ NMS</a:t>
            </a:r>
          </a:p>
          <a:p>
            <a:r>
              <a:rPr lang="en-US" sz="1400" dirty="0" smtClean="0"/>
              <a:t>[</a:t>
            </a:r>
            <a:r>
              <a:rPr lang="en-US" sz="1400" dirty="0"/>
              <a:t>2] Q. Shi, L. Cheng, L. Wang, and A. </a:t>
            </a:r>
            <a:r>
              <a:rPr lang="en-US" sz="1400" dirty="0" err="1"/>
              <a:t>Smola</a:t>
            </a:r>
            <a:r>
              <a:rPr lang="en-US" sz="1400" dirty="0"/>
              <a:t>. Human action segmentation and recognition using discriminative semi-markov models, IJCV'10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50267" y="638207"/>
            <a:ext cx="4572000" cy="374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307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/>
              <a:t>Results: average precision</a:t>
            </a:r>
            <a:endParaRPr lang="en-US" sz="36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4292782" y="1003401"/>
            <a:ext cx="4520835" cy="250793"/>
            <a:chOff x="1925145" y="3040943"/>
            <a:chExt cx="6071176" cy="250793"/>
          </a:xfrm>
        </p:grpSpPr>
        <p:sp>
          <p:nvSpPr>
            <p:cNvPr id="15" name="Rectangle 14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66470" y="3040943"/>
              <a:ext cx="1499150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781177" y="3044848"/>
              <a:ext cx="996696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295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5609"/>
              </p:ext>
            </p:extLst>
          </p:nvPr>
        </p:nvGraphicFramePr>
        <p:xfrm>
          <a:off x="1109579" y="1532464"/>
          <a:ext cx="700504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800"/>
                <a:gridCol w="1860405"/>
                <a:gridCol w="1082842"/>
                <a:gridCol w="782529"/>
                <a:gridCol w="1629473"/>
              </a:tblGrid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Scanning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window </a:t>
                      </a:r>
                    </a:p>
                    <a:p>
                      <a:pPr algn="ctr"/>
                      <a:r>
                        <a:rPr lang="en-US" dirty="0" smtClean="0"/>
                        <a:t>[1]+NMS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sub-action [2]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Ours</a:t>
                      </a:r>
                    </a:p>
                    <a:p>
                      <a:pPr algn="ctr"/>
                      <a:r>
                        <a:rPr lang="en-US" dirty="0" smtClean="0"/>
                        <a:t>No length prior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weightlifting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javelin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long-jump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vault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bowling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hammer-throw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tennis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09534-1070-154E-88D8-3BB7C2885847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82869" y="1519096"/>
            <a:ext cx="2559531" cy="4042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307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/>
              <a:t>Results: average precision</a:t>
            </a:r>
            <a:endParaRPr lang="en-US" sz="3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94842" y="5675035"/>
            <a:ext cx="8949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K. Tang, L. </a:t>
            </a:r>
            <a:r>
              <a:rPr lang="en-US" sz="1400" dirty="0" err="1"/>
              <a:t>Fei-Fei</a:t>
            </a:r>
            <a:r>
              <a:rPr lang="en-US" sz="1400" dirty="0"/>
              <a:t>, and D. </a:t>
            </a:r>
            <a:r>
              <a:rPr lang="en-US" sz="1400" dirty="0" err="1"/>
              <a:t>Koller</a:t>
            </a:r>
            <a:r>
              <a:rPr lang="en-US" sz="1400" dirty="0"/>
              <a:t>. Learning latent temporal structure for complex event detection, CVPR'</a:t>
            </a:r>
            <a:r>
              <a:rPr lang="en-US" sz="1400" dirty="0" smtClean="0"/>
              <a:t>12</a:t>
            </a:r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700" dirty="0"/>
              <a:t>+ NMS</a:t>
            </a:r>
          </a:p>
          <a:p>
            <a:r>
              <a:rPr lang="en-US" sz="1400" dirty="0" smtClean="0"/>
              <a:t>[</a:t>
            </a:r>
            <a:r>
              <a:rPr lang="en-US" sz="1400" dirty="0"/>
              <a:t>2] Q. Shi, L. Cheng, L. Wang, and A. </a:t>
            </a:r>
            <a:r>
              <a:rPr lang="en-US" sz="1400" dirty="0" err="1"/>
              <a:t>Smola</a:t>
            </a:r>
            <a:r>
              <a:rPr lang="en-US" sz="1400" dirty="0"/>
              <a:t>. Human action segmentation and recognition using discriminative semi-markov models, IJCV'10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66549" y="683686"/>
            <a:ext cx="3175851" cy="6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3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Applications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Surveillance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Egocentric (</a:t>
            </a:r>
            <a:r>
              <a:rPr lang="en-US" dirty="0" err="1" smtClean="0"/>
              <a:t>eg</a:t>
            </a:r>
            <a:r>
              <a:rPr lang="en-US" dirty="0" smtClean="0"/>
              <a:t>, Google glasses)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Human computer</a:t>
            </a:r>
            <a:r>
              <a:rPr lang="en-US" dirty="0"/>
              <a:t> </a:t>
            </a:r>
            <a:r>
              <a:rPr lang="en-US" dirty="0" smtClean="0"/>
              <a:t>interaction</a:t>
            </a:r>
          </a:p>
          <a:p>
            <a:endParaRPr lang="en-US" dirty="0" smtClean="0"/>
          </a:p>
          <a:p>
            <a:r>
              <a:rPr lang="en-US" dirty="0" smtClean="0"/>
              <a:t>Gaming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878" y="1417638"/>
            <a:ext cx="1645920" cy="1095565"/>
          </a:xfrm>
          <a:prstGeom prst="rect">
            <a:avLst/>
          </a:prstGeom>
        </p:spPr>
      </p:pic>
      <p:pic>
        <p:nvPicPr>
          <p:cNvPr id="7" name="Picture 6" descr="ego_exampl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78" y="2513203"/>
            <a:ext cx="1645920" cy="1138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379" y="3778250"/>
            <a:ext cx="1645920" cy="1181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918" y="5048456"/>
            <a:ext cx="1645920" cy="9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8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09534-1070-154E-88D8-3BB7C2885847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50712" y="2321793"/>
            <a:ext cx="423363" cy="269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53200" y="2308967"/>
            <a:ext cx="423363" cy="269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842" y="5675035"/>
            <a:ext cx="8949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K. Tang, L. </a:t>
            </a:r>
            <a:r>
              <a:rPr lang="en-US" sz="1400" dirty="0" err="1"/>
              <a:t>Fei-Fei</a:t>
            </a:r>
            <a:r>
              <a:rPr lang="en-US" sz="1400" dirty="0"/>
              <a:t>, and D. </a:t>
            </a:r>
            <a:r>
              <a:rPr lang="en-US" sz="1400" dirty="0" err="1"/>
              <a:t>Koller</a:t>
            </a:r>
            <a:r>
              <a:rPr lang="en-US" sz="1400" dirty="0"/>
              <a:t>. Learning latent temporal structure for complex event detection, CVPR'</a:t>
            </a:r>
            <a:r>
              <a:rPr lang="en-US" sz="1400" dirty="0" smtClean="0"/>
              <a:t>12</a:t>
            </a:r>
            <a:r>
              <a:rPr lang="en-US" sz="1400" dirty="0"/>
              <a:t> </a:t>
            </a:r>
            <a:r>
              <a:rPr lang="en-US" sz="1400" dirty="0" smtClean="0"/>
              <a:t>   </a:t>
            </a:r>
            <a:r>
              <a:rPr lang="en-US" sz="1700" dirty="0"/>
              <a:t>+ </a:t>
            </a:r>
            <a:r>
              <a:rPr lang="en-US" sz="1700" dirty="0" smtClean="0"/>
              <a:t>NMS</a:t>
            </a:r>
          </a:p>
          <a:p>
            <a:r>
              <a:rPr lang="en-US" sz="1400" dirty="0" smtClean="0"/>
              <a:t>[</a:t>
            </a:r>
            <a:r>
              <a:rPr lang="en-US" sz="1400" dirty="0"/>
              <a:t>2] Q. Shi, L. Cheng, L. Wang, and A. </a:t>
            </a:r>
            <a:r>
              <a:rPr lang="en-US" sz="1400" dirty="0" err="1"/>
              <a:t>Smola</a:t>
            </a:r>
            <a:r>
              <a:rPr lang="en-US" sz="1400" dirty="0"/>
              <a:t>. Human action segmentation and recognition using discriminative semi-markov models, IJCV'10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74972"/>
              </p:ext>
            </p:extLst>
          </p:nvPr>
        </p:nvGraphicFramePr>
        <p:xfrm>
          <a:off x="1109579" y="1532464"/>
          <a:ext cx="700504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800"/>
                <a:gridCol w="1860405"/>
                <a:gridCol w="1082842"/>
                <a:gridCol w="782529"/>
                <a:gridCol w="1629473"/>
              </a:tblGrid>
              <a:tr h="5461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Scanning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window </a:t>
                      </a:r>
                    </a:p>
                    <a:p>
                      <a:pPr algn="ctr"/>
                      <a:r>
                        <a:rPr lang="en-US" dirty="0" smtClean="0"/>
                        <a:t>[1]+NMS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sub-action [2]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Ours</a:t>
                      </a:r>
                    </a:p>
                    <a:p>
                      <a:pPr algn="ctr"/>
                      <a:r>
                        <a:rPr lang="en-US" dirty="0" smtClean="0"/>
                        <a:t>No length prior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weightlifting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javelin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long-jump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vault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bowling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hammer-throw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tennis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307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/>
              <a:t>Results: average precision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36073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Our contributions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81" y="1553527"/>
            <a:ext cx="8772886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Modeling hierarchical temporal structure “for free”</a:t>
            </a:r>
          </a:p>
          <a:p>
            <a:pPr lvl="1"/>
            <a:r>
              <a:rPr lang="en-US" sz="2200" dirty="0" smtClean="0"/>
              <a:t>Within actions</a:t>
            </a:r>
          </a:p>
          <a:p>
            <a:pPr lvl="1"/>
            <a:r>
              <a:rPr lang="en-US" sz="2200" dirty="0" smtClean="0"/>
              <a:t>Across actions</a:t>
            </a:r>
          </a:p>
          <a:p>
            <a:pPr lvl="1"/>
            <a:endParaRPr lang="en-US" sz="2600" dirty="0" smtClean="0"/>
          </a:p>
          <a:p>
            <a:r>
              <a:rPr lang="en-US" sz="2600" dirty="0" smtClean="0"/>
              <a:t>Efficient online parsing</a:t>
            </a:r>
          </a:p>
          <a:p>
            <a:pPr lvl="1"/>
            <a:r>
              <a:rPr lang="en-US" sz="2200" dirty="0"/>
              <a:t>L</a:t>
            </a:r>
            <a:r>
              <a:rPr lang="en-US" sz="2200" dirty="0" smtClean="0"/>
              <a:t>inear in the length of video</a:t>
            </a:r>
          </a:p>
          <a:p>
            <a:pPr lvl="1"/>
            <a:r>
              <a:rPr lang="en-US" sz="2200" dirty="0" smtClean="0"/>
              <a:t>Constant in storage</a:t>
            </a:r>
          </a:p>
          <a:p>
            <a:pPr lvl="1"/>
            <a:endParaRPr lang="en-US" sz="2600" dirty="0" smtClean="0"/>
          </a:p>
          <a:p>
            <a:r>
              <a:rPr lang="en-US" sz="2600" dirty="0"/>
              <a:t>I</a:t>
            </a:r>
            <a:r>
              <a:rPr lang="en-US" sz="2600" dirty="0" smtClean="0"/>
              <a:t>nfer subactions with latent structural SVM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91250"/>
            <a:ext cx="2133600" cy="365125"/>
          </a:xfrm>
        </p:spPr>
        <p:txBody>
          <a:bodyPr/>
          <a:lstStyle/>
          <a:p>
            <a:fld id="{F63CB709-EF61-2A42-835E-FEAB8D27FC40}" type="slidenum">
              <a:rPr lang="en-US" smtClean="0"/>
              <a:t>41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-29744" b="-29744"/>
          <a:stretch>
            <a:fillRect/>
          </a:stretch>
        </p:blipFill>
        <p:spPr>
          <a:xfrm>
            <a:off x="5966357" y="1758927"/>
            <a:ext cx="2803341" cy="1541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53" y="3620909"/>
            <a:ext cx="2741000" cy="985839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24" y="6054090"/>
            <a:ext cx="6071176" cy="274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9998" y="5611524"/>
            <a:ext cx="1563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Annotation</a:t>
            </a:r>
          </a:p>
          <a:p>
            <a:r>
              <a:rPr lang="en-US" sz="2000" dirty="0" smtClean="0"/>
              <a:t>Output parse</a:t>
            </a:r>
            <a:endParaRPr lang="en-US" sz="2000" dirty="0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05504" y="2196156"/>
            <a:ext cx="873830" cy="228600"/>
          </a:xfrm>
          <a:prstGeom prst="rect">
            <a:avLst/>
          </a:prstGeom>
        </p:spPr>
      </p:pic>
      <p:sp>
        <p:nvSpPr>
          <p:cNvPr id="17" name="Right Brace 16"/>
          <p:cNvSpPr/>
          <p:nvPr/>
        </p:nvSpPr>
        <p:spPr>
          <a:xfrm>
            <a:off x="5229391" y="2048933"/>
            <a:ext cx="293885" cy="93133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890636" y="2528705"/>
            <a:ext cx="2338755" cy="237073"/>
            <a:chOff x="1925145" y="3048000"/>
            <a:chExt cx="6071176" cy="237073"/>
          </a:xfrm>
        </p:grpSpPr>
        <p:sp>
          <p:nvSpPr>
            <p:cNvPr id="24" name="Rectangle 23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66470" y="3048000"/>
              <a:ext cx="1499151" cy="2351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1177" y="3049888"/>
              <a:ext cx="996696" cy="2351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26724" y="5682078"/>
            <a:ext cx="6032140" cy="256032"/>
            <a:chOff x="1925145" y="3048000"/>
            <a:chExt cx="6071176" cy="237073"/>
          </a:xfrm>
        </p:grpSpPr>
        <p:sp>
          <p:nvSpPr>
            <p:cNvPr id="28" name="Rectangle 27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66470" y="3048000"/>
              <a:ext cx="1499151" cy="2351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781177" y="3049888"/>
              <a:ext cx="996696" cy="2351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477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focus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9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Temporal structure at different scales</a:t>
            </a:r>
          </a:p>
          <a:p>
            <a:pPr lvl="1"/>
            <a:r>
              <a:rPr lang="en-US" dirty="0" smtClean="0"/>
              <a:t>Multiple action instances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5</a:t>
            </a:fld>
            <a:endParaRPr lang="en-US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1680561" y="2581695"/>
            <a:ext cx="619555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876120" y="2360238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cxnSp>
        <p:nvCxnSpPr>
          <p:cNvPr id="6" name="Straight Arrow Connector 5"/>
          <p:cNvCxnSpPr>
            <a:endCxn id="5" idx="0"/>
          </p:cNvCxnSpPr>
          <p:nvPr/>
        </p:nvCxnSpPr>
        <p:spPr>
          <a:xfrm flipH="1">
            <a:off x="1932215" y="2444306"/>
            <a:ext cx="472320" cy="859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605528" y="2438210"/>
            <a:ext cx="52957" cy="864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9" idx="0"/>
          </p:cNvCxnSpPr>
          <p:nvPr/>
        </p:nvCxnSpPr>
        <p:spPr>
          <a:xfrm>
            <a:off x="6047320" y="2444306"/>
            <a:ext cx="1277189" cy="8590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775555" y="2201112"/>
            <a:ext cx="6071176" cy="237073"/>
            <a:chOff x="1925145" y="3048000"/>
            <a:chExt cx="6071176" cy="237073"/>
          </a:xfrm>
        </p:grpSpPr>
        <p:sp>
          <p:nvSpPr>
            <p:cNvPr id="20" name="Rectangle 19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66470" y="3048000"/>
              <a:ext cx="1499151" cy="2351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81177" y="3049888"/>
              <a:ext cx="996696" cy="2351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26" y="3303739"/>
            <a:ext cx="2006978" cy="1527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479" y="3303741"/>
            <a:ext cx="2055472" cy="1530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5" y="3303317"/>
            <a:ext cx="2050607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6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focus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9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Temporal structure at </a:t>
            </a:r>
            <a:r>
              <a:rPr lang="en-US" dirty="0" smtClean="0"/>
              <a:t>different scales</a:t>
            </a:r>
            <a:endParaRPr lang="en-US" dirty="0"/>
          </a:p>
          <a:p>
            <a:pPr lvl="1"/>
            <a:r>
              <a:rPr lang="en-US" dirty="0" smtClean="0"/>
              <a:t>Multiple action instances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Variability within a complex action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6534" y="590304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1. Yank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62906" y="5903046"/>
            <a:ext cx="96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2. Pause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0847" y="5903046"/>
            <a:ext cx="90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3. Press</a:t>
            </a: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1680561" y="2581695"/>
            <a:ext cx="619555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876120" y="2360238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cxnSp>
        <p:nvCxnSpPr>
          <p:cNvPr id="21" name="Straight Arrow Connector 20"/>
          <p:cNvCxnSpPr>
            <a:endCxn id="36" idx="0"/>
          </p:cNvCxnSpPr>
          <p:nvPr/>
        </p:nvCxnSpPr>
        <p:spPr>
          <a:xfrm flipH="1">
            <a:off x="2035016" y="3785046"/>
            <a:ext cx="174784" cy="58160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654300" y="3791142"/>
            <a:ext cx="1982497" cy="52777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138198" y="3791143"/>
            <a:ext cx="3886199" cy="52777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775555" y="2195063"/>
            <a:ext cx="6071176" cy="248776"/>
            <a:chOff x="1925145" y="3041951"/>
            <a:chExt cx="6071176" cy="248776"/>
          </a:xfrm>
        </p:grpSpPr>
        <p:sp>
          <p:nvSpPr>
            <p:cNvPr id="23" name="Rectangle 22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66470" y="3041951"/>
              <a:ext cx="1499151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81177" y="3043839"/>
              <a:ext cx="996696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75555" y="3530045"/>
            <a:ext cx="6071176" cy="246888"/>
            <a:chOff x="1925145" y="3044595"/>
            <a:chExt cx="6071176" cy="246888"/>
          </a:xfrm>
        </p:grpSpPr>
        <p:sp>
          <p:nvSpPr>
            <p:cNvPr id="28" name="Rectangle 27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66470" y="3048000"/>
              <a:ext cx="1499151" cy="2351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81177" y="3044595"/>
              <a:ext cx="996696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80" y="3533451"/>
            <a:ext cx="1499151" cy="2424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09" y="4366654"/>
            <a:ext cx="2002613" cy="1523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920" y="4366231"/>
            <a:ext cx="2046716" cy="15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584" y="4366653"/>
            <a:ext cx="2046148" cy="152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6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focus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9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Temporal structure at </a:t>
            </a:r>
            <a:r>
              <a:rPr lang="en-US" dirty="0" smtClean="0"/>
              <a:t>different scales</a:t>
            </a:r>
            <a:endParaRPr lang="en-US" dirty="0"/>
          </a:p>
          <a:p>
            <a:pPr lvl="1"/>
            <a:r>
              <a:rPr lang="en-US" dirty="0" smtClean="0"/>
              <a:t>Multiple action instances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Variability within a complex action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6534" y="590304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1. Yank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10847" y="5903046"/>
            <a:ext cx="90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. Press</a:t>
            </a: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1680561" y="2581695"/>
            <a:ext cx="619555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876120" y="2360238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cxnSp>
        <p:nvCxnSpPr>
          <p:cNvPr id="21" name="Straight Arrow Connector 20"/>
          <p:cNvCxnSpPr>
            <a:endCxn id="36" idx="0"/>
          </p:cNvCxnSpPr>
          <p:nvPr/>
        </p:nvCxnSpPr>
        <p:spPr>
          <a:xfrm flipH="1">
            <a:off x="2035016" y="3785046"/>
            <a:ext cx="174784" cy="58160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138198" y="3791143"/>
            <a:ext cx="3886199" cy="52777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775555" y="2195063"/>
            <a:ext cx="6071176" cy="248776"/>
            <a:chOff x="1925145" y="3041951"/>
            <a:chExt cx="6071176" cy="248776"/>
          </a:xfrm>
        </p:grpSpPr>
        <p:sp>
          <p:nvSpPr>
            <p:cNvPr id="23" name="Rectangle 22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66470" y="3041951"/>
              <a:ext cx="1499151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81177" y="3043839"/>
              <a:ext cx="996696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75555" y="3530045"/>
            <a:ext cx="6071176" cy="246888"/>
            <a:chOff x="1925145" y="3044595"/>
            <a:chExt cx="6071176" cy="246888"/>
          </a:xfrm>
        </p:grpSpPr>
        <p:sp>
          <p:nvSpPr>
            <p:cNvPr id="28" name="Rectangle 27"/>
            <p:cNvSpPr/>
            <p:nvPr/>
          </p:nvSpPr>
          <p:spPr>
            <a:xfrm>
              <a:off x="1925145" y="3048000"/>
              <a:ext cx="6071176" cy="235185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66470" y="3048000"/>
              <a:ext cx="1499151" cy="2351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81177" y="3044595"/>
              <a:ext cx="996696" cy="2468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09" y="4366654"/>
            <a:ext cx="2002613" cy="1523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584" y="4366653"/>
            <a:ext cx="2046148" cy="1523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2149" y="3530045"/>
            <a:ext cx="685090" cy="24688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97238" y="3528710"/>
            <a:ext cx="833090" cy="24688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4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9744" b="-29744"/>
          <a:stretch>
            <a:fillRect/>
          </a:stretch>
        </p:blipFill>
        <p:spPr>
          <a:xfrm>
            <a:off x="662466" y="-118711"/>
            <a:ext cx="8122923" cy="4467295"/>
          </a:xfrm>
        </p:spPr>
      </p:pic>
      <p:sp>
        <p:nvSpPr>
          <p:cNvPr id="8" name="Rectangle 7"/>
          <p:cNvSpPr/>
          <p:nvPr/>
        </p:nvSpPr>
        <p:spPr>
          <a:xfrm>
            <a:off x="662466" y="668428"/>
            <a:ext cx="8024334" cy="1353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2711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Parsing videos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837255" y="1842012"/>
            <a:ext cx="267645" cy="205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901700" y="3708400"/>
            <a:ext cx="722479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8126494" y="3486943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3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9744" b="-29744"/>
          <a:stretch>
            <a:fillRect/>
          </a:stretch>
        </p:blipFill>
        <p:spPr>
          <a:xfrm>
            <a:off x="662466" y="-118711"/>
            <a:ext cx="8122923" cy="446729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27111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Parsing videos</a:t>
            </a:r>
            <a:endParaRPr lang="en-US" sz="3600" dirty="0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901700" y="3708400"/>
            <a:ext cx="722479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26494" y="3486943"/>
            <a:ext cx="6634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aseline="0" dirty="0">
                <a:cs typeface="+mn-cs"/>
              </a:rPr>
              <a:t>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B709-EF61-2A42-835E-FEAB8D27FC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3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9337</TotalTime>
  <Words>2421</Words>
  <Application>Microsoft Macintosh PowerPoint</Application>
  <PresentationFormat>On-screen Show (4:3)</PresentationFormat>
  <Paragraphs>608</Paragraphs>
  <Slides>41</Slides>
  <Notes>41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Parsing Videos of Actions with Segmental Grammars</vt:lpstr>
      <vt:lpstr>PowerPoint Presentation</vt:lpstr>
      <vt:lpstr>PowerPoint Presentation</vt:lpstr>
      <vt:lpstr>Applications</vt:lpstr>
      <vt:lpstr>Our focus</vt:lpstr>
      <vt:lpstr>Our focus</vt:lpstr>
      <vt:lpstr>Our focus</vt:lpstr>
      <vt:lpstr>PowerPoint Presentation</vt:lpstr>
      <vt:lpstr>Parsing videos</vt:lpstr>
      <vt:lpstr>Parsing videos</vt:lpstr>
      <vt:lpstr>Parsing videos</vt:lpstr>
      <vt:lpstr>Parsing videos</vt:lpstr>
      <vt:lpstr>Parsing videos</vt:lpstr>
      <vt:lpstr>Parsing videos</vt:lpstr>
      <vt:lpstr>PowerPoint Presentation</vt:lpstr>
      <vt:lpstr>PowerPoint Presentation</vt:lpstr>
      <vt:lpstr>PowerPoint Presentation</vt:lpstr>
      <vt:lpstr>Context Free Grammars vs Regular Grammars</vt:lpstr>
      <vt:lpstr>Context Free Grammars vs Regular Grammars</vt:lpstr>
      <vt:lpstr>Scoring a parse tree</vt:lpstr>
      <vt:lpstr>Scoring a parse tree</vt:lpstr>
      <vt:lpstr>Scoring a parse tree</vt:lpstr>
      <vt:lpstr>Scoring a parse tree</vt:lpstr>
      <vt:lpstr>Inference</vt:lpstr>
      <vt:lpstr>Inference</vt:lpstr>
      <vt:lpstr>Learning</vt:lpstr>
      <vt:lpstr>Learning</vt:lpstr>
      <vt:lpstr>Learning</vt:lpstr>
      <vt:lpstr>Learning</vt:lpstr>
      <vt:lpstr>Existing datasets</vt:lpstr>
      <vt:lpstr>PowerPoint Presentation</vt:lpstr>
      <vt:lpstr>PowerPoint Presentation</vt:lpstr>
      <vt:lpstr>PowerPoint Presentation</vt:lpstr>
      <vt:lpstr>Baseline comparison: Semi Markov Models</vt:lpstr>
      <vt:lpstr>Baseline comparison: Semi Markov Models</vt:lpstr>
      <vt:lpstr>PowerPoint Presentation</vt:lpstr>
      <vt:lpstr>Results: average precision</vt:lpstr>
      <vt:lpstr>PowerPoint Presentation</vt:lpstr>
      <vt:lpstr>PowerPoint Presentation</vt:lpstr>
      <vt:lpstr>PowerPoint Presentation</vt:lpstr>
      <vt:lpstr>Our contributions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Parsing Videos of Actions with Segmental Grammars</dc:title>
  <dc:creator>Hamed Pirsiavash</dc:creator>
  <cp:lastModifiedBy>Hamed Pirsiavash</cp:lastModifiedBy>
  <cp:revision>227</cp:revision>
  <dcterms:created xsi:type="dcterms:W3CDTF">2014-06-16T13:38:06Z</dcterms:created>
  <dcterms:modified xsi:type="dcterms:W3CDTF">2014-08-10T01:53:21Z</dcterms:modified>
</cp:coreProperties>
</file>