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4" r:id="rId11"/>
    <p:sldId id="265" r:id="rId12"/>
    <p:sldId id="286" r:id="rId13"/>
    <p:sldId id="287" r:id="rId14"/>
    <p:sldId id="288" r:id="rId15"/>
    <p:sldId id="266" r:id="rId16"/>
    <p:sldId id="284" r:id="rId17"/>
    <p:sldId id="289" r:id="rId18"/>
    <p:sldId id="285" r:id="rId19"/>
    <p:sldId id="294" r:id="rId20"/>
    <p:sldId id="295" r:id="rId21"/>
    <p:sldId id="297" r:id="rId22"/>
    <p:sldId id="296" r:id="rId23"/>
    <p:sldId id="293" r:id="rId24"/>
    <p:sldId id="291" r:id="rId25"/>
    <p:sldId id="290" r:id="rId26"/>
    <p:sldId id="272" r:id="rId27"/>
    <p:sldId id="273" r:id="rId28"/>
    <p:sldId id="274" r:id="rId29"/>
    <p:sldId id="275" r:id="rId30"/>
    <p:sldId id="276" r:id="rId31"/>
    <p:sldId id="277" r:id="rId32"/>
    <p:sldId id="298" r:id="rId33"/>
    <p:sldId id="299" r:id="rId34"/>
    <p:sldId id="300" r:id="rId35"/>
    <p:sldId id="278" r:id="rId36"/>
    <p:sldId id="301" r:id="rId37"/>
    <p:sldId id="302" r:id="rId38"/>
    <p:sldId id="303" r:id="rId39"/>
    <p:sldId id="279" r:id="rId40"/>
    <p:sldId id="280" r:id="rId41"/>
    <p:sldId id="281" r:id="rId42"/>
    <p:sldId id="28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4794-BC52-47C2-8F13-E265D86840EC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0D30B-8570-42E0-92C1-B234A97092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75C6DD-7EEB-48E4-9AFE-23EFDE888526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C6C5D6-47BD-45D2-8BD0-1EC9C9C635FB}" type="slidenum">
              <a:rPr lang="en-US"/>
              <a:pPr/>
              <a:t>16</a:t>
            </a:fld>
            <a:endParaRPr lang="en-U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357" y="4349750"/>
            <a:ext cx="4741489" cy="351270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9725" y="877455"/>
            <a:ext cx="4097150" cy="3164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90625" y="877455"/>
            <a:ext cx="4476750" cy="31648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357" y="4349750"/>
            <a:ext cx="4741489" cy="351270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90625" y="877455"/>
            <a:ext cx="4476750" cy="31648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357" y="4349750"/>
            <a:ext cx="4741489" cy="351270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60941" y="4350109"/>
            <a:ext cx="4741200" cy="3431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60941" y="4350109"/>
            <a:ext cx="4741200" cy="3431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76618" y="914978"/>
            <a:ext cx="4497761" cy="3127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2305" cy="34795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GB" sz="2200" dirty="0">
                <a:ea typeface="Lucida Sans Unicode" charset="0"/>
                <a:cs typeface="Lucida Sans Unicode" charset="0"/>
              </a:rPr>
              <a:t>Need to make reasoned decisions about the map location on which to place a city.</a:t>
            </a: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endParaRPr lang="en-GB" sz="22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GB" sz="2200" dirty="0">
                <a:ea typeface="Lucida Sans Unicode" charset="0"/>
                <a:cs typeface="Lucida Sans Unicode" charset="0"/>
              </a:rPr>
              <a:t>Contents of surrounding tiles (terrain, rivers, resources...) affect success of city</a:t>
            </a: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endParaRPr lang="en-GB" sz="220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SzPct val="45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r>
              <a:rPr lang="en-GB" sz="2200" dirty="0">
                <a:ea typeface="Lucida Sans Unicode" charset="0"/>
                <a:cs typeface="Lucida Sans Unicode" charset="0"/>
              </a:rPr>
              <a:t>One important measure of city success is resource production, called “shields”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C6C5D6-47BD-45D2-8BD0-1EC9C9C635FB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37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48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58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C12BD0-A814-4EFD-9EB4-A4A5E34BF757}" type="slidenum">
              <a:rPr lang="en-US"/>
              <a:pPr/>
              <a:t>5</a:t>
            </a:fld>
            <a:endParaRPr 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504765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76618" y="914978"/>
            <a:ext cx="4497761" cy="3127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499162" cy="312881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499162" cy="312881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76618" y="914977"/>
            <a:ext cx="4499162" cy="312881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59699" cy="34737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6432D9-2C3C-4E35-8C6A-50BD14EC82C6}" type="slidenum">
              <a:rPr lang="en-US"/>
              <a:pPr/>
              <a:t>6</a:t>
            </a:fld>
            <a:endParaRPr 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6AF4DD-F540-45E7-9E40-4D5A82522CBE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F4358B-8537-4F71-B295-5E5F98D806B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9725" y="877455"/>
            <a:ext cx="4097150" cy="3164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9725" y="877455"/>
            <a:ext cx="4097150" cy="3164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9725" y="877455"/>
            <a:ext cx="4097150" cy="3164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88441-EA0C-480E-B25A-155762C66CD4}" type="datetimeFigureOut">
              <a:rPr lang="en-US" smtClean="0"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E382-9D66-468C-B4E7-7984702B94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Metareasoning: An Overview of Select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Joshua Jones</a:t>
            </a:r>
          </a:p>
          <a:p>
            <a:r>
              <a:rPr lang="en-US" dirty="0" smtClean="0"/>
              <a:t>3/4/2011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Gaia is an adaptive game-playing system.</a:t>
            </a:r>
          </a:p>
          <a:p>
            <a:r>
              <a:rPr lang="en-US" dirty="0" smtClean="0"/>
              <a:t>Gaia uses an explicit </a:t>
            </a:r>
            <a:r>
              <a:rPr lang="en-US" i="1" dirty="0" smtClean="0"/>
              <a:t>teleological </a:t>
            </a:r>
            <a:r>
              <a:rPr lang="en-US" dirty="0" smtClean="0"/>
              <a:t>model of the object-level game player.</a:t>
            </a:r>
          </a:p>
          <a:p>
            <a:r>
              <a:rPr lang="en-US" dirty="0" smtClean="0"/>
              <a:t>Gaia makes </a:t>
            </a:r>
            <a:r>
              <a:rPr lang="en-US" i="1" dirty="0" smtClean="0"/>
              <a:t>proactive</a:t>
            </a:r>
            <a:r>
              <a:rPr lang="en-US" dirty="0" smtClean="0"/>
              <a:t> adaptations in response to rule changes.</a:t>
            </a:r>
          </a:p>
          <a:p>
            <a:r>
              <a:rPr lang="en-US" dirty="0" smtClean="0"/>
              <a:t>An earlier system, REM, worked in a similar way and could also make </a:t>
            </a:r>
            <a:r>
              <a:rPr lang="en-US" i="1" dirty="0" smtClean="0"/>
              <a:t>retrospective</a:t>
            </a:r>
            <a:r>
              <a:rPr lang="en-US" dirty="0" smtClean="0"/>
              <a:t> adaptations.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Gaia/REM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REM:  </a:t>
            </a:r>
            <a:r>
              <a:rPr lang="en-GB" sz="2400" dirty="0" smtClean="0">
                <a:ea typeface="NimbusRomNo9L-Regu" charset="0"/>
                <a:cs typeface="NimbusRomNo9L-Regu" charset="0"/>
              </a:rPr>
              <a:t>Murdock, J. W., and </a:t>
            </a:r>
            <a:r>
              <a:rPr lang="en-GB" sz="2400" dirty="0" err="1" smtClean="0">
                <a:ea typeface="NimbusRomNo9L-Regu" charset="0"/>
                <a:cs typeface="NimbusRomNo9L-Regu" charset="0"/>
              </a:rPr>
              <a:t>Goel</a:t>
            </a:r>
            <a:r>
              <a:rPr lang="en-GB" sz="2400" dirty="0" smtClean="0">
                <a:ea typeface="NimbusRomNo9L-Regu" charset="0"/>
                <a:cs typeface="NimbusRomNo9L-Regu" charset="0"/>
              </a:rPr>
              <a:t>, A. K. ICAPS-2003, JETAI 2008.</a:t>
            </a:r>
          </a:p>
          <a:p>
            <a:r>
              <a:rPr lang="en-GB" dirty="0" smtClean="0">
                <a:ea typeface="NimbusRomNo9L-Regu" charset="0"/>
                <a:cs typeface="NimbusRomNo9L-Regu" charset="0"/>
              </a:rPr>
              <a:t>Gaia: </a:t>
            </a:r>
            <a:r>
              <a:rPr lang="en-US" sz="2400" dirty="0"/>
              <a:t>Joshua Jones, Chris </a:t>
            </a:r>
            <a:r>
              <a:rPr lang="en-US" sz="2400" dirty="0" err="1"/>
              <a:t>Parnin</a:t>
            </a:r>
            <a:r>
              <a:rPr lang="en-US" sz="2400" dirty="0"/>
              <a:t>, </a:t>
            </a:r>
            <a:r>
              <a:rPr lang="en-US" sz="2400" dirty="0" err="1"/>
              <a:t>Avik</a:t>
            </a:r>
            <a:r>
              <a:rPr lang="en-US" sz="2400" dirty="0"/>
              <a:t> </a:t>
            </a:r>
            <a:r>
              <a:rPr lang="en-US" sz="2400" dirty="0" err="1"/>
              <a:t>Sinharoy</a:t>
            </a:r>
            <a:r>
              <a:rPr lang="en-US" sz="2400" dirty="0"/>
              <a:t>, Spencer </a:t>
            </a:r>
            <a:r>
              <a:rPr lang="en-US" sz="2400" dirty="0" err="1"/>
              <a:t>Rugaber</a:t>
            </a:r>
            <a:r>
              <a:rPr lang="en-US" sz="2400" dirty="0"/>
              <a:t> and Ashok </a:t>
            </a:r>
            <a:r>
              <a:rPr lang="en-US" sz="2400" dirty="0" err="1"/>
              <a:t>Goel</a:t>
            </a:r>
            <a:r>
              <a:rPr lang="en-US" sz="2400" dirty="0"/>
              <a:t>. </a:t>
            </a:r>
            <a:r>
              <a:rPr lang="en-US" sz="2400" b="1" dirty="0"/>
              <a:t>Teleological Metareasoning for Automating Software Adaptation.</a:t>
            </a:r>
            <a:r>
              <a:rPr lang="en-US" sz="2400" dirty="0"/>
              <a:t> </a:t>
            </a:r>
            <a:r>
              <a:rPr lang="en-US" sz="2400" dirty="0" smtClean="0"/>
              <a:t>Third </a:t>
            </a:r>
            <a:r>
              <a:rPr lang="en-US" sz="2400" dirty="0"/>
              <a:t>IEEE International Conference on Self-Adaptive and Self-Organizing </a:t>
            </a:r>
            <a:r>
              <a:rPr lang="en-US" sz="2400" dirty="0" smtClean="0"/>
              <a:t>Systems, 2009.</a:t>
            </a:r>
            <a:endParaRPr lang="en-GB" sz="2400" dirty="0" smtClean="0">
              <a:ea typeface="NimbusRomNo9L-Regu" charset="0"/>
              <a:cs typeface="NimbusRomNo9L-Regu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9120" cy="1146360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Problem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60" y="3525491"/>
            <a:ext cx="7983360" cy="2013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9120" cy="4238365"/>
          </a:xfrm>
          <a:ln/>
        </p:spPr>
        <p:txBody>
          <a:bodyPr/>
          <a:lstStyle/>
          <a:p>
            <a:pPr marL="39168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A piece of software is placed in a similar, but new environment.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44378"/>
            <a:ext cx="7809120" cy="106427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Problem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9120" cy="4238365"/>
          </a:xfrm>
          <a:ln/>
        </p:spPr>
        <p:txBody>
          <a:bodyPr/>
          <a:lstStyle/>
          <a:p>
            <a:pPr marL="39168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It must be adapted to better meet the new demands...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560" y="3525490"/>
            <a:ext cx="7819200" cy="1883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44378"/>
            <a:ext cx="7809120" cy="106427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Problem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9120" cy="4238365"/>
          </a:xfrm>
          <a:ln/>
        </p:spPr>
        <p:txBody>
          <a:bodyPr/>
          <a:lstStyle/>
          <a:p>
            <a:pPr marL="391686" indent="-293764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How can this be done automatically?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880" y="2485701"/>
            <a:ext cx="6192000" cy="4150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72480" y="856529"/>
            <a:ext cx="7809120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4000" b="1" dirty="0" err="1">
                <a:solidFill>
                  <a:srgbClr val="333333"/>
                </a:solidFill>
                <a:latin typeface="Arial" charset="0"/>
                <a:ea typeface="Lucida Sans Unicode" charset="0"/>
                <a:cs typeface="Lucida Sans Unicode" charset="0"/>
              </a:rPr>
              <a:t>FreeCiv</a:t>
            </a:r>
            <a:endParaRPr lang="en-GB" sz="4000" b="1" dirty="0">
              <a:solidFill>
                <a:srgbClr val="333333"/>
              </a:solidFill>
              <a:latin typeface="Arial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81" y="2271119"/>
            <a:ext cx="3810240" cy="359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59840" y="1754104"/>
            <a:ext cx="3810240" cy="4810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78726" indent="-283685">
              <a:lnSpc>
                <a:spcPct val="93000"/>
              </a:lnSpc>
              <a:spcBef>
                <a:spcPts val="2835"/>
              </a:spcBef>
              <a:spcAft>
                <a:spcPts val="2835"/>
              </a:spcAft>
              <a:buClr>
                <a:srgbClr val="0E594D"/>
              </a:buClr>
              <a:buFont typeface="StarSymbol" charset="0"/>
              <a:buChar char="●"/>
              <a:tabLst>
                <a:tab pos="378726" algn="l"/>
                <a:tab pos="793452" algn="l"/>
                <a:tab pos="1208178" algn="l"/>
                <a:tab pos="1622904" algn="l"/>
                <a:tab pos="2037631" algn="l"/>
                <a:tab pos="2452357" algn="l"/>
                <a:tab pos="2867083" algn="l"/>
                <a:tab pos="3281809" algn="l"/>
                <a:tab pos="3696535" algn="l"/>
                <a:tab pos="4111261" algn="l"/>
                <a:tab pos="4525987" algn="l"/>
                <a:tab pos="4940713" algn="l"/>
                <a:tab pos="5355439" algn="l"/>
                <a:tab pos="5770166" algn="l"/>
                <a:tab pos="6184892" algn="l"/>
                <a:tab pos="6599618" algn="l"/>
                <a:tab pos="7014344" algn="l"/>
                <a:tab pos="7429070" algn="l"/>
                <a:tab pos="7843796" algn="l"/>
                <a:tab pos="8258522" algn="l"/>
                <a:tab pos="8673248" algn="l"/>
              </a:tabLst>
            </a:pPr>
            <a:r>
              <a:rPr lang="en-GB" sz="2500" dirty="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Turn-based multiplayer strategy game</a:t>
            </a:r>
          </a:p>
          <a:p>
            <a:pPr marL="378726" indent="-283685">
              <a:lnSpc>
                <a:spcPct val="93000"/>
              </a:lnSpc>
              <a:spcBef>
                <a:spcPts val="2835"/>
              </a:spcBef>
              <a:spcAft>
                <a:spcPts val="2835"/>
              </a:spcAft>
              <a:buClr>
                <a:srgbClr val="0E594D"/>
              </a:buClr>
              <a:buFont typeface="StarSymbol" charset="0"/>
              <a:buChar char="●"/>
              <a:tabLst>
                <a:tab pos="378726" algn="l"/>
                <a:tab pos="793452" algn="l"/>
                <a:tab pos="1208178" algn="l"/>
                <a:tab pos="1622904" algn="l"/>
                <a:tab pos="2037631" algn="l"/>
                <a:tab pos="2452357" algn="l"/>
                <a:tab pos="2867083" algn="l"/>
                <a:tab pos="3281809" algn="l"/>
                <a:tab pos="3696535" algn="l"/>
                <a:tab pos="4111261" algn="l"/>
                <a:tab pos="4525987" algn="l"/>
                <a:tab pos="4940713" algn="l"/>
                <a:tab pos="5355439" algn="l"/>
                <a:tab pos="5770166" algn="l"/>
                <a:tab pos="6184892" algn="l"/>
                <a:tab pos="6599618" algn="l"/>
                <a:tab pos="7014344" algn="l"/>
                <a:tab pos="7429070" algn="l"/>
                <a:tab pos="7843796" algn="l"/>
                <a:tab pos="8258522" algn="l"/>
                <a:tab pos="8673248" algn="l"/>
              </a:tabLst>
            </a:pPr>
            <a:r>
              <a:rPr lang="en-GB" sz="2500" dirty="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Massive number of game states and many(compound) actions</a:t>
            </a:r>
          </a:p>
          <a:p>
            <a:pPr marL="378726" indent="-283685">
              <a:lnSpc>
                <a:spcPct val="93000"/>
              </a:lnSpc>
              <a:spcBef>
                <a:spcPts val="2835"/>
              </a:spcBef>
              <a:spcAft>
                <a:spcPts val="2835"/>
              </a:spcAft>
              <a:buClr>
                <a:srgbClr val="0E594D"/>
              </a:buClr>
              <a:buFont typeface="StarSymbol" charset="0"/>
              <a:buChar char="●"/>
              <a:tabLst>
                <a:tab pos="378726" algn="l"/>
                <a:tab pos="793452" algn="l"/>
                <a:tab pos="1208178" algn="l"/>
                <a:tab pos="1622904" algn="l"/>
                <a:tab pos="2037631" algn="l"/>
                <a:tab pos="2452357" algn="l"/>
                <a:tab pos="2867083" algn="l"/>
                <a:tab pos="3281809" algn="l"/>
                <a:tab pos="3696535" algn="l"/>
                <a:tab pos="4111261" algn="l"/>
                <a:tab pos="4525987" algn="l"/>
                <a:tab pos="4940713" algn="l"/>
                <a:tab pos="5355439" algn="l"/>
                <a:tab pos="5770166" algn="l"/>
                <a:tab pos="6184892" algn="l"/>
                <a:tab pos="6599618" algn="l"/>
                <a:tab pos="7014344" algn="l"/>
                <a:tab pos="7429070" algn="l"/>
                <a:tab pos="7843796" algn="l"/>
                <a:tab pos="8258522" algn="l"/>
                <a:tab pos="8673248" algn="l"/>
              </a:tabLst>
            </a:pPr>
            <a:r>
              <a:rPr lang="en-GB" sz="2500" dirty="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Interrelated </a:t>
            </a:r>
            <a:r>
              <a:rPr lang="en-GB" sz="2500" dirty="0" err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subgoals</a:t>
            </a:r>
            <a:r>
              <a:rPr lang="en-GB" sz="2500" dirty="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 (technology, population growth, military...)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Metacognition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760" y="1659054"/>
            <a:ext cx="5451840" cy="199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51520" y="4147636"/>
            <a:ext cx="6428160" cy="671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5848" rIns="81639" bIns="40820"/>
          <a:lstStyle/>
          <a:p>
            <a:pPr algn="ctr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2000" dirty="0">
                <a:solidFill>
                  <a:srgbClr val="000000"/>
                </a:solidFill>
                <a:latin typeface="NimbusRomNo9L-Regu" charset="0"/>
                <a:ea typeface="NimbusRomNo9L-Regu" charset="0"/>
                <a:cs typeface="NimbusRomNo9L-Regu" charset="0"/>
              </a:rPr>
              <a:t>Model of a Metareasoning Agent Adapted From Cox and Raja, 2007.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040" y="568860"/>
            <a:ext cx="7807680" cy="1146360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>
                <a:solidFill>
                  <a:srgbClr val="000000"/>
                </a:solidFill>
              </a:rPr>
              <a:t>Adaptation Scenario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040" y="1906760"/>
            <a:ext cx="7807680" cy="4320454"/>
          </a:xfrm>
          <a:ln/>
        </p:spPr>
        <p:txBody>
          <a:bodyPr/>
          <a:lstStyle/>
          <a:p>
            <a:pPr marL="390246" indent="-29376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Adding a rule: luxury resources on map (e.g. gems, silks) will now contribute to happiness at a city if a city is connected (via roads, railroads) to the resource.</a:t>
            </a:r>
          </a:p>
          <a:p>
            <a:pPr marL="390246" indent="-29376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This rule is present in Civ3, but not in </a:t>
            </a:r>
            <a:r>
              <a:rPr lang="en-GB" dirty="0" err="1"/>
              <a:t>FreeCiv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44378"/>
            <a:ext cx="7809120" cy="106427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Automation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9120" cy="4238365"/>
          </a:xfrm>
          <a:ln/>
        </p:spPr>
        <p:txBody>
          <a:bodyPr>
            <a:normAutofit fontScale="92500" lnSpcReduction="20000"/>
          </a:bodyPr>
          <a:lstStyle/>
          <a:p>
            <a:pPr marL="391686" indent="-293764">
              <a:spcBef>
                <a:spcPts val="229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What knowledge is needed to make such an adaptation?</a:t>
            </a:r>
          </a:p>
          <a:p>
            <a:pPr marL="391686" indent="-293764">
              <a:spcBef>
                <a:spcPts val="229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Goals – What is the purpose of system components?</a:t>
            </a:r>
          </a:p>
          <a:p>
            <a:pPr marL="391686" indent="-293764">
              <a:spcBef>
                <a:spcPts val="229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Procedures – How are the actions that achieve these goals structured?</a:t>
            </a:r>
          </a:p>
          <a:p>
            <a:pPr marL="391686" indent="-293764">
              <a:spcBef>
                <a:spcPts val="229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Plus, connections between goals and procedures.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440" y="609185"/>
            <a:ext cx="7771680" cy="1143480"/>
          </a:xfrm>
          <a:ln/>
        </p:spPr>
        <p:txBody>
          <a:bodyPr lIns="81639" tIns="77655" rIns="81639" bIns="4245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Task-Method-Knowledge (TMK)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800" y="1981649"/>
            <a:ext cx="8076960" cy="4115952"/>
          </a:xfrm>
          <a:ln/>
        </p:spPr>
        <p:txBody>
          <a:bodyPr lIns="81639" tIns="64853" rIns="81639" bIns="42452"/>
          <a:lstStyle/>
          <a:p>
            <a:pPr marL="308165" indent="-308165">
              <a:spcBef>
                <a:spcPts val="635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/>
              <a:t>TMK models provide the agent with knowledge of its own design. </a:t>
            </a:r>
          </a:p>
          <a:p>
            <a:pPr marL="308165" indent="-308165">
              <a:spcBef>
                <a:spcPts val="635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/>
              <a:t>TMK encodes:</a:t>
            </a:r>
          </a:p>
          <a:p>
            <a:pPr marL="781932" lvl="1">
              <a:spcBef>
                <a:spcPts val="544"/>
              </a:spcBef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200" dirty="0"/>
              <a:t>Tasks (including Subtasks and Primitive Tasks)</a:t>
            </a:r>
          </a:p>
          <a:p>
            <a:pPr marL="1173618" lvl="2" indent="-195843">
              <a:spcBef>
                <a:spcPts val="454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dirty="0"/>
              <a:t>Requirements and results (</a:t>
            </a:r>
            <a:r>
              <a:rPr lang="en-GB" sz="1800" i="1" dirty="0"/>
              <a:t>goals)</a:t>
            </a:r>
          </a:p>
          <a:p>
            <a:pPr marL="781932" lvl="1">
              <a:spcBef>
                <a:spcPts val="544"/>
              </a:spcBef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200" dirty="0"/>
              <a:t>Methods </a:t>
            </a:r>
          </a:p>
          <a:p>
            <a:pPr marL="1173618" lvl="2" indent="-195843">
              <a:spcBef>
                <a:spcPts val="454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dirty="0"/>
              <a:t>Composition and control (</a:t>
            </a:r>
            <a:r>
              <a:rPr lang="en-GB" sz="1800" i="1" dirty="0" smtClean="0"/>
              <a:t>procedures)</a:t>
            </a:r>
            <a:endParaRPr lang="en-GB" sz="1800" i="1" dirty="0"/>
          </a:p>
          <a:p>
            <a:pPr marL="781932" lvl="1">
              <a:spcBef>
                <a:spcPts val="544"/>
              </a:spcBef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200" dirty="0"/>
              <a:t>Knowledge</a:t>
            </a:r>
          </a:p>
          <a:p>
            <a:pPr marL="1173618" lvl="2" indent="-195843">
              <a:spcBef>
                <a:spcPts val="454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dirty="0"/>
              <a:t>Domain concepts and relations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192" y="3719513"/>
            <a:ext cx="3741808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 of metareasoning</a:t>
            </a:r>
          </a:p>
          <a:p>
            <a:r>
              <a:rPr lang="en-US" dirty="0" smtClean="0"/>
              <a:t>Gaia – A game-playing metareasoning system.</a:t>
            </a:r>
          </a:p>
          <a:p>
            <a:r>
              <a:rPr lang="en-US" dirty="0" smtClean="0"/>
              <a:t>Abstraction Networks (ANs) – Domain knowledge adaptation.</a:t>
            </a:r>
          </a:p>
          <a:p>
            <a:r>
              <a:rPr lang="en-US" dirty="0" err="1" smtClean="0"/>
              <a:t>MetaCognitive</a:t>
            </a:r>
            <a:r>
              <a:rPr lang="en-US" dirty="0" smtClean="0"/>
              <a:t> Loop (MCL) – A general-purpose metareasoning shell.</a:t>
            </a:r>
          </a:p>
          <a:p>
            <a:r>
              <a:rPr lang="en-US" dirty="0" smtClean="0"/>
              <a:t>Key points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440" y="609185"/>
            <a:ext cx="7771680" cy="1143480"/>
          </a:xfrm>
          <a:ln/>
        </p:spPr>
        <p:txBody>
          <a:bodyPr lIns="81639" tIns="77655" rIns="81639" bIns="4245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Task-Method-Knowledge (TMK)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800" y="1981649"/>
            <a:ext cx="8076960" cy="4115952"/>
          </a:xfrm>
          <a:ln/>
        </p:spPr>
        <p:txBody>
          <a:bodyPr lIns="81639" tIns="64853" rIns="81639" bIns="42452"/>
          <a:lstStyle/>
          <a:p>
            <a:pPr marL="308165" indent="-308165">
              <a:spcBef>
                <a:spcPts val="635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/>
              <a:t>Explicitly connects a </a:t>
            </a:r>
            <a:r>
              <a:rPr lang="en-GB" sz="2500" i="1" dirty="0"/>
              <a:t>functional</a:t>
            </a:r>
            <a:r>
              <a:rPr lang="en-GB" sz="2500" dirty="0"/>
              <a:t> view of the system with a </a:t>
            </a:r>
            <a:r>
              <a:rPr lang="en-GB" sz="2500" i="1" dirty="0"/>
              <a:t>procedural </a:t>
            </a:r>
            <a:r>
              <a:rPr lang="en-GB" sz="2500" dirty="0"/>
              <a:t>view.</a:t>
            </a:r>
          </a:p>
          <a:p>
            <a:pPr marL="308165" indent="-308165">
              <a:spcBef>
                <a:spcPts val="3266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/>
              <a:t>Thus, we have a </a:t>
            </a:r>
            <a:r>
              <a:rPr lang="en-GB" sz="2500" i="1" dirty="0"/>
              <a:t>teleological </a:t>
            </a:r>
            <a:r>
              <a:rPr lang="en-GB" sz="2500" dirty="0"/>
              <a:t>model that allows a </a:t>
            </a:r>
            <a:r>
              <a:rPr lang="en-GB" sz="2500" dirty="0" err="1"/>
              <a:t>reasoner</a:t>
            </a:r>
            <a:r>
              <a:rPr lang="en-GB" sz="2500" dirty="0"/>
              <a:t> to move between goals and processes.</a:t>
            </a:r>
          </a:p>
          <a:p>
            <a:pPr marL="308165" indent="-308165">
              <a:spcBef>
                <a:spcPts val="3266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500" dirty="0"/>
              <a:t>This process where an agent reasons over and changes its own design is </a:t>
            </a:r>
            <a:r>
              <a:rPr lang="en-GB" sz="2500" i="1" dirty="0"/>
              <a:t>metareasoning</a:t>
            </a:r>
            <a:r>
              <a:rPr lang="en-GB" sz="2500" dirty="0"/>
              <a:t> – reasoning about reasoning.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72041" y="692031"/>
            <a:ext cx="7808492" cy="769441"/>
          </a:xfrm>
        </p:spPr>
        <p:txBody>
          <a:bodyPr>
            <a:spAutoFit/>
          </a:bodyPr>
          <a:lstStyle/>
          <a:p>
            <a:pPr lvl="0"/>
            <a:r>
              <a:rPr lang="en-US"/>
              <a:t>Partial TMKL Agent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02512" y="3067944"/>
            <a:ext cx="7084528" cy="31535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72041" y="1906606"/>
            <a:ext cx="7808492" cy="4239079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sz="2200" dirty="0"/>
              <a:t>The “</a:t>
            </a:r>
            <a:r>
              <a:rPr lang="en-US" sz="2200" dirty="0" err="1"/>
              <a:t>largepox</a:t>
            </a:r>
            <a:r>
              <a:rPr lang="en-US" sz="2200" dirty="0"/>
              <a:t>” strategy is the one affected by </a:t>
            </a:r>
            <a:r>
              <a:rPr lang="en-US" sz="2200" dirty="0" smtClean="0"/>
              <a:t>the change we are considering – “luxuries increase happiness”: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72041" y="509473"/>
            <a:ext cx="7808492" cy="1134231"/>
          </a:xfrm>
        </p:spPr>
        <p:txBody>
          <a:bodyPr>
            <a:normAutofit fontScale="90000"/>
          </a:bodyPr>
          <a:lstStyle/>
          <a:p>
            <a:pPr lvl="0"/>
            <a:r>
              <a:rPr lang="en-US"/>
              <a:t>Proposed Proactive Adaptation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66240" y="1961799"/>
            <a:ext cx="5589903" cy="467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metareasoning</a:t>
            </a:r>
          </a:p>
          <a:p>
            <a:r>
              <a:rPr lang="en-US" dirty="0" smtClean="0"/>
              <a:t>Gaia – A game-playing metareasoning system.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Abstraction Networks (ANs) – Domain knowledge adaptation.</a:t>
            </a:r>
          </a:p>
          <a:p>
            <a:r>
              <a:rPr lang="en-US" dirty="0" err="1" smtClean="0"/>
              <a:t>MetaCognitive</a:t>
            </a:r>
            <a:r>
              <a:rPr lang="en-US" dirty="0" smtClean="0"/>
              <a:t> Loop (MCL) – A general-purpose metareasoning shell.</a:t>
            </a:r>
          </a:p>
          <a:p>
            <a:r>
              <a:rPr lang="en-US" dirty="0" smtClean="0"/>
              <a:t>Key points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 classification structures.</a:t>
            </a:r>
          </a:p>
          <a:p>
            <a:r>
              <a:rPr lang="en-US" dirty="0" smtClean="0"/>
              <a:t>Annotated with predictive grounding knowledge called </a:t>
            </a:r>
            <a:r>
              <a:rPr lang="en-US" i="1" dirty="0" smtClean="0"/>
              <a:t>Empirical Verification Procedures.</a:t>
            </a:r>
            <a:endParaRPr lang="en-US" dirty="0" smtClean="0"/>
          </a:p>
          <a:p>
            <a:r>
              <a:rPr lang="en-US" dirty="0" err="1" smtClean="0"/>
              <a:t>Metaknowledge</a:t>
            </a:r>
            <a:r>
              <a:rPr lang="en-US" dirty="0" smtClean="0"/>
              <a:t> is used for diagnosis; statistical techniques are used for repair.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Joshua Jones. </a:t>
            </a:r>
            <a:r>
              <a:rPr lang="en-US" sz="2400" b="1" dirty="0"/>
              <a:t>Empirically-Based Self-Diagnosis and Repair of Domain Knowledge.</a:t>
            </a:r>
            <a:r>
              <a:rPr lang="en-US" sz="2400" dirty="0"/>
              <a:t> Ph.D. Thesis, College of Computing, Georgia Institute of Technology. May 2010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Ashok </a:t>
            </a:r>
            <a:r>
              <a:rPr lang="en-US" sz="2400" dirty="0" err="1"/>
              <a:t>Goel</a:t>
            </a:r>
            <a:r>
              <a:rPr lang="en-US" sz="2400" dirty="0"/>
              <a:t> and Joshua Jones. </a:t>
            </a:r>
            <a:r>
              <a:rPr lang="en-US" sz="2400" b="1" dirty="0"/>
              <a:t>Meta-Reasoning for Self-Adaptation in Intelligent Agents.</a:t>
            </a:r>
            <a:r>
              <a:rPr lang="en-US" sz="2400" dirty="0"/>
              <a:t> To appear in Meta-Reasoning, M. Cox and A. Raja (editors). MIT Press, 2011.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44377"/>
            <a:ext cx="7801920" cy="1062832"/>
          </a:xfrm>
          <a:ln/>
        </p:spPr>
        <p:txBody>
          <a:bodyPr/>
          <a:lstStyle/>
          <a:p>
            <a:pPr>
              <a:lnSpc>
                <a:spcPct val="6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Reflection on object-level knowledge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906761"/>
            <a:ext cx="7801920" cy="4347817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3000"/>
              </a:lnSpc>
              <a:spcBef>
                <a:spcPts val="1633"/>
              </a:spcBef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What if a metareasoning process such as </a:t>
            </a:r>
            <a:r>
              <a:rPr lang="en-GB" dirty="0" smtClean="0"/>
              <a:t>Gaia identifies </a:t>
            </a:r>
            <a:r>
              <a:rPr lang="en-GB" dirty="0"/>
              <a:t>a primitive task as the source of error?</a:t>
            </a:r>
          </a:p>
          <a:p>
            <a:pPr>
              <a:lnSpc>
                <a:spcPct val="93000"/>
              </a:lnSpc>
              <a:spcBef>
                <a:spcPts val="1633"/>
              </a:spcBef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Primitive tasks are those that are directly implemented by object-level knowledge.</a:t>
            </a:r>
          </a:p>
          <a:p>
            <a:pPr>
              <a:lnSpc>
                <a:spcPct val="93000"/>
              </a:lnSpc>
              <a:spcBef>
                <a:spcPts val="1633"/>
              </a:spcBef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Want reflective process to then descend into the task and reason about the knowledge.</a:t>
            </a:r>
          </a:p>
          <a:p>
            <a:pPr>
              <a:lnSpc>
                <a:spcPct val="93000"/>
              </a:lnSpc>
              <a:spcBef>
                <a:spcPts val="1633"/>
              </a:spcBef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Take as an example the primitive 'select city build action' </a:t>
            </a:r>
            <a:r>
              <a:rPr lang="en-GB" dirty="0" smtClean="0"/>
              <a:t>task (under ‘build city’).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9120" cy="114924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City Location Quality </a:t>
            </a:r>
            <a:r>
              <a:rPr lang="en-GB" dirty="0" err="1"/>
              <a:t>Subproblem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9120" cy="4347817"/>
          </a:xfrm>
          <a:ln/>
        </p:spPr>
        <p:txBody>
          <a:bodyPr/>
          <a:lstStyle/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Predict shield (resource) production of a potential city over time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761" y="3547093"/>
            <a:ext cx="2625120" cy="2439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6080" y="3573016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3520" y="3567255"/>
            <a:ext cx="495360" cy="468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5760" y="3573016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840" y="4045385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7440" y="4045385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120" y="4045385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840" y="4509114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7440" y="4509114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120" y="4509114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840" y="4981484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7440" y="4981484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120" y="4981484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7840" y="5453853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8880" y="5453853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120" y="5453853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8160" y="4045385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9600" y="4509114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9600" y="4981484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360" y="4055466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360" y="4517755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360" y="4991564"/>
            <a:ext cx="489600" cy="463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3920" y="4039625"/>
            <a:ext cx="495360" cy="468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197600" y="4392461"/>
            <a:ext cx="748800" cy="420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9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VS.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9120" cy="1149241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Object-level domain knowledge representation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9120" cy="4347817"/>
          </a:xfrm>
          <a:ln/>
        </p:spPr>
        <p:txBody>
          <a:bodyPr/>
          <a:lstStyle/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A commonly used pattern of hierarchical classification is “structured matching” (</a:t>
            </a:r>
            <a:r>
              <a:rPr lang="en-GB" dirty="0" err="1"/>
              <a:t>Bylander</a:t>
            </a:r>
            <a:r>
              <a:rPr lang="en-GB" dirty="0"/>
              <a:t>, et al., 1991)</a:t>
            </a:r>
          </a:p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In structured matching, state features are progressively aggregated and </a:t>
            </a:r>
            <a:r>
              <a:rPr lang="en-GB" dirty="0" smtClean="0"/>
              <a:t>abstracted.</a:t>
            </a:r>
            <a:endParaRPr lang="en-GB" dirty="0"/>
          </a:p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Structured matching is efficient – linear in space and inference time with respect to input </a:t>
            </a:r>
            <a:r>
              <a:rPr lang="en-GB" dirty="0" smtClean="0"/>
              <a:t>dimension.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72480" y="569576"/>
            <a:ext cx="7809120" cy="1144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4000" b="1" dirty="0" err="1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FreeCiv</a:t>
            </a:r>
            <a:r>
              <a:rPr lang="en-GB" sz="4000" b="1" dirty="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rPr>
              <a:t> City Location Quality Knowledge Structure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0" y="1792988"/>
            <a:ext cx="5685120" cy="497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Metareasoning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Metareasoning (</a:t>
            </a:r>
            <a:r>
              <a:rPr lang="en-US" dirty="0" err="1" smtClean="0"/>
              <a:t>metacog</a:t>
            </a:r>
            <a:r>
              <a:rPr lang="en-US" dirty="0" smtClean="0"/>
              <a:t>) </a:t>
            </a:r>
            <a:r>
              <a:rPr lang="en-US" dirty="0"/>
              <a:t>is knowledge (i.e. awareness) of one's cognitive processes and the efficient use of this self-awareness to self-regulate these cognitive </a:t>
            </a:r>
            <a:r>
              <a:rPr lang="en-US" dirty="0" smtClean="0"/>
              <a:t>processes. </a:t>
            </a:r>
            <a:r>
              <a:rPr lang="en-US" dirty="0"/>
              <a:t>(Wikipedia)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Typically the intent in practical systems is to control and regulate some </a:t>
            </a:r>
            <a:r>
              <a:rPr lang="en-US" i="1" dirty="0"/>
              <a:t>object-level</a:t>
            </a:r>
            <a:r>
              <a:rPr lang="en-US" dirty="0"/>
              <a:t> reasoning process.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9120" cy="114924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 Domain Characterization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9120" cy="4347817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Task: Compositional Classification</a:t>
            </a:r>
          </a:p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There is a set of “empirically determinable” features that share mutual information amongst themselves, and with the class label</a:t>
            </a:r>
          </a:p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Assume a known independence structure</a:t>
            </a:r>
          </a:p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Some features are only determinable after classification, and may have some cost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9120" cy="114924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Empirical Verification Procedures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0"/>
            <a:ext cx="7809120" cy="4938279"/>
          </a:xfrm>
          <a:ln/>
        </p:spPr>
        <p:txBody>
          <a:bodyPr>
            <a:normAutofit fontScale="92500" lnSpcReduction="10000"/>
          </a:bodyPr>
          <a:lstStyle/>
          <a:p>
            <a:pPr marL="381606" indent="-286565">
              <a:lnSpc>
                <a:spcPct val="93000"/>
              </a:lnSpc>
              <a:spcAft>
                <a:spcPts val="1633"/>
              </a:spcAft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 smtClean="0"/>
              <a:t>Gaia and REM provide </a:t>
            </a:r>
            <a:r>
              <a:rPr lang="en-GB" dirty="0"/>
              <a:t>theories of the kind of knowledge needed for </a:t>
            </a:r>
            <a:r>
              <a:rPr lang="en-GB" dirty="0" err="1"/>
              <a:t>metalevel</a:t>
            </a:r>
            <a:r>
              <a:rPr lang="en-GB" dirty="0"/>
              <a:t> reasoning over process – but what </a:t>
            </a:r>
            <a:r>
              <a:rPr lang="en-GB" dirty="0" err="1"/>
              <a:t>metaknowledge</a:t>
            </a:r>
            <a:r>
              <a:rPr lang="en-GB" dirty="0"/>
              <a:t> is needed for metareasoning over object-level knowledge?</a:t>
            </a:r>
          </a:p>
          <a:p>
            <a:pPr marL="381606" indent="-286565">
              <a:lnSpc>
                <a:spcPct val="93000"/>
              </a:lnSpc>
              <a:spcAft>
                <a:spcPts val="1633"/>
              </a:spcAft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Use </a:t>
            </a:r>
            <a:r>
              <a:rPr lang="en-GB" dirty="0" err="1"/>
              <a:t>metaknowledge</a:t>
            </a:r>
            <a:r>
              <a:rPr lang="en-GB" dirty="0"/>
              <a:t> that grounds the semantics of object-level knowledge in </a:t>
            </a:r>
            <a:r>
              <a:rPr lang="en-GB" i="1" dirty="0"/>
              <a:t>perception</a:t>
            </a:r>
            <a:r>
              <a:rPr lang="en-GB" dirty="0"/>
              <a:t>.</a:t>
            </a:r>
          </a:p>
          <a:p>
            <a:pPr marL="381606" indent="-286565">
              <a:lnSpc>
                <a:spcPct val="93000"/>
              </a:lnSpc>
              <a:spcAft>
                <a:spcPts val="1633"/>
              </a:spcAft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Can be exploited by the reflective layer to perform diagnosis over the object-level knowledge hierarchy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0" y="504053"/>
            <a:ext cx="7809120" cy="114780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Inference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601" y="1879398"/>
            <a:ext cx="4940640" cy="4320454"/>
          </a:xfrm>
          <a:ln/>
        </p:spPr>
        <p:txBody>
          <a:bodyPr/>
          <a:lstStyle/>
          <a:p>
            <a:pPr lvl="1">
              <a:lnSpc>
                <a:spcPct val="93000"/>
              </a:lnSpc>
              <a:spcAft>
                <a:spcPts val="1633"/>
              </a:spcAft>
              <a:tabLst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706368" algn="l"/>
              </a:tabLst>
            </a:pPr>
            <a:r>
              <a:rPr lang="en-GB" dirty="0"/>
              <a:t>observe feature values at leaves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952160" y="5246472"/>
            <a:ext cx="793440" cy="491091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952160" y="5246472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914080" y="5478335"/>
            <a:ext cx="793440" cy="491092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618241" y="4739539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7767361" y="5256552"/>
            <a:ext cx="793440" cy="491092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8123040" y="4445748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5477761" y="3760236"/>
            <a:ext cx="793440" cy="491091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035841" y="3456363"/>
            <a:ext cx="793440" cy="491092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6199200" y="2494342"/>
            <a:ext cx="793440" cy="491092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5398561" y="4245566"/>
            <a:ext cx="427680" cy="100378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6000481" y="4245566"/>
            <a:ext cx="308160" cy="12356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7001280" y="3944575"/>
            <a:ext cx="293760" cy="79784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 flipV="1">
            <a:off x="7496641" y="3943134"/>
            <a:ext cx="505440" cy="13148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 flipV="1">
            <a:off x="7711200" y="3944575"/>
            <a:ext cx="673920" cy="50405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5967361" y="2981113"/>
            <a:ext cx="534240" cy="7805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 flipV="1">
            <a:off x="6766561" y="2981113"/>
            <a:ext cx="450720" cy="47813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0" y="504053"/>
            <a:ext cx="7809120" cy="114780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Inference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601" y="1879398"/>
            <a:ext cx="4940640" cy="4320454"/>
          </a:xfrm>
          <a:ln/>
        </p:spPr>
        <p:txBody>
          <a:bodyPr/>
          <a:lstStyle/>
          <a:p>
            <a:pPr lvl="1">
              <a:lnSpc>
                <a:spcPct val="93000"/>
              </a:lnSpc>
              <a:spcAft>
                <a:spcPts val="1633"/>
              </a:spcAft>
              <a:tabLst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706368" algn="l"/>
              </a:tabLst>
            </a:pPr>
            <a:r>
              <a:rPr lang="en-GB" dirty="0"/>
              <a:t>observe feature values at leaves</a:t>
            </a:r>
          </a:p>
          <a:p>
            <a:pPr lvl="1">
              <a:lnSpc>
                <a:spcPct val="93000"/>
              </a:lnSpc>
              <a:spcAft>
                <a:spcPts val="1633"/>
              </a:spcAft>
              <a:tabLst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706368" algn="l"/>
              </a:tabLst>
            </a:pPr>
            <a:r>
              <a:rPr lang="en-GB" dirty="0"/>
              <a:t>use local knowledge at each node with observed children to predict the value of the associated feature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952160" y="5246472"/>
            <a:ext cx="793440" cy="491091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952160" y="5246472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914080" y="5478335"/>
            <a:ext cx="793440" cy="491092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618241" y="4739539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7767361" y="5256552"/>
            <a:ext cx="793440" cy="491092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8123040" y="4445748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477761" y="3760236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7035841" y="3456363"/>
            <a:ext cx="793440" cy="491092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199200" y="2494342"/>
            <a:ext cx="793440" cy="491092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5398561" y="4245566"/>
            <a:ext cx="427680" cy="100378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 flipV="1">
            <a:off x="6000481" y="4245566"/>
            <a:ext cx="308160" cy="12356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7001280" y="3944575"/>
            <a:ext cx="293760" cy="79784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 flipV="1">
            <a:off x="7496641" y="3943134"/>
            <a:ext cx="505440" cy="13148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7711200" y="3944575"/>
            <a:ext cx="673920" cy="50405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5967361" y="2981113"/>
            <a:ext cx="534240" cy="7805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 flipV="1">
            <a:off x="6766561" y="2981113"/>
            <a:ext cx="450720" cy="47813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0" y="504053"/>
            <a:ext cx="7809120" cy="114780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Inference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601" y="1879398"/>
            <a:ext cx="4940640" cy="4320454"/>
          </a:xfrm>
          <a:ln/>
        </p:spPr>
        <p:txBody>
          <a:bodyPr>
            <a:normAutofit lnSpcReduction="10000"/>
          </a:bodyPr>
          <a:lstStyle/>
          <a:p>
            <a:pPr lvl="1">
              <a:lnSpc>
                <a:spcPct val="93000"/>
              </a:lnSpc>
              <a:spcAft>
                <a:spcPts val="1633"/>
              </a:spcAft>
              <a:tabLst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706368" algn="l"/>
              </a:tabLst>
            </a:pPr>
            <a:r>
              <a:rPr lang="en-GB" dirty="0"/>
              <a:t>observe feature values at leaves</a:t>
            </a:r>
          </a:p>
          <a:p>
            <a:pPr lvl="1">
              <a:lnSpc>
                <a:spcPct val="93000"/>
              </a:lnSpc>
              <a:spcAft>
                <a:spcPts val="1633"/>
              </a:spcAft>
              <a:tabLst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706368" algn="l"/>
              </a:tabLst>
            </a:pPr>
            <a:r>
              <a:rPr lang="en-GB" dirty="0"/>
              <a:t>use local knowledge at each node with observed children to predict the value of the associated feature</a:t>
            </a:r>
          </a:p>
          <a:p>
            <a:pPr lvl="1">
              <a:lnSpc>
                <a:spcPct val="93000"/>
              </a:lnSpc>
              <a:spcAft>
                <a:spcPts val="1633"/>
              </a:spcAft>
              <a:tabLst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706368" algn="l"/>
              </a:tabLst>
            </a:pPr>
            <a:r>
              <a:rPr lang="en-GB" dirty="0"/>
              <a:t>iterate the step above for all nodes with predicted or observed children 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952160" y="5246472"/>
            <a:ext cx="793440" cy="491091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952160" y="5246472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914080" y="5478335"/>
            <a:ext cx="793440" cy="491092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618241" y="4739539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767361" y="5256552"/>
            <a:ext cx="793440" cy="491092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8123040" y="4445748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477761" y="3760236"/>
            <a:ext cx="793440" cy="491091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7035841" y="3456363"/>
            <a:ext cx="793440" cy="491092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199200" y="2494342"/>
            <a:ext cx="793440" cy="491092"/>
          </a:xfrm>
          <a:prstGeom prst="roundRect">
            <a:avLst>
              <a:gd name="adj" fmla="val 292"/>
            </a:avLst>
          </a:prstGeom>
          <a:solidFill>
            <a:srgbClr val="4700B8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5398561" y="4245566"/>
            <a:ext cx="427680" cy="100378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6000481" y="4245566"/>
            <a:ext cx="308160" cy="12356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7001280" y="3944575"/>
            <a:ext cx="293760" cy="79784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7496641" y="3943134"/>
            <a:ext cx="505440" cy="13148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 flipV="1">
            <a:off x="7711200" y="3944575"/>
            <a:ext cx="673920" cy="50405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67361" y="2981113"/>
            <a:ext cx="534240" cy="7805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6766561" y="2981113"/>
            <a:ext cx="450720" cy="47813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9120" cy="114924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Learning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9120" cy="4762580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Exploit the empirical determinability of the represented features  </a:t>
            </a:r>
          </a:p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Learning technique used within nodes is flexible, as is the internal knowledge representation</a:t>
            </a:r>
          </a:p>
          <a:p>
            <a:pPr>
              <a:lnSpc>
                <a:spcPct val="93000"/>
              </a:lnSpc>
              <a:spcAft>
                <a:spcPts val="1633"/>
              </a:spcAft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Different learning progressions based upon other design choices and problem characteristics; in all cases the EVPs are key in assigning fault to specific nodes.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0" y="504053"/>
            <a:ext cx="7809120" cy="114780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Learning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9841" y="1781467"/>
            <a:ext cx="8226720" cy="4756819"/>
          </a:xfrm>
          <a:ln/>
        </p:spPr>
        <p:txBody>
          <a:bodyPr/>
          <a:lstStyle/>
          <a:p>
            <a:pPr lvl="1">
              <a:lnSpc>
                <a:spcPct val="93000"/>
              </a:lnSpc>
              <a:spcAft>
                <a:spcPts val="1633"/>
              </a:spcAft>
              <a:tabLst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706368" algn="l"/>
              </a:tabLst>
            </a:pPr>
            <a:r>
              <a:rPr lang="en-GB" dirty="0"/>
              <a:t>Nodes are recursively traversed from root, descending until verification succeeds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568160" y="5407769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568160" y="5407769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530080" y="5639632"/>
            <a:ext cx="793440" cy="491092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505120" y="4739539"/>
            <a:ext cx="793440" cy="491091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652801" y="5256552"/>
            <a:ext cx="793440" cy="491092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7009921" y="4445748"/>
            <a:ext cx="793440" cy="491091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2092320" y="3920092"/>
            <a:ext cx="793440" cy="491092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922720" y="3456363"/>
            <a:ext cx="793440" cy="491092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4052161" y="2940789"/>
            <a:ext cx="793440" cy="491092"/>
          </a:xfrm>
          <a:prstGeom prst="roundRect">
            <a:avLst>
              <a:gd name="adj" fmla="val 292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2013120" y="4406863"/>
            <a:ext cx="427680" cy="100378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 flipV="1">
            <a:off x="2616481" y="4406863"/>
            <a:ext cx="308160" cy="12356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5888160" y="3944575"/>
            <a:ext cx="293760" cy="79784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6382081" y="3944575"/>
            <a:ext cx="505440" cy="13148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6596640" y="3944575"/>
            <a:ext cx="673920" cy="50405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2521441" y="3427560"/>
            <a:ext cx="1834560" cy="4954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4619521" y="3427560"/>
            <a:ext cx="1288800" cy="15697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4934880" y="5880138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056641" y="5978069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7339680" y="5969428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8167681" y="5309838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V="1">
            <a:off x="5317920" y="5226309"/>
            <a:ext cx="408960" cy="65670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 flipV="1">
            <a:off x="6019201" y="5226309"/>
            <a:ext cx="246240" cy="75463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 flipV="1">
            <a:off x="7577280" y="4941160"/>
            <a:ext cx="23040" cy="102106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H="1" flipV="1">
            <a:off x="7719840" y="4932518"/>
            <a:ext cx="718560" cy="380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0" y="504053"/>
            <a:ext cx="7809120" cy="114780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Learning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9841" y="1781467"/>
            <a:ext cx="8226720" cy="4756819"/>
          </a:xfrm>
          <a:ln/>
        </p:spPr>
        <p:txBody>
          <a:bodyPr/>
          <a:lstStyle/>
          <a:p>
            <a:pPr lvl="1">
              <a:lnSpc>
                <a:spcPct val="93000"/>
              </a:lnSpc>
              <a:spcAft>
                <a:spcPts val="1633"/>
              </a:spcAft>
              <a:tabLst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706368" algn="l"/>
              </a:tabLst>
            </a:pPr>
            <a:r>
              <a:rPr lang="en-GB" dirty="0"/>
              <a:t>Nodes are recursively traversed from root, descending until verification succeeds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568160" y="5406328"/>
            <a:ext cx="793440" cy="491092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568160" y="5407769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530080" y="5639632"/>
            <a:ext cx="793440" cy="491092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505120" y="4739539"/>
            <a:ext cx="793440" cy="491091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652801" y="5256552"/>
            <a:ext cx="793440" cy="491092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7009921" y="4445748"/>
            <a:ext cx="793440" cy="491091"/>
          </a:xfrm>
          <a:prstGeom prst="roundRect">
            <a:avLst>
              <a:gd name="adj" fmla="val 29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092320" y="3920092"/>
            <a:ext cx="793440" cy="491092"/>
          </a:xfrm>
          <a:prstGeom prst="roundRect">
            <a:avLst>
              <a:gd name="adj" fmla="val 292"/>
            </a:avLst>
          </a:prstGeom>
          <a:solidFill>
            <a:srgbClr val="3DEB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922720" y="3456363"/>
            <a:ext cx="793440" cy="491092"/>
          </a:xfrm>
          <a:prstGeom prst="roundRect">
            <a:avLst>
              <a:gd name="adj" fmla="val 292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4052161" y="2939350"/>
            <a:ext cx="793440" cy="491091"/>
          </a:xfrm>
          <a:prstGeom prst="roundRect">
            <a:avLst>
              <a:gd name="adj" fmla="val 292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2013120" y="4406863"/>
            <a:ext cx="427680" cy="100378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 flipV="1">
            <a:off x="2616481" y="4405423"/>
            <a:ext cx="308160" cy="12356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5888160" y="3944575"/>
            <a:ext cx="293760" cy="79784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6382081" y="3943134"/>
            <a:ext cx="505440" cy="13148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 flipV="1">
            <a:off x="6596640" y="3944575"/>
            <a:ext cx="673920" cy="50405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2521441" y="3427560"/>
            <a:ext cx="1834560" cy="4954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 flipV="1">
            <a:off x="4619521" y="3427560"/>
            <a:ext cx="1288800" cy="15697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4934880" y="5880138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6056641" y="5978069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7339680" y="5969428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8167681" y="5309838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5317920" y="5224869"/>
            <a:ext cx="408960" cy="65670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 flipV="1">
            <a:off x="6019201" y="5226309"/>
            <a:ext cx="246240" cy="75463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H="1" flipV="1">
            <a:off x="7577280" y="4941160"/>
            <a:ext cx="23040" cy="102106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 flipV="1">
            <a:off x="7719840" y="4932518"/>
            <a:ext cx="718560" cy="380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0" y="504053"/>
            <a:ext cx="7809120" cy="1147801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Learning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9841" y="1781467"/>
            <a:ext cx="8226720" cy="4756819"/>
          </a:xfrm>
          <a:ln/>
        </p:spPr>
        <p:txBody>
          <a:bodyPr/>
          <a:lstStyle/>
          <a:p>
            <a:pPr lvl="1">
              <a:lnSpc>
                <a:spcPct val="93000"/>
              </a:lnSpc>
              <a:spcAft>
                <a:spcPts val="1633"/>
              </a:spcAft>
              <a:tabLst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706368" algn="l"/>
              </a:tabLst>
            </a:pPr>
            <a:r>
              <a:rPr lang="en-GB" dirty="0"/>
              <a:t>Nodes are recursively traversed from root, descending until verification succeeds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568160" y="5406328"/>
            <a:ext cx="793440" cy="491092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568160" y="5407769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30080" y="5639632"/>
            <a:ext cx="793440" cy="491092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505120" y="4739539"/>
            <a:ext cx="793440" cy="491091"/>
          </a:xfrm>
          <a:prstGeom prst="roundRect">
            <a:avLst>
              <a:gd name="adj" fmla="val 292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6652801" y="5256552"/>
            <a:ext cx="793440" cy="491092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7009921" y="4445748"/>
            <a:ext cx="793440" cy="491091"/>
          </a:xfrm>
          <a:prstGeom prst="roundRect">
            <a:avLst>
              <a:gd name="adj" fmla="val 292"/>
            </a:avLst>
          </a:prstGeom>
          <a:solidFill>
            <a:srgbClr val="3DEB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092320" y="3920092"/>
            <a:ext cx="793440" cy="491092"/>
          </a:xfrm>
          <a:prstGeom prst="roundRect">
            <a:avLst>
              <a:gd name="adj" fmla="val 292"/>
            </a:avLst>
          </a:prstGeom>
          <a:solidFill>
            <a:srgbClr val="3DEB3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922720" y="3456363"/>
            <a:ext cx="793440" cy="491092"/>
          </a:xfrm>
          <a:prstGeom prst="roundRect">
            <a:avLst>
              <a:gd name="adj" fmla="val 292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4052161" y="2939350"/>
            <a:ext cx="793440" cy="491091"/>
          </a:xfrm>
          <a:prstGeom prst="roundRect">
            <a:avLst>
              <a:gd name="adj" fmla="val 292"/>
            </a:avLst>
          </a:pr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2013120" y="4406863"/>
            <a:ext cx="427680" cy="100378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2616481" y="4405423"/>
            <a:ext cx="308160" cy="12356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5888160" y="3944575"/>
            <a:ext cx="293760" cy="79784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 flipV="1">
            <a:off x="6382081" y="3943134"/>
            <a:ext cx="505440" cy="131485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 flipV="1">
            <a:off x="6596640" y="3944575"/>
            <a:ext cx="673920" cy="50405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2521441" y="3427560"/>
            <a:ext cx="1834560" cy="4954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 flipV="1">
            <a:off x="4619521" y="3427560"/>
            <a:ext cx="1288800" cy="15697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4934880" y="5880138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6056641" y="5978069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7339680" y="5969428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8167681" y="5309838"/>
            <a:ext cx="793440" cy="491091"/>
          </a:xfrm>
          <a:prstGeom prst="roundRect">
            <a:avLst>
              <a:gd name="adj" fmla="val 292"/>
            </a:avLst>
          </a:pr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5317920" y="5224869"/>
            <a:ext cx="408960" cy="65670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 flipV="1">
            <a:off x="6019201" y="5226309"/>
            <a:ext cx="246240" cy="75463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 flipV="1">
            <a:off x="7577280" y="4941160"/>
            <a:ext cx="23040" cy="102106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 flipV="1">
            <a:off x="7719840" y="4932518"/>
            <a:ext cx="718560" cy="3802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544377"/>
            <a:ext cx="7801920" cy="1062832"/>
          </a:xfrm>
          <a:ln/>
        </p:spPr>
        <p:txBody>
          <a:bodyPr/>
          <a:lstStyle/>
          <a:p>
            <a:pPr>
              <a:lnSpc>
                <a:spcPct val="66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Experimentation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1" y="1906761"/>
            <a:ext cx="7801920" cy="4238365"/>
          </a:xfrm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93000"/>
              </a:lnSpc>
              <a:spcBef>
                <a:spcPts val="1633"/>
              </a:spcBef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Rote “table update” learners, neural networks and </a:t>
            </a:r>
            <a:r>
              <a:rPr lang="en-GB" dirty="0" err="1"/>
              <a:t>kNN</a:t>
            </a:r>
            <a:r>
              <a:rPr lang="en-GB" dirty="0"/>
              <a:t> learners have been placed within nodes in our knowledge structures.</a:t>
            </a:r>
          </a:p>
          <a:p>
            <a:pPr>
              <a:lnSpc>
                <a:spcPct val="93000"/>
              </a:lnSpc>
              <a:spcBef>
                <a:spcPts val="1633"/>
              </a:spcBef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We have experimented in synthetic domains</a:t>
            </a:r>
            <a:r>
              <a:rPr lang="en-GB" dirty="0" smtClean="0"/>
              <a:t>, in a variety of degraded settings, </a:t>
            </a:r>
            <a:r>
              <a:rPr lang="en-GB" dirty="0"/>
              <a:t>as well as in the </a:t>
            </a:r>
            <a:r>
              <a:rPr lang="en-GB" dirty="0" err="1"/>
              <a:t>FreeCiv</a:t>
            </a:r>
            <a:r>
              <a:rPr lang="en-GB" dirty="0"/>
              <a:t> example described, financial prediction and sports prediction.</a:t>
            </a:r>
          </a:p>
          <a:p>
            <a:pPr>
              <a:lnSpc>
                <a:spcPct val="93000"/>
              </a:lnSpc>
              <a:spcBef>
                <a:spcPts val="1633"/>
              </a:spcBef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Some positive results with several domain/learner configurations, please see papers for detail</a:t>
            </a:r>
            <a:r>
              <a:rPr lang="en-GB" dirty="0" smtClean="0"/>
              <a:t>.</a:t>
            </a:r>
          </a:p>
          <a:p>
            <a:pPr>
              <a:lnSpc>
                <a:spcPct val="93000"/>
              </a:lnSpc>
              <a:spcBef>
                <a:spcPts val="1633"/>
              </a:spcBef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 smtClean="0"/>
              <a:t>Some theoretical results also.</a:t>
            </a:r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Metareasoning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760" y="1659054"/>
            <a:ext cx="5451840" cy="199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51520" y="4147636"/>
            <a:ext cx="6428160" cy="671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5848" rIns="81639" bIns="40820"/>
          <a:lstStyle/>
          <a:p>
            <a:pPr algn="ctr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2000" dirty="0">
                <a:solidFill>
                  <a:srgbClr val="000000"/>
                </a:solidFill>
                <a:latin typeface="NimbusRomNo9L-Regu" charset="0"/>
                <a:ea typeface="NimbusRomNo9L-Regu" charset="0"/>
                <a:cs typeface="NimbusRomNo9L-Regu" charset="0"/>
              </a:rPr>
              <a:t>Model of a Metareasoning Agent Adapted From Cox and Raja, 2007.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3360" cy="1149241"/>
          </a:xfrm>
          <a:ln/>
        </p:spPr>
        <p:txBody>
          <a:bodyPr/>
          <a:lstStyle/>
          <a:p>
            <a:pPr>
              <a:lnSpc>
                <a:spcPct val="7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Metareasoning Architecture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0"/>
            <a:ext cx="7803360" cy="1412789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71000"/>
              </a:lnSpc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Ground-level actions may be in service of reflective layer diagnosis; thus the metareasoning level may in some cases drive action selection.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400" y="3318108"/>
            <a:ext cx="6281280" cy="3110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3360" cy="1149241"/>
          </a:xfrm>
          <a:ln/>
        </p:spPr>
        <p:txBody>
          <a:bodyPr/>
          <a:lstStyle/>
          <a:p>
            <a:pPr>
              <a:lnSpc>
                <a:spcPct val="7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Metareasoning Architecture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3360" cy="4284450"/>
          </a:xfrm>
          <a:ln/>
        </p:spPr>
        <p:txBody>
          <a:bodyPr/>
          <a:lstStyle/>
          <a:p>
            <a:pPr>
              <a:lnSpc>
                <a:spcPct val="71000"/>
              </a:lnSpc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Meta-knowledge here takes the form of an explicit representation of object-level knowledge semantics via connection to ground level </a:t>
            </a:r>
            <a:r>
              <a:rPr lang="en-GB" dirty="0" err="1"/>
              <a:t>percepts</a:t>
            </a:r>
            <a:r>
              <a:rPr lang="en-GB" dirty="0"/>
              <a:t>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040" y="3318108"/>
            <a:ext cx="6073920" cy="3110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3"/>
            <a:ext cx="7803360" cy="1149241"/>
          </a:xfrm>
          <a:ln/>
        </p:spPr>
        <p:txBody>
          <a:bodyPr/>
          <a:lstStyle/>
          <a:p>
            <a:pPr>
              <a:lnSpc>
                <a:spcPct val="71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/>
              <a:t>Metareasoning Architecture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2480" y="1906761"/>
            <a:ext cx="7803360" cy="4284450"/>
          </a:xfrm>
          <a:ln/>
        </p:spPr>
        <p:txBody>
          <a:bodyPr/>
          <a:lstStyle/>
          <a:p>
            <a:pPr>
              <a:lnSpc>
                <a:spcPct val="71000"/>
              </a:lnSpc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/>
              <a:t>Meta-knowledge is distributed over object-level knowledge structures, not confined to separate metareasoning level representations.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240" y="3318109"/>
            <a:ext cx="5806080" cy="3318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metareasoning</a:t>
            </a:r>
          </a:p>
          <a:p>
            <a:r>
              <a:rPr lang="en-US" dirty="0" smtClean="0"/>
              <a:t>Gaia – A game-playing metareasoning system.</a:t>
            </a:r>
          </a:p>
          <a:p>
            <a:r>
              <a:rPr lang="en-US" dirty="0" smtClean="0"/>
              <a:t>Abstraction Networks (ANs) – Domain knowledge adaptation.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MetaCognitive</a:t>
            </a:r>
            <a:r>
              <a:rPr lang="en-US" dirty="0" smtClean="0">
                <a:solidFill>
                  <a:srgbClr val="0070C0"/>
                </a:solidFill>
              </a:rPr>
              <a:t> Loop (MCL) – A general-purpose metareasoning shell.</a:t>
            </a:r>
          </a:p>
          <a:p>
            <a:r>
              <a:rPr lang="en-US" dirty="0" smtClean="0"/>
              <a:t>Key points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MetaCognitive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MCL is a general-purpose shell that can be “attached” to various object-level </a:t>
            </a:r>
            <a:r>
              <a:rPr lang="en-US" dirty="0" err="1" smtClean="0"/>
              <a:t>reasoners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interfacing knowledge must be authored.</a:t>
            </a:r>
          </a:p>
          <a:p>
            <a:r>
              <a:rPr lang="en-US" dirty="0" smtClean="0"/>
              <a:t>MCL uses only weak models (vs. previous methods) and lightweight inference.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Matthew </a:t>
            </a:r>
            <a:r>
              <a:rPr lang="en-US" sz="2800" dirty="0" err="1"/>
              <a:t>Schmill</a:t>
            </a:r>
            <a:r>
              <a:rPr lang="en-US" sz="2800" dirty="0"/>
              <a:t>, Michael Anderson, Scott </a:t>
            </a:r>
            <a:r>
              <a:rPr lang="en-US" sz="2800" dirty="0" err="1"/>
              <a:t>Fults</a:t>
            </a:r>
            <a:r>
              <a:rPr lang="en-US" sz="2800" dirty="0"/>
              <a:t>, </a:t>
            </a:r>
            <a:r>
              <a:rPr lang="en-US" sz="2800" dirty="0" err="1"/>
              <a:t>Darsana</a:t>
            </a:r>
            <a:r>
              <a:rPr lang="en-US" sz="2800" dirty="0"/>
              <a:t> </a:t>
            </a:r>
            <a:r>
              <a:rPr lang="en-US" sz="2800" dirty="0" err="1"/>
              <a:t>Josyula</a:t>
            </a:r>
            <a:r>
              <a:rPr lang="en-US" sz="2800" dirty="0"/>
              <a:t>, Tim Oates, Donald Perlis, </a:t>
            </a:r>
            <a:r>
              <a:rPr lang="en-US" sz="2800" dirty="0" err="1"/>
              <a:t>Hamid</a:t>
            </a:r>
            <a:r>
              <a:rPr lang="en-US" sz="2800" dirty="0"/>
              <a:t> </a:t>
            </a:r>
            <a:r>
              <a:rPr lang="en-US" sz="2800" dirty="0" err="1"/>
              <a:t>Haidarian</a:t>
            </a:r>
            <a:r>
              <a:rPr lang="en-US" sz="2800" dirty="0"/>
              <a:t> </a:t>
            </a:r>
            <a:r>
              <a:rPr lang="en-US" sz="2800" dirty="0" err="1"/>
              <a:t>Shahri</a:t>
            </a:r>
            <a:r>
              <a:rPr lang="en-US" sz="2800" dirty="0"/>
              <a:t>, </a:t>
            </a:r>
            <a:r>
              <a:rPr lang="en-US" sz="2800" dirty="0" err="1"/>
              <a:t>Shomir</a:t>
            </a:r>
            <a:r>
              <a:rPr lang="en-US" sz="2800" dirty="0"/>
              <a:t> Wilson, Dean Wright. </a:t>
            </a:r>
            <a:r>
              <a:rPr lang="en-US" sz="2800" i="1" dirty="0"/>
              <a:t>The </a:t>
            </a:r>
            <a:r>
              <a:rPr lang="en-US" sz="2800" i="1" dirty="0" err="1"/>
              <a:t>Metacognitive</a:t>
            </a:r>
            <a:r>
              <a:rPr lang="en-US" sz="2800" i="1" dirty="0"/>
              <a:t> Loop and Reasoning about Anomalies. </a:t>
            </a:r>
            <a:r>
              <a:rPr lang="en-US" sz="2800" dirty="0"/>
              <a:t>In Cox, M., Raja, A. (Ed.), Metareasoning: Thinking about Thinking. MIT Press, MA, USA, </a:t>
            </a:r>
            <a:r>
              <a:rPr lang="en-US" sz="2800" dirty="0" smtClean="0"/>
              <a:t>2011.</a:t>
            </a: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MCL performs </a:t>
            </a:r>
            <a:r>
              <a:rPr lang="en-US" i="1" dirty="0" smtClean="0"/>
              <a:t>retrospective</a:t>
            </a:r>
            <a:r>
              <a:rPr lang="en-US" dirty="0" smtClean="0"/>
              <a:t> adaptation or intervention.</a:t>
            </a:r>
          </a:p>
          <a:p>
            <a:r>
              <a:rPr lang="en-US" dirty="0" smtClean="0"/>
              <a:t>MCL uses </a:t>
            </a:r>
            <a:r>
              <a:rPr lang="en-US" i="1" dirty="0" smtClean="0"/>
              <a:t>expectations</a:t>
            </a:r>
            <a:r>
              <a:rPr lang="en-US" dirty="0" smtClean="0"/>
              <a:t> embedded in object-level code to detect failure.</a:t>
            </a:r>
          </a:p>
          <a:p>
            <a:r>
              <a:rPr lang="en-US" dirty="0" smtClean="0"/>
              <a:t>Expectation failures are abstracted to </a:t>
            </a:r>
            <a:r>
              <a:rPr lang="en-US" i="1" dirty="0" smtClean="0"/>
              <a:t>indications</a:t>
            </a:r>
            <a:r>
              <a:rPr lang="en-US" dirty="0" smtClean="0"/>
              <a:t>, which are mapped to </a:t>
            </a:r>
            <a:r>
              <a:rPr lang="en-US" i="1" dirty="0" smtClean="0"/>
              <a:t>failures</a:t>
            </a:r>
            <a:r>
              <a:rPr lang="en-US" dirty="0" smtClean="0"/>
              <a:t> (causes) and finally to </a:t>
            </a:r>
            <a:r>
              <a:rPr lang="en-US" i="1" dirty="0" smtClean="0"/>
              <a:t>responses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Responses must then be made concrete and implemented by the object-level host.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MCL </a:t>
            </a:r>
            <a:r>
              <a:rPr lang="en-US" dirty="0" err="1" smtClean="0"/>
              <a:t>Ontologies</a:t>
            </a:r>
            <a:r>
              <a:rPr lang="en-US" dirty="0" smtClean="0"/>
              <a:t> and Fringes.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(Figure due to </a:t>
            </a:r>
            <a:r>
              <a:rPr lang="en-US" dirty="0" err="1" smtClean="0"/>
              <a:t>Schmill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013960" cy="180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MCL has been tested with example cases in domains such as:</a:t>
            </a:r>
          </a:p>
          <a:p>
            <a:pPr lvl="1"/>
            <a:r>
              <a:rPr lang="en-US" dirty="0" smtClean="0"/>
              <a:t>Video games (Bolo)</a:t>
            </a:r>
          </a:p>
          <a:p>
            <a:pPr lvl="1"/>
            <a:r>
              <a:rPr lang="en-US" dirty="0" smtClean="0"/>
              <a:t>Robotics domains (Simulated/Actual)</a:t>
            </a:r>
          </a:p>
          <a:p>
            <a:pPr lvl="1"/>
            <a:r>
              <a:rPr lang="en-US" dirty="0" smtClean="0"/>
              <a:t>Language domains (</a:t>
            </a:r>
            <a:r>
              <a:rPr lang="en-US" dirty="0" err="1" smtClean="0"/>
              <a:t>Chatbots</a:t>
            </a:r>
            <a:r>
              <a:rPr lang="en-US" dirty="0" smtClean="0"/>
              <a:t>/Alfred)</a:t>
            </a:r>
          </a:p>
          <a:p>
            <a:r>
              <a:rPr lang="en-US" dirty="0" smtClean="0"/>
              <a:t>The goal is to establish generality.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metareasoning</a:t>
            </a:r>
          </a:p>
          <a:p>
            <a:r>
              <a:rPr lang="en-US" dirty="0" smtClean="0"/>
              <a:t>Gaia – A game-playing metareasoning system.</a:t>
            </a:r>
          </a:p>
          <a:p>
            <a:r>
              <a:rPr lang="en-US" dirty="0" smtClean="0"/>
              <a:t>Abstraction Networks (ANs) – Domain knowledge adaptation.</a:t>
            </a:r>
          </a:p>
          <a:p>
            <a:r>
              <a:rPr lang="en-US" dirty="0" err="1" smtClean="0"/>
              <a:t>MetaCognitive</a:t>
            </a:r>
            <a:r>
              <a:rPr lang="en-US" dirty="0" smtClean="0"/>
              <a:t> Loop (MCL) – A general-purpose metareasoning shell.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Key points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Metareasoning</a:t>
            </a:r>
            <a:endParaRPr lang="en-US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51520" y="4769781"/>
            <a:ext cx="6428160" cy="375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5848" rIns="81639" bIns="40820"/>
          <a:lstStyle/>
          <a:p>
            <a:pPr algn="ctr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US" sz="2000" dirty="0">
                <a:solidFill>
                  <a:srgbClr val="000000"/>
                </a:solidFill>
                <a:latin typeface="NimbusRomNo9L-Regu" charset="0"/>
                <a:ea typeface="NimbusRomNo9L-Regu" charset="0"/>
                <a:cs typeface="NimbusRomNo9L-Regu" charset="0"/>
              </a:rPr>
              <a:t>Alternative models exist...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960" y="1736823"/>
            <a:ext cx="4743360" cy="2618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Metareasoning can be used to monitor, repair and guide the processing of a system.  It is a particular approach that separates this processing distinctly from the object-layer.</a:t>
            </a:r>
          </a:p>
          <a:p>
            <a:r>
              <a:rPr lang="en-US" dirty="0" smtClean="0"/>
              <a:t>It may take many forms:</a:t>
            </a:r>
          </a:p>
          <a:p>
            <a:pPr lvl="1"/>
            <a:r>
              <a:rPr lang="en-US" dirty="0" smtClean="0"/>
              <a:t>Proactive vs. Retrospective</a:t>
            </a:r>
          </a:p>
          <a:p>
            <a:pPr lvl="1"/>
            <a:r>
              <a:rPr lang="en-US" dirty="0" smtClean="0"/>
              <a:t>“Strong model” vs. “Weak model”</a:t>
            </a:r>
          </a:p>
          <a:p>
            <a:pPr lvl="1"/>
            <a:r>
              <a:rPr lang="en-US" dirty="0" smtClean="0"/>
              <a:t>Process vs. Knowledge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each case we have seen, </a:t>
            </a:r>
            <a:r>
              <a:rPr lang="en-US" i="1" dirty="0" smtClean="0"/>
              <a:t>predictive</a:t>
            </a:r>
            <a:r>
              <a:rPr lang="en-US" dirty="0" smtClean="0"/>
              <a:t> knowledge is used.</a:t>
            </a:r>
          </a:p>
          <a:p>
            <a:r>
              <a:rPr lang="en-US" dirty="0" smtClean="0"/>
              <a:t>These predictions are directly tied to the </a:t>
            </a:r>
            <a:r>
              <a:rPr lang="en-US" i="1" dirty="0" smtClean="0"/>
              <a:t>function</a:t>
            </a:r>
            <a:r>
              <a:rPr lang="en-US" dirty="0" smtClean="0"/>
              <a:t> of the associated knowledge or procedural structure.  </a:t>
            </a:r>
          </a:p>
          <a:p>
            <a:r>
              <a:rPr lang="en-US" dirty="0" smtClean="0"/>
              <a:t>This predictive annotation can be seen as grounding the attached structure – and this grounding makes it possible to reason about the annotated entity.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9389"/>
            <a:ext cx="8228160" cy="1134839"/>
          </a:xfrm>
          <a:ln/>
        </p:spPr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What kinds of things might the Meta-Layer do?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>
            <a:normAutofit fontScale="925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Select among various methods to achieve a goal.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Decide when to terminate or alter reasoning.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Fix errors in object-level knowledge and/or process.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Make judgments about skill at a task or quality of knowledge about a subject.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(And accordingly direct computation/learning.)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Adapt a reasoning process to a new situation.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Psychological Studies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>
            <a:normAutofit fontScale="92500" lnSpcReduction="20000"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When </a:t>
            </a:r>
            <a:r>
              <a:rPr lang="en-US" dirty="0"/>
              <a:t>solving problems, </a:t>
            </a:r>
            <a:r>
              <a:rPr lang="en-US" dirty="0" smtClean="0"/>
              <a:t>there is some evidence that it </a:t>
            </a:r>
            <a:r>
              <a:rPr lang="en-US" dirty="0"/>
              <a:t>helps to explicitly force yourself to consider your thought </a:t>
            </a:r>
            <a:r>
              <a:rPr lang="en-US" dirty="0" smtClean="0"/>
              <a:t>process.</a:t>
            </a:r>
            <a:endParaRPr lang="en-US" dirty="0"/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It seems that being explicitly prompted to attend to monitoring one's own reasoning leads to some improvements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</a:t>
            </a:r>
            <a:r>
              <a:rPr lang="en-US" dirty="0"/>
              <a:t>. T. Cox. </a:t>
            </a:r>
            <a:r>
              <a:rPr lang="en-US" dirty="0" err="1"/>
              <a:t>Metacognition</a:t>
            </a:r>
            <a:r>
              <a:rPr lang="en-US" dirty="0"/>
              <a:t> in computation: A </a:t>
            </a:r>
            <a:r>
              <a:rPr lang="en-US" dirty="0" smtClean="0"/>
              <a:t>selected research </a:t>
            </a:r>
            <a:r>
              <a:rPr lang="en-US" dirty="0"/>
              <a:t>review. </a:t>
            </a:r>
            <a:r>
              <a:rPr lang="en-US" dirty="0" smtClean="0"/>
              <a:t>Artificial Intelligence, </a:t>
            </a:r>
            <a:r>
              <a:rPr lang="en-US" dirty="0"/>
              <a:t>169(2):104–141, 2005.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Psychological Studies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Some contradictory evidence – people often make serious errors in making </a:t>
            </a:r>
            <a:r>
              <a:rPr lang="en-US" dirty="0" err="1"/>
              <a:t>metacognitively</a:t>
            </a:r>
            <a:r>
              <a:rPr lang="en-US" dirty="0"/>
              <a:t> based judgments.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The cost of metareasoning itself must also be considered, though its value is often in controlling cost of object-level processing.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metareasoning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Gaia – A game-playing metareasoning system.</a:t>
            </a:r>
          </a:p>
          <a:p>
            <a:r>
              <a:rPr lang="en-US" dirty="0" smtClean="0"/>
              <a:t>Abstraction Networks (ANs) – Domain knowledge adaptation.</a:t>
            </a:r>
          </a:p>
          <a:p>
            <a:r>
              <a:rPr lang="en-US" dirty="0" err="1" smtClean="0"/>
              <a:t>MetaCognitive</a:t>
            </a:r>
            <a:r>
              <a:rPr lang="en-US" dirty="0" smtClean="0"/>
              <a:t> Loop (MCL) – A general-purpose metareasoning shell.</a:t>
            </a:r>
          </a:p>
          <a:p>
            <a:r>
              <a:rPr lang="en-US" dirty="0" smtClean="0"/>
              <a:t>Key points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1702</Words>
  <Application>Microsoft Office PowerPoint</Application>
  <PresentationFormat>On-screen Show (4:3)</PresentationFormat>
  <Paragraphs>204</Paragraphs>
  <Slides>51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Metareasoning: An Overview of Select Systems</vt:lpstr>
      <vt:lpstr>Outline</vt:lpstr>
      <vt:lpstr>Metareasoning</vt:lpstr>
      <vt:lpstr>Metareasoning</vt:lpstr>
      <vt:lpstr>Metareasoning</vt:lpstr>
      <vt:lpstr>What kinds of things might the Meta-Layer do?</vt:lpstr>
      <vt:lpstr>Psychological Studies</vt:lpstr>
      <vt:lpstr>Psychological Studies</vt:lpstr>
      <vt:lpstr>Outline</vt:lpstr>
      <vt:lpstr>Gaia</vt:lpstr>
      <vt:lpstr>Gaia/REM References</vt:lpstr>
      <vt:lpstr>Problem</vt:lpstr>
      <vt:lpstr>Problem</vt:lpstr>
      <vt:lpstr>Problem</vt:lpstr>
      <vt:lpstr>Slide 15</vt:lpstr>
      <vt:lpstr>Metacognition</vt:lpstr>
      <vt:lpstr>Adaptation Scenario</vt:lpstr>
      <vt:lpstr>Automation</vt:lpstr>
      <vt:lpstr>Task-Method-Knowledge (TMK)</vt:lpstr>
      <vt:lpstr>Task-Method-Knowledge (TMK)</vt:lpstr>
      <vt:lpstr>Partial TMKL Agent Model</vt:lpstr>
      <vt:lpstr>Proposed Proactive Adaptation Process</vt:lpstr>
      <vt:lpstr>Outline</vt:lpstr>
      <vt:lpstr>Abstraction Networks</vt:lpstr>
      <vt:lpstr>AN Reference</vt:lpstr>
      <vt:lpstr>Reflection on object-level knowledge</vt:lpstr>
      <vt:lpstr>City Location Quality Subproblem</vt:lpstr>
      <vt:lpstr>Object-level domain knowledge representation</vt:lpstr>
      <vt:lpstr>Slide 29</vt:lpstr>
      <vt:lpstr> Domain Characterization</vt:lpstr>
      <vt:lpstr>Empirical Verification Procedures</vt:lpstr>
      <vt:lpstr>Inference</vt:lpstr>
      <vt:lpstr>Inference</vt:lpstr>
      <vt:lpstr>Inference</vt:lpstr>
      <vt:lpstr>Learning</vt:lpstr>
      <vt:lpstr>Learning</vt:lpstr>
      <vt:lpstr>Learning</vt:lpstr>
      <vt:lpstr>Learning</vt:lpstr>
      <vt:lpstr>Experimentation</vt:lpstr>
      <vt:lpstr>Metareasoning Architecture</vt:lpstr>
      <vt:lpstr>Metareasoning Architecture</vt:lpstr>
      <vt:lpstr>Metareasoning Architecture</vt:lpstr>
      <vt:lpstr>Outline</vt:lpstr>
      <vt:lpstr>MetaCognitive Loop</vt:lpstr>
      <vt:lpstr>MCL Reference</vt:lpstr>
      <vt:lpstr>MCL Overview</vt:lpstr>
      <vt:lpstr>The MCL Ontologies and Fringes.</vt:lpstr>
      <vt:lpstr>Experimentation</vt:lpstr>
      <vt:lpstr>Outline</vt:lpstr>
      <vt:lpstr>Key Points</vt:lpstr>
      <vt:lpstr>Key Points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Metareasoning: An Overview of Select Systems</dc:title>
  <dc:creator>Josh</dc:creator>
  <cp:lastModifiedBy>Josh</cp:lastModifiedBy>
  <cp:revision>19</cp:revision>
  <dcterms:created xsi:type="dcterms:W3CDTF">2011-03-04T01:21:10Z</dcterms:created>
  <dcterms:modified xsi:type="dcterms:W3CDTF">2011-03-04T16:12:24Z</dcterms:modified>
</cp:coreProperties>
</file>