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/>
          <p:cNvSpPr/>
          <p:nvPr/>
        </p:nvSpPr>
        <p:spPr>
          <a:xfrm>
            <a:off x="341313" y="928688"/>
            <a:ext cx="8432800" cy="17716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320675" y="320675"/>
            <a:ext cx="8502650" cy="621665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457200" y="817563"/>
            <a:ext cx="8229600" cy="117475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pic>
        <p:nvPicPr>
          <p:cNvPr id="7" name="Picture 14" descr="TitleSlideTop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57200"/>
            <a:ext cx="8229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5" descr="TitleSlideBottom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700338"/>
            <a:ext cx="8229600" cy="37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968189"/>
            <a:ext cx="7799387" cy="1237130"/>
          </a:xfrm>
        </p:spPr>
        <p:txBody>
          <a:bodyPr/>
          <a:lstStyle>
            <a:lvl1pPr algn="r">
              <a:lnSpc>
                <a:spcPts val="5000"/>
              </a:lnSpc>
              <a:defRPr sz="4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07" y="2209799"/>
            <a:ext cx="7799387" cy="466165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33DBD8-99D2-2D47-9D58-E66067A3613D}" type="datetimeFigureOut">
              <a:rPr lang="en-US" smtClean="0"/>
              <a:pPr/>
              <a:t>2/11/13</a:t>
            </a:fld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05300" y="6492875"/>
            <a:ext cx="533400" cy="365125"/>
          </a:xfrm>
          <a:prstGeom prst="rect">
            <a:avLst/>
          </a:prstGeom>
        </p:spPr>
        <p:txBody>
          <a:bodyPr tIns="45720" bIns="45720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C9AD966B-F571-514F-A828-FBCD9BD045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Rectangle 1"/>
          <p:cNvSpPr/>
          <p:nvPr/>
        </p:nvSpPr>
        <p:spPr>
          <a:xfrm>
            <a:off x="355600" y="566738"/>
            <a:ext cx="8396288" cy="25971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3" name="Rectangle 2"/>
          <p:cNvSpPr/>
          <p:nvPr/>
        </p:nvSpPr>
        <p:spPr>
          <a:xfrm>
            <a:off x="320675" y="320675"/>
            <a:ext cx="8502650" cy="621665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4" name="Rectangle 3"/>
          <p:cNvSpPr/>
          <p:nvPr/>
        </p:nvSpPr>
        <p:spPr>
          <a:xfrm>
            <a:off x="457200" y="457200"/>
            <a:ext cx="8229600" cy="119063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4305300" y="6553200"/>
            <a:ext cx="533400" cy="365125"/>
          </a:xfrm>
          <a:prstGeom prst="rect">
            <a:avLst/>
          </a:prstGeom>
        </p:spPr>
        <p:txBody>
          <a:bodyPr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2F35E53-ED4C-4240-B604-5776088A19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33DBD8-99D2-2D47-9D58-E66067A3613D}" type="datetimeFigureOut">
              <a:rPr lang="en-US" smtClean="0"/>
              <a:pPr/>
              <a:t>2/11/13</a:t>
            </a:fld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/>
          <p:cNvSpPr/>
          <p:nvPr/>
        </p:nvSpPr>
        <p:spPr>
          <a:xfrm>
            <a:off x="333375" y="566738"/>
            <a:ext cx="8455025" cy="213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320675" y="320675"/>
            <a:ext cx="8502650" cy="621665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457200" y="457200"/>
            <a:ext cx="8229600" cy="119063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4305300" y="6492875"/>
            <a:ext cx="533400" cy="365125"/>
          </a:xfrm>
          <a:prstGeom prst="rect">
            <a:avLst/>
          </a:prstGeom>
        </p:spPr>
        <p:txBody>
          <a:bodyPr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B1886140-FE37-504C-AFAD-90FD511C66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032" y="654268"/>
            <a:ext cx="3657600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33DBD8-99D2-2D47-9D58-E66067A3613D}" type="datetimeFigureOut">
              <a:rPr lang="en-US" smtClean="0"/>
              <a:pPr/>
              <a:t>2/11/13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/>
          <p:cNvSpPr/>
          <p:nvPr/>
        </p:nvSpPr>
        <p:spPr>
          <a:xfrm>
            <a:off x="355600" y="347663"/>
            <a:ext cx="8432800" cy="2352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320675" y="320675"/>
            <a:ext cx="8502650" cy="621665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7" name="Rectangle 6"/>
          <p:cNvSpPr/>
          <p:nvPr/>
        </p:nvSpPr>
        <p:spPr>
          <a:xfrm rot="5400000">
            <a:off x="5598319" y="3310731"/>
            <a:ext cx="5943600" cy="236538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4305300" y="6492875"/>
            <a:ext cx="533400" cy="365125"/>
          </a:xfrm>
          <a:prstGeom prst="rect">
            <a:avLst/>
          </a:prstGeom>
        </p:spPr>
        <p:txBody>
          <a:bodyPr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1981620-6DBF-164E-B9F3-6414E005B1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28032" y="457200"/>
            <a:ext cx="3621024" cy="594360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8133DBD8-99D2-2D47-9D58-E66067A3613D}" type="datetimeFigureOut">
              <a:rPr lang="en-US" smtClean="0"/>
              <a:pPr/>
              <a:t>2/11/13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0"/>
            <a:ext cx="78740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33DBD8-99D2-2D47-9D58-E66067A3613D}" type="datetimeFigureOut">
              <a:rPr lang="en-US" smtClean="0"/>
              <a:pPr/>
              <a:t>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/>
          <p:cNvSpPr/>
          <p:nvPr/>
        </p:nvSpPr>
        <p:spPr>
          <a:xfrm>
            <a:off x="347663" y="363538"/>
            <a:ext cx="8440737" cy="233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pic>
        <p:nvPicPr>
          <p:cNvPr id="5" name="Picture 12" descr="VerticalRight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12000" y="457200"/>
            <a:ext cx="1546225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 rot="5400000">
            <a:off x="4074319" y="3369469"/>
            <a:ext cx="5943600" cy="11906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320675" y="320675"/>
            <a:ext cx="8502650" cy="621665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9582" y="693738"/>
            <a:ext cx="1491018" cy="5432425"/>
          </a:xfrm>
        </p:spPr>
        <p:txBody>
          <a:bodyPr vert="eaVert" tIns="45720" bIns="4572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3738"/>
            <a:ext cx="6019800" cy="5432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33DBD8-99D2-2D47-9D58-E66067A3613D}" type="datetimeFigureOut">
              <a:rPr lang="en-US" smtClean="0"/>
              <a:pPr/>
              <a:t>2/11/13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33DBD8-99D2-2D47-9D58-E66067A3613D}" type="datetimeFigureOut">
              <a:rPr lang="en-US" smtClean="0"/>
              <a:pPr/>
              <a:t>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/>
          <p:cNvSpPr/>
          <p:nvPr/>
        </p:nvSpPr>
        <p:spPr>
          <a:xfrm>
            <a:off x="327025" y="363538"/>
            <a:ext cx="8439150" cy="25177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pic>
        <p:nvPicPr>
          <p:cNvPr id="5" name="Picture 12" descr="SectionHeaderLeft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9900" y="457200"/>
            <a:ext cx="2217738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20675" y="320675"/>
            <a:ext cx="8502650" cy="621665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7" name="Rectangle 6"/>
          <p:cNvSpPr/>
          <p:nvPr/>
        </p:nvSpPr>
        <p:spPr>
          <a:xfrm rot="5400000">
            <a:off x="-223043" y="3369468"/>
            <a:ext cx="5943600" cy="119063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8041" y="3575712"/>
            <a:ext cx="5396671" cy="1340467"/>
          </a:xfrm>
        </p:spPr>
        <p:txBody>
          <a:bodyPr/>
          <a:lstStyle>
            <a:lvl1pPr algn="r">
              <a:defRPr sz="4600" b="0" cap="none" baseline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041" y="4980297"/>
            <a:ext cx="5396671" cy="810904"/>
          </a:xfrm>
        </p:spPr>
        <p:txBody>
          <a:bodyPr tIns="0" bIns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33DBD8-99D2-2D47-9D58-E66067A3613D}" type="datetimeFigureOut">
              <a:rPr lang="en-US" smtClean="0"/>
              <a:pPr/>
              <a:t>2/11/13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6888" y="6492875"/>
            <a:ext cx="533400" cy="365125"/>
          </a:xfrm>
          <a:prstGeom prst="rect">
            <a:avLst/>
          </a:prstGeom>
        </p:spPr>
        <p:txBody>
          <a:bodyPr tIns="45720" bIns="45720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C9AD966B-F571-514F-A828-FBCD9BD04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04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1308" y="2286000"/>
            <a:ext cx="3657600" cy="38401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33DBD8-99D2-2D47-9D58-E66067A3613D}" type="datetimeFigureOut">
              <a:rPr lang="en-US" smtClean="0"/>
              <a:pPr/>
              <a:t>2/11/13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885281" y="4483894"/>
            <a:ext cx="3375025" cy="158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40081"/>
            <a:ext cx="3657600" cy="730415"/>
          </a:xfrm>
        </p:spPr>
        <p:txBody>
          <a:bodyPr tIns="0" bIns="0" anchor="ctr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8032" y="2040081"/>
            <a:ext cx="3657600" cy="730415"/>
          </a:xfrm>
        </p:spPr>
        <p:txBody>
          <a:bodyPr tIns="0" bIns="0" anchor="ctr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8032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33DBD8-99D2-2D47-9D58-E66067A3613D}" type="datetimeFigureOut">
              <a:rPr lang="en-US" smtClean="0"/>
              <a:pPr/>
              <a:t>2/11/13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050" y="2286001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54050" y="4302966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8133DBD8-99D2-2D47-9D58-E66067A3613D}" type="datetimeFigureOut">
              <a:rPr lang="en-US" smtClean="0"/>
              <a:pPr/>
              <a:t>2/11/13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654085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8133DBD8-99D2-2D47-9D58-E66067A3613D}" type="datetimeFigureOut">
              <a:rPr lang="en-US" smtClean="0"/>
              <a:pPr/>
              <a:t>2/11/13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8133DBD8-99D2-2D47-9D58-E66067A3613D}" type="datetimeFigureOut">
              <a:rPr lang="en-US" smtClean="0"/>
              <a:pPr/>
              <a:t>2/11/13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33DBD8-99D2-2D47-9D58-E66067A3613D}" type="datetimeFigureOut">
              <a:rPr lang="en-US" smtClean="0"/>
              <a:pPr/>
              <a:t>2/11/13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RunningTop-R.jpg"/>
          <p:cNvPicPr>
            <a:picLocks noChangeAspect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457200" y="457200"/>
            <a:ext cx="8229600" cy="138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813" y="455613"/>
            <a:ext cx="7824787" cy="1323975"/>
          </a:xfrm>
          <a:prstGeom prst="rect">
            <a:avLst/>
          </a:prstGeom>
          <a:effectLst/>
        </p:spPr>
        <p:txBody>
          <a:bodyPr vert="horz" lIns="91440" tIns="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3400" y="2286000"/>
            <a:ext cx="7950200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9725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  <a:latin typeface="Calibri" pitchFamily="34" charset="0"/>
              </a:defRPr>
            </a:lvl1pPr>
          </a:lstStyle>
          <a:p>
            <a:fld id="{8133DBD8-99D2-2D47-9D58-E66067A3613D}" type="datetimeFigureOut">
              <a:rPr lang="en-US" smtClean="0"/>
              <a:pPr/>
              <a:t>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7500" y="6492875"/>
            <a:ext cx="3416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675" y="320675"/>
            <a:ext cx="8502650" cy="621665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57200" y="1841500"/>
            <a:ext cx="8229600" cy="119063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4305300" y="6492875"/>
            <a:ext cx="533400" cy="365125"/>
          </a:xfrm>
          <a:prstGeom prst="rect">
            <a:avLst/>
          </a:prstGeom>
        </p:spPr>
        <p:txBody>
          <a:bodyPr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F2B6577A-4F9B-E441-9FDF-3E58911712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r" rtl="0" eaLnBrk="1" fontAlgn="base" hangingPunct="1">
        <a:lnSpc>
          <a:spcPts val="5400"/>
        </a:lnSpc>
        <a:spcBef>
          <a:spcPct val="0"/>
        </a:spcBef>
        <a:spcAft>
          <a:spcPct val="0"/>
        </a:spcAft>
        <a:defRPr sz="5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ＭＳ Ｐゴシック" pitchFamily="-1" charset="-128"/>
          <a:cs typeface="ＭＳ Ｐゴシック" pitchFamily="-1" charset="-128"/>
        </a:defRPr>
      </a:lvl1pPr>
      <a:lvl2pPr algn="r" rtl="0" eaLnBrk="1" fontAlgn="base" hangingPunct="1">
        <a:lnSpc>
          <a:spcPts val="5400"/>
        </a:lnSpc>
        <a:spcBef>
          <a:spcPct val="0"/>
        </a:spcBef>
        <a:spcAft>
          <a:spcPct val="0"/>
        </a:spcAft>
        <a:defRPr sz="5200">
          <a:solidFill>
            <a:schemeClr val="bg1"/>
          </a:solidFill>
          <a:latin typeface="Calisto MT" pitchFamily="-1" charset="0"/>
          <a:ea typeface="ＭＳ Ｐゴシック" pitchFamily="-1" charset="-128"/>
          <a:cs typeface="ＭＳ Ｐゴシック" pitchFamily="-1" charset="-128"/>
        </a:defRPr>
      </a:lvl2pPr>
      <a:lvl3pPr algn="r" rtl="0" eaLnBrk="1" fontAlgn="base" hangingPunct="1">
        <a:lnSpc>
          <a:spcPts val="5400"/>
        </a:lnSpc>
        <a:spcBef>
          <a:spcPct val="0"/>
        </a:spcBef>
        <a:spcAft>
          <a:spcPct val="0"/>
        </a:spcAft>
        <a:defRPr sz="5200">
          <a:solidFill>
            <a:schemeClr val="bg1"/>
          </a:solidFill>
          <a:latin typeface="Calisto MT" pitchFamily="-1" charset="0"/>
          <a:ea typeface="ＭＳ Ｐゴシック" pitchFamily="-1" charset="-128"/>
          <a:cs typeface="ＭＳ Ｐゴシック" pitchFamily="-1" charset="-128"/>
        </a:defRPr>
      </a:lvl3pPr>
      <a:lvl4pPr algn="r" rtl="0" eaLnBrk="1" fontAlgn="base" hangingPunct="1">
        <a:lnSpc>
          <a:spcPts val="5400"/>
        </a:lnSpc>
        <a:spcBef>
          <a:spcPct val="0"/>
        </a:spcBef>
        <a:spcAft>
          <a:spcPct val="0"/>
        </a:spcAft>
        <a:defRPr sz="5200">
          <a:solidFill>
            <a:schemeClr val="bg1"/>
          </a:solidFill>
          <a:latin typeface="Calisto MT" pitchFamily="-1" charset="0"/>
          <a:ea typeface="ＭＳ Ｐゴシック" pitchFamily="-1" charset="-128"/>
          <a:cs typeface="ＭＳ Ｐゴシック" pitchFamily="-1" charset="-128"/>
        </a:defRPr>
      </a:lvl4pPr>
      <a:lvl5pPr algn="r" rtl="0" eaLnBrk="1" fontAlgn="base" hangingPunct="1">
        <a:lnSpc>
          <a:spcPts val="5400"/>
        </a:lnSpc>
        <a:spcBef>
          <a:spcPct val="0"/>
        </a:spcBef>
        <a:spcAft>
          <a:spcPct val="0"/>
        </a:spcAft>
        <a:defRPr sz="5200">
          <a:solidFill>
            <a:schemeClr val="bg1"/>
          </a:solidFill>
          <a:latin typeface="Calisto MT" pitchFamily="-1" charset="0"/>
          <a:ea typeface="ＭＳ Ｐゴシック" pitchFamily="-1" charset="-128"/>
          <a:cs typeface="ＭＳ Ｐゴシック" pitchFamily="-1" charset="-128"/>
        </a:defRPr>
      </a:lvl5pPr>
      <a:lvl6pPr marL="457200" algn="r" rtl="0" eaLnBrk="1" fontAlgn="base" hangingPunct="1">
        <a:lnSpc>
          <a:spcPts val="5400"/>
        </a:lnSpc>
        <a:spcBef>
          <a:spcPct val="0"/>
        </a:spcBef>
        <a:spcAft>
          <a:spcPct val="0"/>
        </a:spcAft>
        <a:defRPr sz="5200">
          <a:solidFill>
            <a:schemeClr val="bg1"/>
          </a:solidFill>
          <a:latin typeface="Calisto MT" pitchFamily="-1" charset="0"/>
          <a:ea typeface="ＭＳ Ｐゴシック" pitchFamily="-1" charset="-128"/>
          <a:cs typeface="ＭＳ Ｐゴシック" pitchFamily="-1" charset="-128"/>
        </a:defRPr>
      </a:lvl6pPr>
      <a:lvl7pPr marL="914400" algn="r" rtl="0" eaLnBrk="1" fontAlgn="base" hangingPunct="1">
        <a:lnSpc>
          <a:spcPts val="5400"/>
        </a:lnSpc>
        <a:spcBef>
          <a:spcPct val="0"/>
        </a:spcBef>
        <a:spcAft>
          <a:spcPct val="0"/>
        </a:spcAft>
        <a:defRPr sz="5200">
          <a:solidFill>
            <a:schemeClr val="bg1"/>
          </a:solidFill>
          <a:latin typeface="Calisto MT" pitchFamily="-1" charset="0"/>
          <a:ea typeface="ＭＳ Ｐゴシック" pitchFamily="-1" charset="-128"/>
          <a:cs typeface="ＭＳ Ｐゴシック" pitchFamily="-1" charset="-128"/>
        </a:defRPr>
      </a:lvl7pPr>
      <a:lvl8pPr marL="1371600" algn="r" rtl="0" eaLnBrk="1" fontAlgn="base" hangingPunct="1">
        <a:lnSpc>
          <a:spcPts val="5400"/>
        </a:lnSpc>
        <a:spcBef>
          <a:spcPct val="0"/>
        </a:spcBef>
        <a:spcAft>
          <a:spcPct val="0"/>
        </a:spcAft>
        <a:defRPr sz="5200">
          <a:solidFill>
            <a:schemeClr val="bg1"/>
          </a:solidFill>
          <a:latin typeface="Calisto MT" pitchFamily="-1" charset="0"/>
          <a:ea typeface="ＭＳ Ｐゴシック" pitchFamily="-1" charset="-128"/>
          <a:cs typeface="ＭＳ Ｐゴシック" pitchFamily="-1" charset="-128"/>
        </a:defRPr>
      </a:lvl8pPr>
      <a:lvl9pPr marL="1828800" algn="r" rtl="0" eaLnBrk="1" fontAlgn="base" hangingPunct="1">
        <a:lnSpc>
          <a:spcPts val="5400"/>
        </a:lnSpc>
        <a:spcBef>
          <a:spcPct val="0"/>
        </a:spcBef>
        <a:spcAft>
          <a:spcPct val="0"/>
        </a:spcAft>
        <a:defRPr sz="5200">
          <a:solidFill>
            <a:schemeClr val="bg1"/>
          </a:solidFill>
          <a:latin typeface="Calisto MT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282575" indent="-282575" algn="l" rtl="0" eaLnBrk="1" fontAlgn="base" hangingPunct="1">
        <a:spcBef>
          <a:spcPts val="1800"/>
        </a:spcBef>
        <a:spcAft>
          <a:spcPct val="0"/>
        </a:spcAft>
        <a:buClr>
          <a:schemeClr val="accent1"/>
        </a:buClr>
        <a:buSzPct val="75000"/>
        <a:buFont typeface="Wingdings" pitchFamily="-65" charset="2"/>
        <a:buChar char="n"/>
        <a:defRPr sz="2000" kern="1200">
          <a:solidFill>
            <a:srgbClr val="262626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577850" indent="-295275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-65" charset="2"/>
        <a:buChar char="n"/>
        <a:defRPr kern="1200">
          <a:solidFill>
            <a:srgbClr val="262626"/>
          </a:solidFill>
          <a:latin typeface="+mn-lt"/>
          <a:ea typeface="ＭＳ Ｐゴシック" pitchFamily="-1" charset="-128"/>
          <a:cs typeface="+mn-cs"/>
        </a:defRPr>
      </a:lvl2pPr>
      <a:lvl3pPr marL="860425" indent="-282575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-65" charset="2"/>
        <a:buChar char="n"/>
        <a:defRPr kern="1200">
          <a:solidFill>
            <a:srgbClr val="262626"/>
          </a:solidFill>
          <a:latin typeface="+mn-lt"/>
          <a:ea typeface="ＭＳ Ｐゴシック" pitchFamily="-1" charset="-128"/>
          <a:cs typeface="+mn-cs"/>
        </a:defRPr>
      </a:lvl3pPr>
      <a:lvl4pPr marL="1143000" indent="-282575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-65" charset="2"/>
        <a:buChar char="n"/>
        <a:defRPr kern="1200">
          <a:solidFill>
            <a:srgbClr val="262626"/>
          </a:solidFill>
          <a:latin typeface="+mn-lt"/>
          <a:ea typeface="ＭＳ Ｐゴシック" pitchFamily="-1" charset="-128"/>
          <a:cs typeface="+mn-cs"/>
        </a:defRPr>
      </a:lvl4pPr>
      <a:lvl5pPr marL="1425575" indent="-282575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-65" charset="2"/>
        <a:buChar char="n"/>
        <a:defRPr kern="1200">
          <a:solidFill>
            <a:srgbClr val="262626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A  Framework for Ethical </a:t>
            </a:r>
            <a:r>
              <a:rPr lang="en-US" sz="4000" dirty="0" smtClean="0"/>
              <a:t>Analysis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CMSC 304, Spring 2013 – Prof. Marie desJardins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Post-Class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75262"/>
            <a:ext cx="7950200" cy="450200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Within the next week, submit your written notes on the case.  (One submission per team.)  </a:t>
            </a:r>
          </a:p>
          <a:p>
            <a:pPr lvl="1"/>
            <a:r>
              <a:rPr lang="en-US" dirty="0" smtClean="0"/>
              <a:t>They should be neat, legible, and grammatical, but do not need to be written as a full report (bullets/notes are OK)</a:t>
            </a:r>
          </a:p>
          <a:p>
            <a:pPr lvl="1"/>
            <a:r>
              <a:rPr lang="en-US" dirty="0" smtClean="0"/>
              <a:t>They should be organized by the steps of the methodology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Also, either at the end of class or within the next week, submit a marked-up copy of the “Ethical Analysis Framework” handout, which can include:</a:t>
            </a:r>
          </a:p>
          <a:p>
            <a:pPr lvl="1"/>
            <a:r>
              <a:rPr lang="en-US" dirty="0" smtClean="0"/>
              <a:t>Wording changes.</a:t>
            </a:r>
          </a:p>
          <a:p>
            <a:pPr lvl="1"/>
            <a:r>
              <a:rPr lang="en-US" dirty="0" smtClean="0"/>
              <a:t>Clarifications in or changes to the directions.</a:t>
            </a:r>
          </a:p>
          <a:p>
            <a:pPr lvl="1"/>
            <a:r>
              <a:rPr lang="en-US" dirty="0" smtClean="0"/>
              <a:t>Additional steps that you think should be followed.</a:t>
            </a:r>
          </a:p>
          <a:p>
            <a:pPr lvl="1"/>
            <a:r>
              <a:rPr lang="en-US" dirty="0" smtClean="0"/>
              <a:t>Questions about the analysis framework that you are left with after today’s class.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Teamwork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1995879"/>
            <a:ext cx="8263021" cy="4755177"/>
          </a:xfrm>
        </p:spPr>
        <p:txBody>
          <a:bodyPr/>
          <a:lstStyle/>
          <a:p>
            <a:r>
              <a:rPr lang="en-US" dirty="0" smtClean="0"/>
              <a:t>In some classes, groups will need to establish roles, which may include:</a:t>
            </a:r>
          </a:p>
          <a:p>
            <a:pPr lvl="1"/>
            <a:r>
              <a:rPr lang="en-US" b="1" dirty="0" smtClean="0">
                <a:solidFill>
                  <a:srgbClr val="A6A6A6"/>
                </a:solidFill>
              </a:rPr>
              <a:t>Facilitator </a:t>
            </a:r>
            <a:r>
              <a:rPr lang="en-US" dirty="0" smtClean="0">
                <a:solidFill>
                  <a:srgbClr val="A6A6A6"/>
                </a:solidFill>
              </a:rPr>
              <a:t>–keeps the discussion on track, ensures everyone is participating and that you’re using your time well</a:t>
            </a:r>
          </a:p>
          <a:p>
            <a:pPr lvl="1"/>
            <a:r>
              <a:rPr lang="en-US" b="1" dirty="0" smtClean="0">
                <a:solidFill>
                  <a:srgbClr val="A6A6A6"/>
                </a:solidFill>
              </a:rPr>
              <a:t>Scribe </a:t>
            </a:r>
            <a:r>
              <a:rPr lang="en-US" dirty="0" smtClean="0">
                <a:solidFill>
                  <a:srgbClr val="A6A6A6"/>
                </a:solidFill>
              </a:rPr>
              <a:t>– takes notes and takes the lead on preparing a written assignment for submission, if one is required</a:t>
            </a:r>
          </a:p>
          <a:p>
            <a:pPr lvl="1"/>
            <a:r>
              <a:rPr lang="en-US" b="1" dirty="0" smtClean="0"/>
              <a:t>Expert </a:t>
            </a:r>
            <a:r>
              <a:rPr lang="en-US" dirty="0" smtClean="0"/>
              <a:t>– reads the assigned supplementary reading before class</a:t>
            </a:r>
          </a:p>
          <a:p>
            <a:pPr lvl="1"/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Spokesperson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– gives the oral presentation to the rest of the class, if needed</a:t>
            </a:r>
          </a:p>
          <a:p>
            <a:r>
              <a:rPr lang="en-US" dirty="0" smtClean="0"/>
              <a:t>Experts will be needed for some classes in which there is supplementary reading – these should be decided by the team in advance, and rotated equally over the course of the semester.</a:t>
            </a:r>
          </a:p>
          <a:p>
            <a:r>
              <a:rPr lang="en-US" dirty="0" smtClean="0"/>
              <a:t>Other roles (in grey) are optional, at least for now</a:t>
            </a:r>
          </a:p>
          <a:p>
            <a:r>
              <a:rPr lang="en-US" b="1" dirty="0" smtClean="0"/>
              <a:t>For today, you MAY wish </a:t>
            </a:r>
            <a:r>
              <a:rPr lang="en-US" b="1" smtClean="0"/>
              <a:t>to have a </a:t>
            </a:r>
            <a:r>
              <a:rPr lang="en-US" b="1" i="1" u="sng" dirty="0" smtClean="0">
                <a:solidFill>
                  <a:srgbClr val="FF0000"/>
                </a:solidFill>
              </a:rPr>
              <a:t>facilitator </a:t>
            </a:r>
            <a:r>
              <a:rPr lang="en-US" b="1" dirty="0" smtClean="0"/>
              <a:t>and a </a:t>
            </a:r>
            <a:r>
              <a:rPr lang="en-US" b="1" i="1" u="sng" dirty="0" smtClean="0">
                <a:solidFill>
                  <a:srgbClr val="FF0000"/>
                </a:solidFill>
              </a:rPr>
              <a:t>scribe</a:t>
            </a:r>
            <a:endParaRPr lang="en-US" b="1" i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Moor’s Just-</a:t>
            </a:r>
            <a:r>
              <a:rPr lang="en-US" dirty="0" err="1" smtClean="0"/>
              <a:t>Consequentialism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 deontological and consequential reasoning</a:t>
            </a:r>
          </a:p>
          <a:p>
            <a:pPr lvl="1"/>
            <a:r>
              <a:rPr lang="en-US" dirty="0" smtClean="0"/>
              <a:t>Core values:  What “goods” do we want to protect?</a:t>
            </a:r>
          </a:p>
          <a:p>
            <a:pPr lvl="2"/>
            <a:r>
              <a:rPr lang="en-US" dirty="0" smtClean="0"/>
              <a:t>“(life, happiness, abilities, security, knowledge, freedom, opportunities, and resources)” [</a:t>
            </a:r>
            <a:r>
              <a:rPr lang="en-US" dirty="0" err="1" smtClean="0"/>
              <a:t>Tavani</a:t>
            </a:r>
            <a:r>
              <a:rPr lang="en-US" dirty="0" smtClean="0"/>
              <a:t> p41]</a:t>
            </a:r>
          </a:p>
          <a:p>
            <a:pPr lvl="2"/>
            <a:r>
              <a:rPr lang="en-US" dirty="0" smtClean="0"/>
              <a:t>Causing an individual to lose any of these goods is “doing harm,” which is to be avoided</a:t>
            </a:r>
          </a:p>
          <a:p>
            <a:pPr lvl="1"/>
            <a:r>
              <a:rPr lang="en-US" dirty="0" smtClean="0"/>
              <a:t>Protect justice, rights, and duties</a:t>
            </a:r>
          </a:p>
          <a:p>
            <a:pPr lvl="2"/>
            <a:r>
              <a:rPr lang="en-US" dirty="0" smtClean="0"/>
              <a:t>Societal obligations: keep your promises, obey the law, satisfy (explicit or implicit) contractual  duties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Just-</a:t>
            </a:r>
            <a:r>
              <a:rPr lang="en-US" dirty="0" err="1" smtClean="0"/>
              <a:t>Consequentialism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Resolving Conflicts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Deliberation stage:  </a:t>
            </a:r>
            <a:r>
              <a:rPr lang="en-US" dirty="0" smtClean="0"/>
              <a:t>consider possible policies, not as an individual case but as a general rule.  (Some can be ruled out entirely at this stage, as unjust or unethical.)</a:t>
            </a:r>
          </a:p>
          <a:p>
            <a:r>
              <a:rPr lang="en-US" b="1" dirty="0" smtClean="0"/>
              <a:t>Selection stage: </a:t>
            </a:r>
            <a:r>
              <a:rPr lang="en-US" dirty="0" smtClean="0"/>
              <a:t>weigh the positive and negative consequences of the remaining policies, carefully identifying and analyzing these consequences and the tradeoffs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Concrete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Identify the relevant facts </a:t>
            </a:r>
            <a:r>
              <a:rPr lang="en-US" dirty="0" smtClean="0"/>
              <a:t>(past/future, known/concluded)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Identify the possible policies</a:t>
            </a:r>
          </a:p>
          <a:p>
            <a:pPr marL="752475" lvl="1" indent="-457200">
              <a:buFont typeface="+mj-lt"/>
              <a:buAutoNum type="alphaUcPeriod"/>
            </a:pPr>
            <a:r>
              <a:rPr lang="en-US" dirty="0" smtClean="0"/>
              <a:t>Who is making the decisions?</a:t>
            </a:r>
          </a:p>
          <a:p>
            <a:pPr marL="752475" lvl="1" indent="-457200">
              <a:buFont typeface="+mj-lt"/>
              <a:buAutoNum type="alphaUcPeriod"/>
            </a:pPr>
            <a:r>
              <a:rPr lang="en-US" dirty="0" smtClean="0"/>
              <a:t>Who are the stakeholders affected by the policies?  (Remember to think broadly!)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Analyze each policy </a:t>
            </a:r>
            <a:r>
              <a:rPr lang="en-US" dirty="0" smtClean="0"/>
              <a:t>impartially, from a deontological and consequential point of view</a:t>
            </a:r>
          </a:p>
          <a:p>
            <a:pPr marL="752475" lvl="1" indent="-457200">
              <a:buFont typeface="+mj-lt"/>
              <a:buAutoNum type="alphaUcPeriod"/>
            </a:pPr>
            <a:r>
              <a:rPr lang="en-US" dirty="0" smtClean="0"/>
              <a:t>Does the policy pass the tests of fairness and justice?  Are some individuals deprived of their rights at the expense of others?  Does it make a reasonable </a:t>
            </a:r>
            <a:r>
              <a:rPr lang="en-US" i="1" dirty="0" smtClean="0"/>
              <a:t>universal</a:t>
            </a:r>
            <a:r>
              <a:rPr lang="en-US" dirty="0" smtClean="0"/>
              <a:t> policy?</a:t>
            </a:r>
          </a:p>
          <a:p>
            <a:pPr marL="752475" lvl="1" indent="-457200">
              <a:buFont typeface="+mj-lt"/>
              <a:buAutoNum type="alphaUcPeriod"/>
            </a:pPr>
            <a:r>
              <a:rPr lang="en-US" dirty="0" smtClean="0"/>
              <a:t>Reject any policies that are </a:t>
            </a:r>
            <a:r>
              <a:rPr lang="en-US" i="1" dirty="0" smtClean="0"/>
              <a:t>prima facie </a:t>
            </a:r>
            <a:r>
              <a:rPr lang="en-US" dirty="0" smtClean="0"/>
              <a:t>unethical, unfair, or unjust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en-US" b="1" dirty="0" smtClean="0"/>
              <a:t>Identify the principles and values </a:t>
            </a:r>
            <a:r>
              <a:rPr lang="en-US" dirty="0" smtClean="0"/>
              <a:t>that should be factored into a tradeoff analysis – what are the goods to be protected or the rights of the individuals involved?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b="1" dirty="0" smtClean="0"/>
              <a:t>Identify the consequences </a:t>
            </a:r>
            <a:r>
              <a:rPr lang="en-US" dirty="0" smtClean="0"/>
              <a:t>(known or potential, positive and negative) of each policy, with respect to each group of stakeholders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b="1" dirty="0" smtClean="0"/>
              <a:t>Identify the laws</a:t>
            </a:r>
            <a:r>
              <a:rPr lang="en-US" dirty="0" smtClean="0"/>
              <a:t> that may govern the actions taken by the individuals in this situation.  Do they require or prohibit any actions?</a:t>
            </a:r>
            <a:endParaRPr lang="en-US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7"/>
            </a:pPr>
            <a:r>
              <a:rPr lang="en-US" b="1" dirty="0" smtClean="0"/>
              <a:t>Identify and analyze the tradeoffs </a:t>
            </a:r>
            <a:r>
              <a:rPr lang="en-US" dirty="0" smtClean="0"/>
              <a:t>involved in each policy, with respect to consequences and principles that come into conflict.  Analyze the “goodness/harm ratio” – how much positive benefit is created, relative to the negative consequences?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b="1" dirty="0" smtClean="0"/>
              <a:t>Analyze the ethical issues with respect to the laws.</a:t>
            </a:r>
            <a:r>
              <a:rPr lang="en-US" dirty="0" smtClean="0"/>
              <a:t>  Are the relevant laws consistent or inconsistent with the apparent ethical tradeoffs?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b="1" i="1" dirty="0" smtClean="0">
                <a:solidFill>
                  <a:srgbClr val="A6A6A6"/>
                </a:solidFill>
              </a:rPr>
              <a:t>Analyze the ethical issues with respect to the relevant professional </a:t>
            </a:r>
            <a:r>
              <a:rPr lang="en-US" b="1" i="1" dirty="0" err="1" smtClean="0">
                <a:solidFill>
                  <a:srgbClr val="A6A6A6"/>
                </a:solidFill>
              </a:rPr>
              <a:t>code(s</a:t>
            </a:r>
            <a:r>
              <a:rPr lang="en-US" b="1" i="1" dirty="0" smtClean="0">
                <a:solidFill>
                  <a:srgbClr val="A6A6A6"/>
                </a:solidFill>
              </a:rPr>
              <a:t>) of ethics.  </a:t>
            </a:r>
            <a:r>
              <a:rPr lang="en-US" i="1" dirty="0" smtClean="0">
                <a:solidFill>
                  <a:srgbClr val="A6A6A6"/>
                </a:solidFill>
              </a:rPr>
              <a:t>Is the professional code consistent or inconsistent with the apparent ethical tradeoffs?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10"/>
            </a:pPr>
            <a:r>
              <a:rPr lang="en-US" b="1" dirty="0" smtClean="0"/>
              <a:t>Draw a conclusion </a:t>
            </a:r>
            <a:r>
              <a:rPr lang="en-US" dirty="0" smtClean="0"/>
              <a:t>– that is, the action that </a:t>
            </a:r>
            <a:r>
              <a:rPr lang="en-US" i="1" dirty="0" smtClean="0"/>
              <a:t>should </a:t>
            </a:r>
            <a:r>
              <a:rPr lang="en-US" dirty="0" smtClean="0"/>
              <a:t>be taken, based on the policy that is the most ethical (fair/just/happiness-maximizing) of the available options.  (If this action is inconsistent with the applicable laws, then your conclusion may include a recommendation that the law should be changed.)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</a:rPr>
              <a:t>Write a cogent summary </a:t>
            </a:r>
            <a:r>
              <a:rPr lang="en-US" i="1" dirty="0" smtClean="0">
                <a:solidFill>
                  <a:schemeClr val="bg1">
                    <a:lumMod val="65000"/>
                  </a:schemeClr>
                </a:solidFill>
              </a:rPr>
              <a:t>of your analysis and reasoning, including all of the information that you collected/created during the first nine steps of the process.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Case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79056"/>
            <a:ext cx="7950200" cy="4411579"/>
          </a:xfrm>
        </p:spPr>
        <p:txBody>
          <a:bodyPr/>
          <a:lstStyle/>
          <a:p>
            <a:r>
              <a:rPr lang="en-US" sz="1800" dirty="0" smtClean="0"/>
              <a:t>Read the short paragraphs in the handout, focusing on item III, the decision about whether to impose mandatory drug tests</a:t>
            </a:r>
          </a:p>
          <a:p>
            <a:pPr lvl="1"/>
            <a:r>
              <a:rPr lang="en-US" sz="1600" dirty="0" smtClean="0"/>
              <a:t>http://</a:t>
            </a:r>
            <a:r>
              <a:rPr lang="en-US" sz="1600" dirty="0" err="1" smtClean="0"/>
              <a:t>onlineethics.org/Resources/Cases/Drinking.aspx</a:t>
            </a:r>
            <a:endParaRPr lang="en-US" sz="1600" dirty="0" smtClean="0"/>
          </a:p>
          <a:p>
            <a:r>
              <a:rPr lang="en-US" sz="1800" dirty="0" smtClean="0"/>
              <a:t>Apply the steps of the methodology that I’ve presented above</a:t>
            </a:r>
          </a:p>
          <a:p>
            <a:pPr lvl="1"/>
            <a:r>
              <a:rPr lang="en-US" sz="1600" dirty="0" smtClean="0"/>
              <a:t>You can skip #8 and #10; you may use your prior beliefs about laws for #5 and #7</a:t>
            </a:r>
          </a:p>
          <a:p>
            <a:r>
              <a:rPr lang="en-US" sz="2000" dirty="0" smtClean="0"/>
              <a:t>Optionally (after you finish your initial analysis):</a:t>
            </a:r>
          </a:p>
          <a:p>
            <a:pPr lvl="1"/>
            <a:r>
              <a:rPr lang="en-US" sz="1600" dirty="0" smtClean="0"/>
              <a:t>Read the commentaries at the URL in the handout</a:t>
            </a:r>
          </a:p>
          <a:p>
            <a:pPr lvl="1"/>
            <a:r>
              <a:rPr lang="en-US" sz="1600" dirty="0" smtClean="0"/>
              <a:t>Discuss which of the commentators reached the same conclusions.  </a:t>
            </a:r>
          </a:p>
          <a:p>
            <a:pPr lvl="1"/>
            <a:r>
              <a:rPr lang="en-US" sz="1600" dirty="0" smtClean="0"/>
              <a:t>Do any of the commentaries cause you to change your analysis?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de-template">
  <a:themeElements>
    <a:clrScheme name="Custom 2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0000FF"/>
      </a:hlink>
      <a:folHlink>
        <a:srgbClr val="FEC60B"/>
      </a:folHlink>
    </a:clrScheme>
    <a:fontScheme name="Codex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odex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alpha val="90000"/>
                <a:satMod val="115000"/>
              </a:schemeClr>
            </a:gs>
            <a:gs pos="100000">
              <a:schemeClr val="phClr">
                <a:shade val="94000"/>
                <a:alpha val="90000"/>
                <a:satMod val="135000"/>
              </a:schemeClr>
            </a:gs>
          </a:gsLst>
          <a:lin ang="5400000" scaled="1"/>
        </a:gradFill>
      </a:fillStyleLst>
      <a:lnStyleLst>
        <a:ln w="158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12700" dir="5400000" rotWithShape="0">
              <a:srgbClr val="525252">
                <a:alpha val="85000"/>
              </a:srgbClr>
            </a:outerShdw>
          </a:effectLst>
          <a:scene3d>
            <a:camera prst="orthographicFront">
              <a:rot lat="0" lon="0" rev="0"/>
            </a:camera>
            <a:lightRig rig="sunrise" dir="t">
              <a:rot lat="0" lon="0" rev="6000000"/>
            </a:lightRig>
          </a:scene3d>
          <a:sp3d prstMaterial="matte">
            <a:bevelT w="50800" h="4445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slide-template.pot</Template>
  <TotalTime>361</TotalTime>
  <Words>926</Words>
  <Application>Microsoft Macintosh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slide-template</vt:lpstr>
      <vt:lpstr>A  Framework for Ethical Analysis</vt:lpstr>
      <vt:lpstr>Teamwork Roles</vt:lpstr>
      <vt:lpstr>Moor’s Just-Consequentialism</vt:lpstr>
      <vt:lpstr>Just-Consequentialism: Resolving Conflicts</vt:lpstr>
      <vt:lpstr>A Concrete Methodology</vt:lpstr>
      <vt:lpstr>Methodology, cont.</vt:lpstr>
      <vt:lpstr>Methodology cont.</vt:lpstr>
      <vt:lpstr>Methodology cont.</vt:lpstr>
      <vt:lpstr>Your Case to Consider</vt:lpstr>
      <vt:lpstr>Post-Class Assignment</vt:lpstr>
    </vt:vector>
  </TitlesOfParts>
  <Company>UMBC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 Framework for Ethical Analyais</dc:title>
  <dc:creator>Marie desJardins</dc:creator>
  <cp:lastModifiedBy>Marie desJardins</cp:lastModifiedBy>
  <cp:revision>24</cp:revision>
  <dcterms:created xsi:type="dcterms:W3CDTF">2013-02-12T02:51:49Z</dcterms:created>
  <dcterms:modified xsi:type="dcterms:W3CDTF">2013-02-12T02:53:41Z</dcterms:modified>
</cp:coreProperties>
</file>