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62" r:id="rId4"/>
    <p:sldId id="260" r:id="rId5"/>
    <p:sldId id="261" r:id="rId6"/>
    <p:sldId id="258" r:id="rId7"/>
    <p:sldId id="281" r:id="rId8"/>
    <p:sldId id="263" r:id="rId9"/>
    <p:sldId id="259" r:id="rId10"/>
    <p:sldId id="282" r:id="rId11"/>
    <p:sldId id="268" r:id="rId12"/>
    <p:sldId id="270" r:id="rId13"/>
    <p:sldId id="264" r:id="rId14"/>
    <p:sldId id="271" r:id="rId15"/>
    <p:sldId id="266" r:id="rId16"/>
    <p:sldId id="272" r:id="rId17"/>
    <p:sldId id="283" r:id="rId18"/>
    <p:sldId id="269" r:id="rId19"/>
    <p:sldId id="273"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2" d="100"/>
          <a:sy n="112" d="100"/>
        </p:scale>
        <p:origin x="-664" y="-11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4" name="Rectangle 3"/>
          <p:cNvSpPr/>
          <p:nvPr/>
        </p:nvSpPr>
        <p:spPr>
          <a:xfrm>
            <a:off x="341313" y="928688"/>
            <a:ext cx="8432800" cy="17716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Rectangle 4"/>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5"/>
          <p:cNvSpPr/>
          <p:nvPr/>
        </p:nvSpPr>
        <p:spPr>
          <a:xfrm>
            <a:off x="457200" y="817563"/>
            <a:ext cx="8229600" cy="117475"/>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pic>
        <p:nvPicPr>
          <p:cNvPr id="7" name="Picture 14" descr="TitleSlideTop.jpg"/>
          <p:cNvPicPr>
            <a:picLocks noChangeAspect="1"/>
          </p:cNvPicPr>
          <p:nvPr/>
        </p:nvPicPr>
        <p:blipFill>
          <a:blip r:embed="rId2"/>
          <a:srcRect/>
          <a:stretch>
            <a:fillRect/>
          </a:stretch>
        </p:blipFill>
        <p:spPr bwMode="auto">
          <a:xfrm>
            <a:off x="457200" y="457200"/>
            <a:ext cx="8229600" cy="357188"/>
          </a:xfrm>
          <a:prstGeom prst="rect">
            <a:avLst/>
          </a:prstGeom>
          <a:noFill/>
          <a:ln w="9525">
            <a:noFill/>
            <a:miter lim="800000"/>
            <a:headEnd/>
            <a:tailEnd/>
          </a:ln>
        </p:spPr>
      </p:pic>
      <p:pic>
        <p:nvPicPr>
          <p:cNvPr id="8" name="Picture 15" descr="TitleSlideBottom.jpg"/>
          <p:cNvPicPr>
            <a:picLocks noChangeAspect="1"/>
          </p:cNvPicPr>
          <p:nvPr/>
        </p:nvPicPr>
        <p:blipFill>
          <a:blip r:embed="rId3"/>
          <a:srcRect/>
          <a:stretch>
            <a:fillRect/>
          </a:stretch>
        </p:blipFill>
        <p:spPr bwMode="auto">
          <a:xfrm>
            <a:off x="457200" y="2700338"/>
            <a:ext cx="8229600" cy="3700462"/>
          </a:xfrm>
          <a:prstGeom prst="rect">
            <a:avLst/>
          </a:prstGeom>
          <a:noFill/>
          <a:ln w="9525">
            <a:noFill/>
            <a:miter lim="800000"/>
            <a:headEnd/>
            <a:tailEnd/>
          </a:ln>
        </p:spPr>
      </p:pic>
      <p:sp>
        <p:nvSpPr>
          <p:cNvPr id="2" name="Title 1"/>
          <p:cNvSpPr>
            <a:spLocks noGrp="1"/>
          </p:cNvSpPr>
          <p:nvPr>
            <p:ph type="ctrTitle"/>
          </p:nvPr>
        </p:nvSpPr>
        <p:spPr>
          <a:xfrm>
            <a:off x="685707" y="968189"/>
            <a:ext cx="7799387" cy="1237130"/>
          </a:xfrm>
        </p:spPr>
        <p:txBody>
          <a:bodyPr/>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Date Placeholder 3"/>
          <p:cNvSpPr>
            <a:spLocks noGrp="1"/>
          </p:cNvSpPr>
          <p:nvPr>
            <p:ph type="dt" sz="half" idx="10"/>
          </p:nvPr>
        </p:nvSpPr>
        <p:spPr/>
        <p:txBody>
          <a:bodyPr/>
          <a:lstStyle>
            <a:lvl1pPr>
              <a:defRPr/>
            </a:lvl1pPr>
          </a:lstStyle>
          <a:p>
            <a:fld id="{4A5590DD-E483-8143-92A9-BEAA31CC1967}" type="datetimeFigureOut">
              <a:rPr lang="en-US" smtClean="0"/>
              <a:pPr/>
              <a:t>2/6/13</a:t>
            </a:fld>
            <a:endParaRPr lang="en-US"/>
          </a:p>
        </p:txBody>
      </p:sp>
      <p:sp>
        <p:nvSpPr>
          <p:cNvPr id="10" name="Slide Number Placeholder 5"/>
          <p:cNvSpPr>
            <a:spLocks noGrp="1"/>
          </p:cNvSpPr>
          <p:nvPr>
            <p:ph type="sldNum" sz="quarter" idx="11"/>
          </p:nvPr>
        </p:nvSpPr>
        <p:spPr>
          <a:xfrm>
            <a:off x="4305300" y="6492875"/>
            <a:ext cx="533400" cy="365125"/>
          </a:xfrm>
          <a:prstGeom prst="rect">
            <a:avLst/>
          </a:prstGeom>
        </p:spPr>
        <p:txBody>
          <a:bodyPr tIns="45720" bIns="45720"/>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A6D9466D-791B-554F-ACE9-3473D62B6F70}" type="slidenum">
              <a:rPr lang="en-US" smtClean="0"/>
              <a:pPr/>
              <a:t>‹#›</a:t>
            </a:fld>
            <a:endParaRPr lang="en-US"/>
          </a:p>
        </p:txBody>
      </p:sp>
      <p:sp>
        <p:nvSpPr>
          <p:cNvPr id="11" name="Footer Placeholder 4"/>
          <p:cNvSpPr>
            <a:spLocks noGrp="1"/>
          </p:cNvSpPr>
          <p:nvPr>
            <p:ph type="ftr" sz="quarter" idx="12"/>
          </p:nvPr>
        </p:nvSpPr>
        <p:spPr/>
        <p:txBody>
          <a:bodyP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2" name="Rectangle 1"/>
          <p:cNvSpPr/>
          <p:nvPr/>
        </p:nvSpPr>
        <p:spPr>
          <a:xfrm>
            <a:off x="355600" y="566738"/>
            <a:ext cx="8396288" cy="2597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 name="Rectangle 2"/>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4" name="Rectangle 3"/>
          <p:cNvSpPr/>
          <p:nvPr/>
        </p:nvSpPr>
        <p:spPr>
          <a:xfrm>
            <a:off x="457200" y="457200"/>
            <a:ext cx="8229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Slide Number Placeholder 5"/>
          <p:cNvSpPr txBox="1">
            <a:spLocks/>
          </p:cNvSpPr>
          <p:nvPr/>
        </p:nvSpPr>
        <p:spPr>
          <a:xfrm>
            <a:off x="4305300" y="6553200"/>
            <a:ext cx="533400" cy="365125"/>
          </a:xfrm>
          <a:prstGeom prst="rect">
            <a:avLst/>
          </a:prstGeom>
        </p:spPr>
        <p:txBody>
          <a:bodyPr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9C0B9915-8F34-474C-AB7C-20D19F611F3B}" type="slidenum">
              <a:rPr lang="en-US" smtClean="0"/>
              <a:pPr>
                <a:defRPr/>
              </a:pPr>
              <a:t>‹#›</a:t>
            </a:fld>
            <a:endParaRPr lang="en-US"/>
          </a:p>
        </p:txBody>
      </p:sp>
      <p:sp>
        <p:nvSpPr>
          <p:cNvPr id="6" name="Date Placeholder 1"/>
          <p:cNvSpPr>
            <a:spLocks noGrp="1"/>
          </p:cNvSpPr>
          <p:nvPr>
            <p:ph type="dt" sz="half" idx="10"/>
          </p:nvPr>
        </p:nvSpPr>
        <p:spPr/>
        <p:txBody>
          <a:bodyPr/>
          <a:lstStyle>
            <a:lvl1pPr>
              <a:defRPr/>
            </a:lvl1pPr>
          </a:lstStyle>
          <a:p>
            <a:fld id="{4A5590DD-E483-8143-92A9-BEAA31CC1967}" type="datetimeFigureOut">
              <a:rPr lang="en-US" smtClean="0"/>
              <a:pPr/>
              <a:t>2/6/13</a:t>
            </a:fld>
            <a:endParaRPr lang="en-US"/>
          </a:p>
        </p:txBody>
      </p:sp>
      <p:sp>
        <p:nvSpPr>
          <p:cNvPr id="7" name="Footer Placeholder 2"/>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5" name="Rectangle 4"/>
          <p:cNvSpPr/>
          <p:nvPr/>
        </p:nvSpPr>
        <p:spPr>
          <a:xfrm>
            <a:off x="333375" y="566738"/>
            <a:ext cx="8455025" cy="213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5"/>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6"/>
          <p:cNvSpPr/>
          <p:nvPr/>
        </p:nvSpPr>
        <p:spPr>
          <a:xfrm>
            <a:off x="457200" y="457200"/>
            <a:ext cx="8229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Slide Number Placeholder 5"/>
          <p:cNvSpPr txBox="1">
            <a:spLocks/>
          </p:cNvSpPr>
          <p:nvPr/>
        </p:nvSpPr>
        <p:spPr>
          <a:xfrm>
            <a:off x="4305300" y="6492875"/>
            <a:ext cx="533400" cy="365125"/>
          </a:xfrm>
          <a:prstGeom prst="rect">
            <a:avLst/>
          </a:prstGeom>
        </p:spPr>
        <p:txBody>
          <a:bodyPr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C968AAFB-6D5B-EC48-8C7B-5A6085A1FBD9}" type="slidenum">
              <a:rPr lang="en-US" smtClean="0"/>
              <a:pPr>
                <a:defRPr/>
              </a:pPr>
              <a:t>‹#›</a:t>
            </a:fld>
            <a:endParaRPr lang="en-US"/>
          </a:p>
        </p:txBody>
      </p:sp>
      <p:sp>
        <p:nvSpPr>
          <p:cNvPr id="2" name="Title 1"/>
          <p:cNvSpPr>
            <a:spLocks noGrp="1"/>
          </p:cNvSpPr>
          <p:nvPr>
            <p:ph type="title"/>
          </p:nvPr>
        </p:nvSpPr>
        <p:spPr>
          <a:xfrm>
            <a:off x="658368" y="1644868"/>
            <a:ext cx="3657600" cy="1098332"/>
          </a:xfrm>
        </p:spPr>
        <p:txBody>
          <a:bodyPr/>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fld id="{4A5590DD-E483-8143-92A9-BEAA31CC1967}" type="datetimeFigureOut">
              <a:rPr lang="en-US" smtClean="0"/>
              <a:pPr/>
              <a:t>2/6/13</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5" name="Rectangle 4"/>
          <p:cNvSpPr/>
          <p:nvPr/>
        </p:nvSpPr>
        <p:spPr>
          <a:xfrm>
            <a:off x="355600" y="347663"/>
            <a:ext cx="8432800" cy="2352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5"/>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6"/>
          <p:cNvSpPr/>
          <p:nvPr/>
        </p:nvSpPr>
        <p:spPr>
          <a:xfrm rot="5400000">
            <a:off x="5598319" y="3310731"/>
            <a:ext cx="5943600" cy="236538"/>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Slide Number Placeholder 5"/>
          <p:cNvSpPr txBox="1">
            <a:spLocks/>
          </p:cNvSpPr>
          <p:nvPr/>
        </p:nvSpPr>
        <p:spPr>
          <a:xfrm>
            <a:off x="4305300" y="6492875"/>
            <a:ext cx="533400" cy="365125"/>
          </a:xfrm>
          <a:prstGeom prst="rect">
            <a:avLst/>
          </a:prstGeom>
        </p:spPr>
        <p:txBody>
          <a:bodyPr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63BED08D-58B1-7A4E-AA3D-79275C4380B0}" type="slidenum">
              <a:rPr lang="en-US" smtClean="0"/>
              <a:pPr>
                <a:defRPr/>
              </a:pPr>
              <a:t>‹#›</a:t>
            </a:fld>
            <a:endParaRPr lang="en-US"/>
          </a:p>
        </p:txBody>
      </p:sp>
      <p:sp>
        <p:nvSpPr>
          <p:cNvPr id="2" name="Title 1"/>
          <p:cNvSpPr>
            <a:spLocks noGrp="1"/>
          </p:cNvSpPr>
          <p:nvPr>
            <p:ph type="title"/>
          </p:nvPr>
        </p:nvSpPr>
        <p:spPr>
          <a:xfrm>
            <a:off x="658368" y="1644868"/>
            <a:ext cx="3657600" cy="1098332"/>
          </a:xfrm>
        </p:spPr>
        <p:txBody>
          <a:bodyPr/>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0"/>
          <p:cNvSpPr>
            <a:spLocks noGrp="1"/>
          </p:cNvSpPr>
          <p:nvPr>
            <p:ph type="pic" sz="quarter" idx="13"/>
          </p:nvPr>
        </p:nvSpPr>
        <p:spPr>
          <a:xfrm>
            <a:off x="4828032" y="457200"/>
            <a:ext cx="3621024" cy="5943600"/>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4"/>
          </p:nvPr>
        </p:nvSpPr>
        <p:spPr/>
        <p:txBody>
          <a:bodyPr/>
          <a:lstStyle>
            <a:lvl1pPr>
              <a:defRPr/>
            </a:lvl1pPr>
          </a:lstStyle>
          <a:p>
            <a:fld id="{4A5590DD-E483-8143-92A9-BEAA31CC1967}" type="datetimeFigureOut">
              <a:rPr lang="en-US" smtClean="0"/>
              <a:pPr/>
              <a:t>2/6/13</a:t>
            </a:fld>
            <a:endParaRPr lang="en-US"/>
          </a:p>
        </p:txBody>
      </p:sp>
      <p:sp>
        <p:nvSpPr>
          <p:cNvPr id="10" name="Footer Placeholder 5"/>
          <p:cNvSpPr>
            <a:spLocks noGrp="1"/>
          </p:cNvSpPr>
          <p:nvPr>
            <p:ph type="ftr" sz="quarter" idx="15"/>
          </p:nvPr>
        </p:nvSpPr>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4A5590DD-E483-8143-92A9-BEAA31CC1967}" type="datetimeFigureOut">
              <a:rPr lang="en-US" smtClean="0"/>
              <a:pPr/>
              <a:t>2/6/13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4" name="Rectangle 3"/>
          <p:cNvSpPr/>
          <p:nvPr/>
        </p:nvSpPr>
        <p:spPr>
          <a:xfrm>
            <a:off x="347663" y="363538"/>
            <a:ext cx="844073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pic>
        <p:nvPicPr>
          <p:cNvPr id="5" name="Picture 12" descr="VerticalRight.jpg"/>
          <p:cNvPicPr>
            <a:picLocks noChangeAspect="1"/>
          </p:cNvPicPr>
          <p:nvPr/>
        </p:nvPicPr>
        <p:blipFill>
          <a:blip r:embed="rId2"/>
          <a:srcRect/>
          <a:stretch>
            <a:fillRect/>
          </a:stretch>
        </p:blipFill>
        <p:spPr bwMode="auto">
          <a:xfrm>
            <a:off x="7112000" y="457200"/>
            <a:ext cx="1546225" cy="5943600"/>
          </a:xfrm>
          <a:prstGeom prst="rect">
            <a:avLst/>
          </a:prstGeom>
          <a:noFill/>
          <a:ln w="9525">
            <a:noFill/>
            <a:miter lim="800000"/>
            <a:headEnd/>
            <a:tailEnd/>
          </a:ln>
        </p:spPr>
      </p:pic>
      <p:sp>
        <p:nvSpPr>
          <p:cNvPr id="6" name="Rectangle 5"/>
          <p:cNvSpPr/>
          <p:nvPr/>
        </p:nvSpPr>
        <p:spPr>
          <a:xfrm rot="5400000">
            <a:off x="4074319" y="3369469"/>
            <a:ext cx="5943600" cy="11906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6"/>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3"/>
          <p:cNvSpPr>
            <a:spLocks noGrp="1"/>
          </p:cNvSpPr>
          <p:nvPr>
            <p:ph type="dt" sz="half" idx="10"/>
          </p:nvPr>
        </p:nvSpPr>
        <p:spPr/>
        <p:txBody>
          <a:bodyPr/>
          <a:lstStyle>
            <a:lvl1pPr>
              <a:defRPr/>
            </a:lvl1pPr>
          </a:lstStyle>
          <a:p>
            <a:fld id="{4A5590DD-E483-8143-92A9-BEAA31CC1967}" type="datetimeFigureOut">
              <a:rPr lang="en-US" smtClean="0"/>
              <a:pPr/>
              <a:t>2/6/13</a:t>
            </a:fld>
            <a:endParaRPr lang="en-US"/>
          </a:p>
        </p:txBody>
      </p:sp>
      <p:sp>
        <p:nvSpPr>
          <p:cNvPr id="9"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4A5590DD-E483-8143-92A9-BEAA31CC1967}" type="datetimeFigureOut">
              <a:rPr lang="en-US" smtClean="0"/>
              <a:pPr/>
              <a:t>2/6/13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4" name="Rectangle 3"/>
          <p:cNvSpPr/>
          <p:nvPr/>
        </p:nvSpPr>
        <p:spPr>
          <a:xfrm>
            <a:off x="327025" y="363538"/>
            <a:ext cx="8439150" cy="25177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pic>
        <p:nvPicPr>
          <p:cNvPr id="5" name="Picture 12" descr="SectionHeaderLeft.jpg"/>
          <p:cNvPicPr>
            <a:picLocks noChangeAspect="1"/>
          </p:cNvPicPr>
          <p:nvPr/>
        </p:nvPicPr>
        <p:blipFill>
          <a:blip r:embed="rId2"/>
          <a:srcRect/>
          <a:stretch>
            <a:fillRect/>
          </a:stretch>
        </p:blipFill>
        <p:spPr bwMode="auto">
          <a:xfrm>
            <a:off x="469900" y="457200"/>
            <a:ext cx="2217738" cy="5943600"/>
          </a:xfrm>
          <a:prstGeom prst="rect">
            <a:avLst/>
          </a:prstGeom>
          <a:noFill/>
          <a:ln w="9525">
            <a:noFill/>
            <a:miter lim="800000"/>
            <a:headEnd/>
            <a:tailEnd/>
          </a:ln>
        </p:spPr>
      </p:pic>
      <p:sp>
        <p:nvSpPr>
          <p:cNvPr id="6" name="Rectangle 5"/>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6"/>
          <p:cNvSpPr/>
          <p:nvPr/>
        </p:nvSpPr>
        <p:spPr>
          <a:xfrm rot="5400000">
            <a:off x="-223043" y="3369468"/>
            <a:ext cx="5943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3098041" y="3575712"/>
            <a:ext cx="5396671" cy="1340467"/>
          </a:xfrm>
        </p:spPr>
        <p:txBody>
          <a:bodyPr/>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fld id="{4A5590DD-E483-8143-92A9-BEAA31CC1967}" type="datetimeFigureOut">
              <a:rPr lang="en-US" smtClean="0"/>
              <a:pPr/>
              <a:t>2/6/13</a:t>
            </a:fld>
            <a:endParaRPr lang="en-US"/>
          </a:p>
        </p:txBody>
      </p:sp>
      <p:sp>
        <p:nvSpPr>
          <p:cNvPr id="9" name="Footer Placeholder 4"/>
          <p:cNvSpPr>
            <a:spLocks noGrp="1"/>
          </p:cNvSpPr>
          <p:nvPr>
            <p:ph type="ftr" sz="quarter" idx="11"/>
          </p:nvPr>
        </p:nvSpPr>
        <p:spPr/>
        <p:txBody>
          <a:bodyPr/>
          <a:lstStyle>
            <a:lvl1pPr>
              <a:defRPr/>
            </a:lvl1pPr>
          </a:lstStyle>
          <a:p>
            <a:endParaRPr lang="en-US"/>
          </a:p>
        </p:txBody>
      </p:sp>
      <p:sp>
        <p:nvSpPr>
          <p:cNvPr id="10" name="Slide Number Placeholder 5"/>
          <p:cNvSpPr>
            <a:spLocks noGrp="1"/>
          </p:cNvSpPr>
          <p:nvPr>
            <p:ph type="sldNum" sz="quarter" idx="12"/>
          </p:nvPr>
        </p:nvSpPr>
        <p:spPr>
          <a:xfrm>
            <a:off x="4306888" y="6492875"/>
            <a:ext cx="533400" cy="365125"/>
          </a:xfrm>
          <a:prstGeom prst="rect">
            <a:avLst/>
          </a:prstGeom>
        </p:spPr>
        <p:txBody>
          <a:bodyPr tIns="45720" bIns="45720"/>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A6D9466D-791B-554F-ACE9-3473D62B6F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4A5590DD-E483-8143-92A9-BEAA31CC1967}" type="datetimeFigureOut">
              <a:rPr lang="en-US" smtClean="0"/>
              <a:pPr/>
              <a:t>2/6/13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885281" y="4483894"/>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6"/>
          <p:cNvSpPr>
            <a:spLocks noGrp="1"/>
          </p:cNvSpPr>
          <p:nvPr>
            <p:ph type="dt" sz="half" idx="10"/>
          </p:nvPr>
        </p:nvSpPr>
        <p:spPr/>
        <p:txBody>
          <a:bodyPr/>
          <a:lstStyle>
            <a:lvl1pPr>
              <a:defRPr/>
            </a:lvl1pPr>
          </a:lstStyle>
          <a:p>
            <a:fld id="{4A5590DD-E483-8143-92A9-BEAA31CC1967}" type="datetimeFigureOut">
              <a:rPr lang="en-US" smtClean="0"/>
              <a:pPr/>
              <a:t>2/6/13</a:t>
            </a:fld>
            <a:endParaRPr lang="en-US"/>
          </a:p>
        </p:txBody>
      </p:sp>
      <p:sp>
        <p:nvSpPr>
          <p:cNvPr id="9" name="Footer Placeholder 7"/>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4"/>
          </p:nvPr>
        </p:nvSpPr>
        <p:spPr/>
        <p:txBody>
          <a:bodyPr/>
          <a:lstStyle>
            <a:lvl1pPr>
              <a:defRPr/>
            </a:lvl1pPr>
          </a:lstStyle>
          <a:p>
            <a:fld id="{4A5590DD-E483-8143-92A9-BEAA31CC1967}" type="datetimeFigureOut">
              <a:rPr lang="en-US" smtClean="0"/>
              <a:pPr/>
              <a:t>2/6/13</a:t>
            </a:fld>
            <a:endParaRPr lang="en-US"/>
          </a:p>
        </p:txBody>
      </p:sp>
      <p:sp>
        <p:nvSpPr>
          <p:cNvPr id="6" name="Footer Placeholder 4"/>
          <p:cNvSpPr>
            <a:spLocks noGrp="1"/>
          </p:cNvSpPr>
          <p:nvPr>
            <p:ph type="ftr" sz="quarter" idx="15"/>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5"/>
          </p:nvPr>
        </p:nvSpPr>
        <p:spPr/>
        <p:txBody>
          <a:bodyPr/>
          <a:lstStyle>
            <a:lvl1pPr>
              <a:defRPr/>
            </a:lvl1pPr>
          </a:lstStyle>
          <a:p>
            <a:fld id="{4A5590DD-E483-8143-92A9-BEAA31CC1967}" type="datetimeFigureOut">
              <a:rPr lang="en-US" smtClean="0"/>
              <a:pPr/>
              <a:t>2/6/13</a:t>
            </a:fld>
            <a:endParaRPr lang="en-US"/>
          </a:p>
        </p:txBody>
      </p:sp>
      <p:sp>
        <p:nvSpPr>
          <p:cNvPr id="7" name="Footer Placeholder 4"/>
          <p:cNvSpPr>
            <a:spLocks noGrp="1"/>
          </p:cNvSpPr>
          <p:nvPr>
            <p:ph type="ftr" sz="quarter" idx="16"/>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6"/>
          </p:nvPr>
        </p:nvSpPr>
        <p:spPr/>
        <p:txBody>
          <a:bodyPr/>
          <a:lstStyle>
            <a:lvl1pPr>
              <a:defRPr/>
            </a:lvl1pPr>
          </a:lstStyle>
          <a:p>
            <a:fld id="{4A5590DD-E483-8143-92A9-BEAA31CC1967}" type="datetimeFigureOut">
              <a:rPr lang="en-US" smtClean="0"/>
              <a:pPr/>
              <a:t>2/6/13</a:t>
            </a:fld>
            <a:endParaRPr lang="en-US"/>
          </a:p>
        </p:txBody>
      </p:sp>
      <p:sp>
        <p:nvSpPr>
          <p:cNvPr id="8" name="Footer Placeholder 4"/>
          <p:cNvSpPr>
            <a:spLocks noGrp="1"/>
          </p:cNvSpPr>
          <p:nvPr>
            <p:ph type="ftr" sz="quarter" idx="17"/>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fld id="{4A5590DD-E483-8143-92A9-BEAA31CC1967}" type="datetimeFigureOut">
              <a:rPr lang="en-US" smtClean="0"/>
              <a:pPr/>
              <a:t>2/6/13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026" name="Picture 10" descr="RunningTop-R.jpg"/>
          <p:cNvPicPr>
            <a:picLocks noChangeAspect="1"/>
          </p:cNvPicPr>
          <p:nvPr/>
        </p:nvPicPr>
        <p:blipFill>
          <a:blip r:embed="rId16"/>
          <a:srcRect/>
          <a:stretch>
            <a:fillRect/>
          </a:stretch>
        </p:blipFill>
        <p:spPr bwMode="auto">
          <a:xfrm>
            <a:off x="457200" y="457200"/>
            <a:ext cx="8229600" cy="1382713"/>
          </a:xfrm>
          <a:prstGeom prst="rect">
            <a:avLst/>
          </a:prstGeom>
          <a:noFill/>
          <a:ln w="9525">
            <a:noFill/>
            <a:miter lim="800000"/>
            <a:headEnd/>
            <a:tailEnd/>
          </a:ln>
        </p:spPr>
      </p:pic>
      <p:sp>
        <p:nvSpPr>
          <p:cNvPr id="2" name="Title Placeholder 1"/>
          <p:cNvSpPr>
            <a:spLocks noGrp="1"/>
          </p:cNvSpPr>
          <p:nvPr>
            <p:ph type="title"/>
          </p:nvPr>
        </p:nvSpPr>
        <p:spPr>
          <a:xfrm>
            <a:off x="658813" y="455613"/>
            <a:ext cx="7824787" cy="1323975"/>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1028" name="Text Placeholder 2"/>
          <p:cNvSpPr>
            <a:spLocks noGrp="1"/>
          </p:cNvSpPr>
          <p:nvPr>
            <p:ph type="body" idx="1"/>
          </p:nvPr>
        </p:nvSpPr>
        <p:spPr bwMode="auto">
          <a:xfrm>
            <a:off x="533400" y="2286000"/>
            <a:ext cx="79502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689725"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4A5590DD-E483-8143-92A9-BEAA31CC1967}" type="datetimeFigureOut">
              <a:rPr lang="en-US" smtClean="0"/>
              <a:pPr/>
              <a:t>2/6/13</a:t>
            </a:fld>
            <a:endParaRPr lang="en-US"/>
          </a:p>
        </p:txBody>
      </p:sp>
      <p:sp>
        <p:nvSpPr>
          <p:cNvPr id="5" name="Footer Placeholder 4"/>
          <p:cNvSpPr>
            <a:spLocks noGrp="1"/>
          </p:cNvSpPr>
          <p:nvPr>
            <p:ph type="ftr" sz="quarter" idx="3"/>
          </p:nvPr>
        </p:nvSpPr>
        <p:spPr>
          <a:xfrm>
            <a:off x="317500" y="6492875"/>
            <a:ext cx="3416300"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7" name="Rectangle 6"/>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Rectangle 9"/>
          <p:cNvSpPr/>
          <p:nvPr/>
        </p:nvSpPr>
        <p:spPr>
          <a:xfrm>
            <a:off x="457200" y="1841500"/>
            <a:ext cx="8229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Slide Number Placeholder 5"/>
          <p:cNvSpPr txBox="1">
            <a:spLocks/>
          </p:cNvSpPr>
          <p:nvPr/>
        </p:nvSpPr>
        <p:spPr>
          <a:xfrm>
            <a:off x="4305300" y="6492875"/>
            <a:ext cx="533400" cy="365125"/>
          </a:xfrm>
          <a:prstGeom prst="rect">
            <a:avLst/>
          </a:prstGeom>
        </p:spPr>
        <p:txBody>
          <a:bodyPr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33F7FD10-60EE-364B-B550-C1313C9D149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r" rtl="0" eaLnBrk="1" fontAlgn="base" hangingPunct="1">
        <a:lnSpc>
          <a:spcPts val="5400"/>
        </a:lnSpc>
        <a:spcBef>
          <a:spcPct val="0"/>
        </a:spcBef>
        <a:spcAft>
          <a:spcPct val="0"/>
        </a:spcAft>
        <a:defRPr sz="5200" kern="1200">
          <a:solidFill>
            <a:schemeClr val="bg1"/>
          </a:solidFill>
          <a:effectLst>
            <a:outerShdw blurRad="50800" dist="38100" dir="2700000" algn="tl" rotWithShape="0">
              <a:prstClr val="black">
                <a:alpha val="40000"/>
              </a:prstClr>
            </a:outerShdw>
          </a:effectLst>
          <a:latin typeface="+mj-lt"/>
          <a:ea typeface="ＭＳ Ｐゴシック" pitchFamily="-1" charset="-128"/>
          <a:cs typeface="ＭＳ Ｐゴシック" pitchFamily="-1" charset="-128"/>
        </a:defRPr>
      </a:lvl1pPr>
      <a:lvl2pPr algn="r" rtl="0" eaLnBrk="1" fontAlgn="base" hangingPunct="1">
        <a:lnSpc>
          <a:spcPts val="5400"/>
        </a:lnSpc>
        <a:spcBef>
          <a:spcPct val="0"/>
        </a:spcBef>
        <a:spcAft>
          <a:spcPct val="0"/>
        </a:spcAft>
        <a:defRPr sz="5200">
          <a:solidFill>
            <a:schemeClr val="bg1"/>
          </a:solidFill>
          <a:latin typeface="Calisto MT" pitchFamily="-1" charset="0"/>
          <a:ea typeface="ＭＳ Ｐゴシック" pitchFamily="-1" charset="-128"/>
          <a:cs typeface="ＭＳ Ｐゴシック" pitchFamily="-1" charset="-128"/>
        </a:defRPr>
      </a:lvl2pPr>
      <a:lvl3pPr algn="r" rtl="0" eaLnBrk="1" fontAlgn="base" hangingPunct="1">
        <a:lnSpc>
          <a:spcPts val="5400"/>
        </a:lnSpc>
        <a:spcBef>
          <a:spcPct val="0"/>
        </a:spcBef>
        <a:spcAft>
          <a:spcPct val="0"/>
        </a:spcAft>
        <a:defRPr sz="5200">
          <a:solidFill>
            <a:schemeClr val="bg1"/>
          </a:solidFill>
          <a:latin typeface="Calisto MT" pitchFamily="-1" charset="0"/>
          <a:ea typeface="ＭＳ Ｐゴシック" pitchFamily="-1" charset="-128"/>
          <a:cs typeface="ＭＳ Ｐゴシック" pitchFamily="-1" charset="-128"/>
        </a:defRPr>
      </a:lvl3pPr>
      <a:lvl4pPr algn="r" rtl="0" eaLnBrk="1" fontAlgn="base" hangingPunct="1">
        <a:lnSpc>
          <a:spcPts val="5400"/>
        </a:lnSpc>
        <a:spcBef>
          <a:spcPct val="0"/>
        </a:spcBef>
        <a:spcAft>
          <a:spcPct val="0"/>
        </a:spcAft>
        <a:defRPr sz="5200">
          <a:solidFill>
            <a:schemeClr val="bg1"/>
          </a:solidFill>
          <a:latin typeface="Calisto MT" pitchFamily="-1" charset="0"/>
          <a:ea typeface="ＭＳ Ｐゴシック" pitchFamily="-1" charset="-128"/>
          <a:cs typeface="ＭＳ Ｐゴシック" pitchFamily="-1" charset="-128"/>
        </a:defRPr>
      </a:lvl4pPr>
      <a:lvl5pPr algn="r" rtl="0" eaLnBrk="1" fontAlgn="base" hangingPunct="1">
        <a:lnSpc>
          <a:spcPts val="5400"/>
        </a:lnSpc>
        <a:spcBef>
          <a:spcPct val="0"/>
        </a:spcBef>
        <a:spcAft>
          <a:spcPct val="0"/>
        </a:spcAft>
        <a:defRPr sz="5200">
          <a:solidFill>
            <a:schemeClr val="bg1"/>
          </a:solidFill>
          <a:latin typeface="Calisto MT" pitchFamily="-1" charset="0"/>
          <a:ea typeface="ＭＳ Ｐゴシック" pitchFamily="-1" charset="-128"/>
          <a:cs typeface="ＭＳ Ｐゴシック" pitchFamily="-1" charset="-128"/>
        </a:defRPr>
      </a:lvl5pPr>
      <a:lvl6pPr marL="457200" algn="r" rtl="0" eaLnBrk="1" fontAlgn="base" hangingPunct="1">
        <a:lnSpc>
          <a:spcPts val="5400"/>
        </a:lnSpc>
        <a:spcBef>
          <a:spcPct val="0"/>
        </a:spcBef>
        <a:spcAft>
          <a:spcPct val="0"/>
        </a:spcAft>
        <a:defRPr sz="5200">
          <a:solidFill>
            <a:schemeClr val="bg1"/>
          </a:solidFill>
          <a:latin typeface="Calisto MT" pitchFamily="-1" charset="0"/>
          <a:ea typeface="ＭＳ Ｐゴシック" pitchFamily="-1" charset="-128"/>
          <a:cs typeface="ＭＳ Ｐゴシック" pitchFamily="-1" charset="-128"/>
        </a:defRPr>
      </a:lvl6pPr>
      <a:lvl7pPr marL="914400" algn="r" rtl="0" eaLnBrk="1" fontAlgn="base" hangingPunct="1">
        <a:lnSpc>
          <a:spcPts val="5400"/>
        </a:lnSpc>
        <a:spcBef>
          <a:spcPct val="0"/>
        </a:spcBef>
        <a:spcAft>
          <a:spcPct val="0"/>
        </a:spcAft>
        <a:defRPr sz="5200">
          <a:solidFill>
            <a:schemeClr val="bg1"/>
          </a:solidFill>
          <a:latin typeface="Calisto MT" pitchFamily="-1" charset="0"/>
          <a:ea typeface="ＭＳ Ｐゴシック" pitchFamily="-1" charset="-128"/>
          <a:cs typeface="ＭＳ Ｐゴシック" pitchFamily="-1" charset="-128"/>
        </a:defRPr>
      </a:lvl7pPr>
      <a:lvl8pPr marL="1371600" algn="r" rtl="0" eaLnBrk="1" fontAlgn="base" hangingPunct="1">
        <a:lnSpc>
          <a:spcPts val="5400"/>
        </a:lnSpc>
        <a:spcBef>
          <a:spcPct val="0"/>
        </a:spcBef>
        <a:spcAft>
          <a:spcPct val="0"/>
        </a:spcAft>
        <a:defRPr sz="5200">
          <a:solidFill>
            <a:schemeClr val="bg1"/>
          </a:solidFill>
          <a:latin typeface="Calisto MT" pitchFamily="-1" charset="0"/>
          <a:ea typeface="ＭＳ Ｐゴシック" pitchFamily="-1" charset="-128"/>
          <a:cs typeface="ＭＳ Ｐゴシック" pitchFamily="-1" charset="-128"/>
        </a:defRPr>
      </a:lvl8pPr>
      <a:lvl9pPr marL="1828800" algn="r" rtl="0" eaLnBrk="1" fontAlgn="base" hangingPunct="1">
        <a:lnSpc>
          <a:spcPts val="5400"/>
        </a:lnSpc>
        <a:spcBef>
          <a:spcPct val="0"/>
        </a:spcBef>
        <a:spcAft>
          <a:spcPct val="0"/>
        </a:spcAft>
        <a:defRPr sz="5200">
          <a:solidFill>
            <a:schemeClr val="bg1"/>
          </a:solidFill>
          <a:latin typeface="Calisto MT" pitchFamily="-1" charset="0"/>
          <a:ea typeface="ＭＳ Ｐゴシック" pitchFamily="-1" charset="-128"/>
          <a:cs typeface="ＭＳ Ｐゴシック" pitchFamily="-1" charset="-128"/>
        </a:defRPr>
      </a:lvl9pPr>
    </p:titleStyle>
    <p:bodyStyle>
      <a:lvl1pPr marL="282575" indent="-282575" algn="l" rtl="0" eaLnBrk="1" fontAlgn="base" hangingPunct="1">
        <a:spcBef>
          <a:spcPts val="1800"/>
        </a:spcBef>
        <a:spcAft>
          <a:spcPct val="0"/>
        </a:spcAft>
        <a:buClr>
          <a:schemeClr val="accent1"/>
        </a:buClr>
        <a:buSzPct val="75000"/>
        <a:buFont typeface="Wingdings" pitchFamily="-65" charset="2"/>
        <a:buChar char="n"/>
        <a:defRPr sz="2000" kern="1200">
          <a:solidFill>
            <a:srgbClr val="262626"/>
          </a:solidFill>
          <a:latin typeface="+mn-lt"/>
          <a:ea typeface="ＭＳ Ｐゴシック" pitchFamily="-1" charset="-128"/>
          <a:cs typeface="ＭＳ Ｐゴシック" pitchFamily="-1" charset="-128"/>
        </a:defRPr>
      </a:lvl1pPr>
      <a:lvl2pPr marL="577850" indent="-295275" algn="l" rtl="0" eaLnBrk="1" fontAlgn="base" hangingPunct="1">
        <a:spcBef>
          <a:spcPts val="600"/>
        </a:spcBef>
        <a:spcAft>
          <a:spcPct val="0"/>
        </a:spcAft>
        <a:buClr>
          <a:schemeClr val="accent1"/>
        </a:buClr>
        <a:buSzPct val="75000"/>
        <a:buFont typeface="Wingdings" pitchFamily="-65" charset="2"/>
        <a:buChar char="n"/>
        <a:defRPr kern="1200">
          <a:solidFill>
            <a:srgbClr val="262626"/>
          </a:solidFill>
          <a:latin typeface="+mn-lt"/>
          <a:ea typeface="ＭＳ Ｐゴシック" pitchFamily="-1" charset="-128"/>
          <a:cs typeface="+mn-cs"/>
        </a:defRPr>
      </a:lvl2pPr>
      <a:lvl3pPr marL="860425" indent="-282575" algn="l" rtl="0" eaLnBrk="1" fontAlgn="base" hangingPunct="1">
        <a:spcBef>
          <a:spcPts val="600"/>
        </a:spcBef>
        <a:spcAft>
          <a:spcPct val="0"/>
        </a:spcAft>
        <a:buClr>
          <a:schemeClr val="accent1"/>
        </a:buClr>
        <a:buSzPct val="75000"/>
        <a:buFont typeface="Wingdings" pitchFamily="-65" charset="2"/>
        <a:buChar char="n"/>
        <a:defRPr kern="1200">
          <a:solidFill>
            <a:srgbClr val="262626"/>
          </a:solidFill>
          <a:latin typeface="+mn-lt"/>
          <a:ea typeface="ＭＳ Ｐゴシック" pitchFamily="-1" charset="-128"/>
          <a:cs typeface="+mn-cs"/>
        </a:defRPr>
      </a:lvl3pPr>
      <a:lvl4pPr marL="1143000" indent="-282575" algn="l" rtl="0" eaLnBrk="1" fontAlgn="base" hangingPunct="1">
        <a:spcBef>
          <a:spcPts val="600"/>
        </a:spcBef>
        <a:spcAft>
          <a:spcPct val="0"/>
        </a:spcAft>
        <a:buClr>
          <a:schemeClr val="accent1"/>
        </a:buClr>
        <a:buSzPct val="75000"/>
        <a:buFont typeface="Wingdings" pitchFamily="-65" charset="2"/>
        <a:buChar char="n"/>
        <a:defRPr kern="1200">
          <a:solidFill>
            <a:srgbClr val="262626"/>
          </a:solidFill>
          <a:latin typeface="+mn-lt"/>
          <a:ea typeface="ＭＳ Ｐゴシック" pitchFamily="-1" charset="-128"/>
          <a:cs typeface="+mn-cs"/>
        </a:defRPr>
      </a:lvl4pPr>
      <a:lvl5pPr marL="1425575" indent="-282575" algn="l" rtl="0" eaLnBrk="1" fontAlgn="base" hangingPunct="1">
        <a:spcBef>
          <a:spcPts val="600"/>
        </a:spcBef>
        <a:spcAft>
          <a:spcPct val="0"/>
        </a:spcAft>
        <a:buClr>
          <a:schemeClr val="accent1"/>
        </a:buClr>
        <a:buSzPct val="75000"/>
        <a:buFont typeface="Wingdings" pitchFamily="-65" charset="2"/>
        <a:buChar char="n"/>
        <a:defRPr kern="1200">
          <a:solidFill>
            <a:srgbClr val="262626"/>
          </a:solidFill>
          <a:latin typeface="+mn-lt"/>
          <a:ea typeface="ＭＳ Ｐゴシック" pitchFamily="-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07" y="968189"/>
            <a:ext cx="7799387" cy="891608"/>
          </a:xfrm>
        </p:spPr>
        <p:txBody>
          <a:bodyPr/>
          <a:lstStyle/>
          <a:p>
            <a:r>
              <a:rPr lang="en-US" dirty="0" smtClean="0"/>
              <a:t>The Legal Landscape</a:t>
            </a:r>
            <a:endParaRPr lang="en-US" dirty="0"/>
          </a:p>
        </p:txBody>
      </p:sp>
      <p:sp>
        <p:nvSpPr>
          <p:cNvPr id="3" name="Subtitle 2"/>
          <p:cNvSpPr>
            <a:spLocks noGrp="1"/>
          </p:cNvSpPr>
          <p:nvPr>
            <p:ph type="subTitle" idx="1"/>
          </p:nvPr>
        </p:nvSpPr>
        <p:spPr>
          <a:xfrm>
            <a:off x="685707" y="1859797"/>
            <a:ext cx="7799387" cy="816167"/>
          </a:xfrm>
        </p:spPr>
        <p:txBody>
          <a:bodyPr/>
          <a:lstStyle/>
          <a:p>
            <a:r>
              <a:rPr lang="en-US" dirty="0" smtClean="0"/>
              <a:t>Prof. Marie desJardins</a:t>
            </a:r>
            <a:br>
              <a:rPr lang="en-US" dirty="0" smtClean="0"/>
            </a:br>
            <a:r>
              <a:rPr lang="en-US" dirty="0" smtClean="0"/>
              <a:t>CMSC 304 - February 7,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a:t>
            </a:r>
            <a:endParaRPr lang="en-US" dirty="0"/>
          </a:p>
        </p:txBody>
      </p:sp>
      <p:sp>
        <p:nvSpPr>
          <p:cNvPr id="3" name="Content Placeholder 2"/>
          <p:cNvSpPr>
            <a:spLocks noGrp="1"/>
          </p:cNvSpPr>
          <p:nvPr>
            <p:ph idx="1"/>
          </p:nvPr>
        </p:nvSpPr>
        <p:spPr/>
        <p:txBody>
          <a:bodyPr/>
          <a:lstStyle/>
          <a:p>
            <a:r>
              <a:rPr lang="en-US" dirty="0" smtClean="0"/>
              <a:t>Trademark</a:t>
            </a:r>
            <a:r>
              <a:rPr lang="en-US" dirty="0" smtClean="0"/>
              <a:t> identifies </a:t>
            </a:r>
            <a:r>
              <a:rPr lang="en-US" dirty="0" smtClean="0"/>
              <a:t>the provider of </a:t>
            </a:r>
            <a:r>
              <a:rPr lang="en-US" dirty="0" smtClean="0"/>
              <a:t>goods; </a:t>
            </a:r>
            <a:r>
              <a:rPr lang="en-US" dirty="0" smtClean="0"/>
              <a:t>Service Mark identifies the provider of services.</a:t>
            </a:r>
          </a:p>
          <a:p>
            <a:r>
              <a:rPr lang="en-US" dirty="0" smtClean="0"/>
              <a:t>You get a trademark by using it in commerce</a:t>
            </a:r>
          </a:p>
          <a:p>
            <a:r>
              <a:rPr lang="en-US" dirty="0" smtClean="0"/>
              <a:t>Coke, Coca-Cola, font, red color, bottle </a:t>
            </a:r>
            <a:r>
              <a:rPr lang="en-US" dirty="0" smtClean="0"/>
              <a:t>shape: </a:t>
            </a:r>
            <a:r>
              <a:rPr lang="en-US" dirty="0" smtClean="0"/>
              <a:t>all trademarked</a:t>
            </a:r>
          </a:p>
          <a:p>
            <a:r>
              <a:rPr lang="en-US" dirty="0" smtClean="0"/>
              <a:t>Many can share the same trademark (Kelly tires, Kelly temps, etc.) as long as not in same field and no “substantial likelihood of </a:t>
            </a:r>
            <a:r>
              <a:rPr lang="en-US" dirty="0" smtClean="0"/>
              <a:t>confusion” </a:t>
            </a:r>
            <a:endParaRPr lang="en-US" dirty="0" smtClean="0"/>
          </a:p>
          <a:p>
            <a:pPr lvl="1"/>
            <a:r>
              <a:rPr lang="en-US" dirty="0" smtClean="0"/>
              <a:t>What field is Apple in? Apple Computers v. Apple Records – the long and winding road</a:t>
            </a:r>
          </a:p>
          <a:p>
            <a:r>
              <a:rPr lang="en-US" dirty="0" smtClean="0"/>
              <a:t>You can lose a trademark if it become generic – Jeep, Xerox, </a:t>
            </a:r>
            <a:r>
              <a:rPr lang="en-US" dirty="0" err="1" smtClean="0"/>
              <a:t>Jello</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3160109"/>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Patent Law</a:t>
            </a:r>
            <a:endParaRPr lang="en-US" dirty="0"/>
          </a:p>
        </p:txBody>
      </p:sp>
      <p:sp>
        <p:nvSpPr>
          <p:cNvPr id="3" name="Content Placeholder 2"/>
          <p:cNvSpPr>
            <a:spLocks noGrp="1"/>
          </p:cNvSpPr>
          <p:nvPr>
            <p:ph idx="1"/>
          </p:nvPr>
        </p:nvSpPr>
        <p:spPr>
          <a:xfrm>
            <a:off x="533400" y="2286000"/>
            <a:ext cx="7950200" cy="3899513"/>
          </a:xfrm>
        </p:spPr>
        <p:txBody>
          <a:bodyPr/>
          <a:lstStyle/>
          <a:p>
            <a:r>
              <a:rPr lang="en-US" dirty="0" smtClean="0"/>
              <a:t>There isn’t a separate “software patent law”</a:t>
            </a:r>
          </a:p>
          <a:p>
            <a:r>
              <a:rPr lang="en-US" dirty="0" smtClean="0"/>
              <a:t>Software may or may not be patentable, according to existing law</a:t>
            </a:r>
          </a:p>
          <a:p>
            <a:pPr lvl="1"/>
            <a:r>
              <a:rPr lang="en-US" dirty="0" smtClean="0"/>
              <a:t>Patent law prohibits patenting “abstract ideas”</a:t>
            </a:r>
          </a:p>
          <a:p>
            <a:pPr lvl="1"/>
            <a:r>
              <a:rPr lang="en-US" dirty="0" smtClean="0"/>
              <a:t>You would think that this would prevent patents on software/algorithms</a:t>
            </a:r>
          </a:p>
          <a:p>
            <a:pPr lvl="1"/>
            <a:r>
              <a:rPr lang="en-US" dirty="0" smtClean="0"/>
              <a:t>But no...</a:t>
            </a:r>
          </a:p>
          <a:p>
            <a:r>
              <a:rPr lang="en-US" dirty="0" smtClean="0"/>
              <a:t>Famous case: </a:t>
            </a:r>
            <a:r>
              <a:rPr lang="en-US" dirty="0" err="1" smtClean="0"/>
              <a:t>Gottschaik</a:t>
            </a:r>
            <a:r>
              <a:rPr lang="en-US" dirty="0" smtClean="0"/>
              <a:t> </a:t>
            </a:r>
            <a:r>
              <a:rPr lang="en-US" dirty="0" err="1" smtClean="0"/>
              <a:t>v</a:t>
            </a:r>
            <a:r>
              <a:rPr lang="en-US" dirty="0" smtClean="0"/>
              <a:t>. Benson – the defendants were </a:t>
            </a:r>
            <a:r>
              <a:rPr lang="en-US" i="1" dirty="0" smtClean="0"/>
              <a:t>not</a:t>
            </a:r>
            <a:r>
              <a:rPr lang="en-US" dirty="0" smtClean="0"/>
              <a:t> permitted to patent an algorithm for binary-to-decimal conversion</a:t>
            </a:r>
          </a:p>
          <a:p>
            <a:pPr lvl="1"/>
            <a:r>
              <a:rPr lang="en-US" dirty="0" smtClean="0"/>
              <a:t>You would think this pretty much settled it.  But no...</a:t>
            </a:r>
          </a:p>
          <a:p>
            <a:r>
              <a:rPr lang="en-US" dirty="0" smtClean="0"/>
              <a:t>Patent trolls cost US businesses $29B in 2011*</a:t>
            </a:r>
          </a:p>
        </p:txBody>
      </p:sp>
      <p:sp>
        <p:nvSpPr>
          <p:cNvPr id="4" name="TextBox 3"/>
          <p:cNvSpPr txBox="1"/>
          <p:nvPr/>
        </p:nvSpPr>
        <p:spPr>
          <a:xfrm>
            <a:off x="1835196" y="6288049"/>
            <a:ext cx="7058343" cy="369332"/>
          </a:xfrm>
          <a:prstGeom prst="rect">
            <a:avLst/>
          </a:prstGeom>
          <a:noFill/>
        </p:spPr>
        <p:txBody>
          <a:bodyPr wrap="none" rtlCol="0">
            <a:spAutoFit/>
          </a:bodyPr>
          <a:lstStyle/>
          <a:p>
            <a:r>
              <a:rPr lang="en-US" dirty="0" smtClean="0"/>
              <a:t>* </a:t>
            </a:r>
            <a:r>
              <a:rPr lang="en-US" dirty="0" err="1" smtClean="0"/>
              <a:t>http://www.inc.com/lindsay-blakely/cost-patent-trolls-startups.html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Spam and Phishing</a:t>
            </a:r>
            <a:endParaRPr lang="en-US" dirty="0"/>
          </a:p>
        </p:txBody>
      </p:sp>
      <p:sp>
        <p:nvSpPr>
          <p:cNvPr id="3" name="Content Placeholder 2"/>
          <p:cNvSpPr>
            <a:spLocks noGrp="1"/>
          </p:cNvSpPr>
          <p:nvPr>
            <p:ph idx="1"/>
          </p:nvPr>
        </p:nvSpPr>
        <p:spPr/>
        <p:txBody>
          <a:bodyPr/>
          <a:lstStyle/>
          <a:p>
            <a:r>
              <a:rPr lang="en-US" b="1" i="1" dirty="0" smtClean="0"/>
              <a:t>“Spam</a:t>
            </a:r>
            <a:r>
              <a:rPr lang="en-US" dirty="0" smtClean="0"/>
              <a:t>:  Noun, A canned meat product made mainly from ham. </a:t>
            </a:r>
            <a:br>
              <a:rPr lang="en-US" dirty="0" smtClean="0"/>
            </a:br>
            <a:r>
              <a:rPr lang="en-US" dirty="0" smtClean="0"/>
              <a:t>Verb, Send the same message indiscriminately to (large numbers of recipients) on the Internet.”  [</a:t>
            </a:r>
            <a:r>
              <a:rPr lang="en-US" dirty="0" err="1" smtClean="0"/>
              <a:t>google</a:t>
            </a:r>
            <a:r>
              <a:rPr lang="en-US" dirty="0" smtClean="0"/>
              <a:t> definitions]</a:t>
            </a:r>
            <a:br>
              <a:rPr lang="en-US" dirty="0" smtClean="0"/>
            </a:br>
            <a:endParaRPr lang="en-US" dirty="0" smtClean="0"/>
          </a:p>
          <a:p>
            <a:r>
              <a:rPr lang="en-US" dirty="0" smtClean="0"/>
              <a:t>“</a:t>
            </a:r>
            <a:r>
              <a:rPr lang="en-US" b="1" i="1" dirty="0" smtClean="0"/>
              <a:t>Phishing</a:t>
            </a:r>
            <a:r>
              <a:rPr lang="en-US" dirty="0" smtClean="0"/>
              <a:t> (sometimes called carding or brand spoofing) uses e-mail messages that purport to come from legitimate businesses that one might have dealings with.... Typically, they ask for verification of certain information, such as account numbers and passwords, allegedly for auditing purposes... [responses] may result in financial losses, identity theft and other fraudulent activity against them.”</a:t>
            </a:r>
          </a:p>
        </p:txBody>
      </p:sp>
      <p:sp>
        <p:nvSpPr>
          <p:cNvPr id="4" name="TextBox 3"/>
          <p:cNvSpPr txBox="1"/>
          <p:nvPr/>
        </p:nvSpPr>
        <p:spPr>
          <a:xfrm>
            <a:off x="3912901" y="6216391"/>
            <a:ext cx="4882153" cy="307777"/>
          </a:xfrm>
          <a:prstGeom prst="rect">
            <a:avLst/>
          </a:prstGeom>
          <a:noFill/>
        </p:spPr>
        <p:txBody>
          <a:bodyPr wrap="none" rtlCol="0">
            <a:spAutoFit/>
          </a:bodyPr>
          <a:lstStyle/>
          <a:p>
            <a:r>
              <a:rPr lang="en-US" sz="1400" dirty="0" smtClean="0"/>
              <a:t>* http://www.computerworld.com/s/article/89096/Phishing</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Spamalawt</a:t>
            </a:r>
            <a:r>
              <a:rPr lang="en-US" dirty="0" smtClean="0"/>
              <a:t> [sorry...]</a:t>
            </a:r>
            <a:endParaRPr lang="en-US" dirty="0"/>
          </a:p>
        </p:txBody>
      </p:sp>
      <p:sp>
        <p:nvSpPr>
          <p:cNvPr id="3" name="Content Placeholder 2"/>
          <p:cNvSpPr>
            <a:spLocks noGrp="1"/>
          </p:cNvSpPr>
          <p:nvPr>
            <p:ph idx="1"/>
          </p:nvPr>
        </p:nvSpPr>
        <p:spPr>
          <a:xfrm>
            <a:off x="533400" y="2273172"/>
            <a:ext cx="7950200" cy="4572000"/>
          </a:xfrm>
        </p:spPr>
        <p:txBody>
          <a:bodyPr/>
          <a:lstStyle/>
          <a:p>
            <a:r>
              <a:rPr lang="en-US" dirty="0" smtClean="0"/>
              <a:t>Controlling the Assault of Non-Solicited Pornography and Marketing (CAN-SPAM) Act of 2003</a:t>
            </a:r>
          </a:p>
          <a:p>
            <a:pPr lvl="1"/>
            <a:r>
              <a:rPr lang="en-US" dirty="0" smtClean="0"/>
              <a:t>Whether you approve or not, that’s an awesome acronym!</a:t>
            </a:r>
          </a:p>
          <a:p>
            <a:pPr lvl="1"/>
            <a:r>
              <a:rPr lang="en-US" dirty="0" smtClean="0"/>
              <a:t>Establishes requirements for commercial email and authorizes the FTC to enforce these rules</a:t>
            </a:r>
          </a:p>
          <a:p>
            <a:pPr lvl="1"/>
            <a:r>
              <a:rPr lang="en-US" dirty="0" smtClean="0"/>
              <a:t>Mostly ineffective and unforced (gee, </a:t>
            </a:r>
            <a:r>
              <a:rPr lang="en-US" dirty="0" err="1" smtClean="0"/>
              <a:t>ya</a:t>
            </a:r>
            <a:r>
              <a:rPr lang="en-US" dirty="0" smtClean="0"/>
              <a:t> think?!)</a:t>
            </a:r>
          </a:p>
          <a:p>
            <a:pPr lvl="1"/>
            <a:r>
              <a:rPr lang="en-US" dirty="0" smtClean="0"/>
              <a:t>“6 percent of unsolicited e-mail dumped on the Internet in November [2004] complied with the CAN-SPAM law passed by the U.S. Congress last year, according to MX Logic...”*</a:t>
            </a:r>
          </a:p>
          <a:p>
            <a:r>
              <a:rPr lang="en-US" dirty="0" smtClean="0"/>
              <a:t>Identity Theft Penalty Enhancement Act (ITPEA)</a:t>
            </a:r>
          </a:p>
          <a:p>
            <a:pPr lvl="1"/>
            <a:r>
              <a:rPr lang="en-US" dirty="0" smtClean="0"/>
              <a:t>A much lamer acronym</a:t>
            </a:r>
            <a:endParaRPr lang="en-US" dirty="0" smtClean="0"/>
          </a:p>
          <a:p>
            <a:pPr lvl="1"/>
            <a:r>
              <a:rPr lang="en-US" dirty="0" smtClean="0"/>
              <a:t>...</a:t>
            </a:r>
            <a:r>
              <a:rPr lang="en-US" dirty="0" smtClean="0"/>
              <a:t>it’s such </a:t>
            </a:r>
            <a:r>
              <a:rPr lang="en-US" dirty="0" smtClean="0"/>
              <a:t>a silly place..</a:t>
            </a:r>
          </a:p>
          <a:p>
            <a:pPr lvl="1"/>
            <a:endParaRPr lang="en-US" dirty="0" smtClean="0"/>
          </a:p>
          <a:p>
            <a:pPr lvl="1"/>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p:txBody>
          <a:bodyPr/>
          <a:lstStyle/>
          <a:p>
            <a:r>
              <a:rPr lang="en-US" dirty="0" smtClean="0"/>
              <a:t>“</a:t>
            </a:r>
            <a:r>
              <a:rPr lang="en-US" b="1" i="1" dirty="0" smtClean="0"/>
              <a:t>Privacy</a:t>
            </a:r>
            <a:r>
              <a:rPr lang="en-US" dirty="0" smtClean="0"/>
              <a:t>:  Invasion of privacy is the intrusion into the personal life of another, without just cause.... It encompasses workplace monitoring, Internet privacy, data collection, and other means of disseminating private information.” [</a:t>
            </a:r>
            <a:r>
              <a:rPr lang="en-US" dirty="0" err="1" smtClean="0"/>
              <a:t>uslegal.com</a:t>
            </a:r>
            <a:r>
              <a:rPr lang="en-US" dirty="0" smtClean="0"/>
              <a:t>]</a:t>
            </a:r>
          </a:p>
          <a:p>
            <a:r>
              <a:rPr lang="en-US" dirty="0" smtClean="0"/>
              <a:t>Right to privacy stems from:</a:t>
            </a:r>
          </a:p>
          <a:p>
            <a:pPr lvl="1"/>
            <a:r>
              <a:rPr lang="en-US" dirty="0" smtClean="0"/>
              <a:t>Fourth Amendment:  Protection against excessive, unwarranted governmental intrusion</a:t>
            </a:r>
          </a:p>
          <a:p>
            <a:pPr lvl="1"/>
            <a:r>
              <a:rPr lang="en-US" dirty="0" smtClean="0"/>
              <a:t>Fifth and Fourteenth Amendments: </a:t>
            </a:r>
            <a:r>
              <a:rPr lang="en-US" dirty="0" smtClean="0"/>
              <a:t>Require </a:t>
            </a:r>
            <a:r>
              <a:rPr lang="en-US" dirty="0" smtClean="0"/>
              <a:t>“due process” to deprive anyone of “life, liberty, or property”</a:t>
            </a:r>
          </a:p>
          <a:p>
            <a:pPr lvl="1"/>
            <a:r>
              <a:rPr lang="en-US" dirty="0" smtClean="0"/>
              <a:t>There is </a:t>
            </a:r>
            <a:r>
              <a:rPr lang="en-US" b="1" i="1" dirty="0" smtClean="0"/>
              <a:t>no</a:t>
            </a:r>
            <a:r>
              <a:rPr lang="en-US" dirty="0" smtClean="0"/>
              <a:t> explicit statement in the Constitution about an individual’s right to privacy!</a:t>
            </a:r>
            <a:endParaRPr lang="en-US" dirty="0"/>
          </a:p>
        </p:txBody>
      </p:sp>
      <p:sp>
        <p:nvSpPr>
          <p:cNvPr id="4" name="TextBox 3"/>
          <p:cNvSpPr txBox="1"/>
          <p:nvPr/>
        </p:nvSpPr>
        <p:spPr>
          <a:xfrm>
            <a:off x="2222058" y="6034142"/>
            <a:ext cx="6666233" cy="369332"/>
          </a:xfrm>
          <a:prstGeom prst="rect">
            <a:avLst/>
          </a:prstGeom>
          <a:noFill/>
        </p:spPr>
        <p:txBody>
          <a:bodyPr wrap="none" rtlCol="0">
            <a:spAutoFit/>
          </a:bodyPr>
          <a:lstStyle/>
          <a:p>
            <a:r>
              <a:rPr lang="en-US" dirty="0" smtClean="0"/>
              <a:t>[</a:t>
            </a:r>
            <a:r>
              <a:rPr lang="en-US" dirty="0" err="1" smtClean="0"/>
              <a:t>uslegal.com</a:t>
            </a:r>
            <a:r>
              <a:rPr lang="en-US" dirty="0" smtClean="0"/>
              <a:t>] http://</a:t>
            </a:r>
            <a:r>
              <a:rPr lang="en-US" dirty="0" err="1" smtClean="0"/>
              <a:t>definitions.uslegal.com/i/invasion</a:t>
            </a:r>
            <a:r>
              <a:rPr lang="en-US" dirty="0" smtClean="0"/>
              <a:t>-of-privacy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a:t>
            </a:r>
            <a:r>
              <a:rPr lang="en-US" dirty="0" err="1" smtClean="0"/>
              <a:t>CyberLaw</a:t>
            </a:r>
            <a:endParaRPr lang="en-US" dirty="0"/>
          </a:p>
        </p:txBody>
      </p:sp>
      <p:sp>
        <p:nvSpPr>
          <p:cNvPr id="3" name="Content Placeholder 2"/>
          <p:cNvSpPr>
            <a:spLocks noGrp="1"/>
          </p:cNvSpPr>
          <p:nvPr>
            <p:ph idx="1"/>
          </p:nvPr>
        </p:nvSpPr>
        <p:spPr>
          <a:xfrm>
            <a:off x="533400" y="2065257"/>
            <a:ext cx="7950200" cy="4792743"/>
          </a:xfrm>
        </p:spPr>
        <p:txBody>
          <a:bodyPr/>
          <a:lstStyle/>
          <a:p>
            <a:r>
              <a:rPr lang="en-US" sz="1800" dirty="0" smtClean="0"/>
              <a:t>Alphabet soup:</a:t>
            </a:r>
          </a:p>
          <a:p>
            <a:pPr lvl="1"/>
            <a:r>
              <a:rPr lang="en-US" sz="1600" dirty="0" smtClean="0"/>
              <a:t>Wiretap Act (1968 – amended 1986)</a:t>
            </a:r>
          </a:p>
          <a:p>
            <a:pPr lvl="2"/>
            <a:r>
              <a:rPr lang="en-US" sz="1600" dirty="0" smtClean="0"/>
              <a:t>Protects wire communications (telephone/telegraph)</a:t>
            </a:r>
          </a:p>
          <a:p>
            <a:pPr lvl="2"/>
            <a:r>
              <a:rPr lang="en-US" sz="1600" dirty="0" smtClean="0"/>
              <a:t>Information on the Internet was long considered to be less protected (because it is passed through and stored on third-party servers)</a:t>
            </a:r>
          </a:p>
          <a:p>
            <a:pPr lvl="1"/>
            <a:r>
              <a:rPr lang="en-US" sz="1600" dirty="0" smtClean="0"/>
              <a:t>ECPA (Electronic Communications Privacy Act of 1986)</a:t>
            </a:r>
          </a:p>
          <a:p>
            <a:pPr lvl="1"/>
            <a:r>
              <a:rPr lang="en-US" sz="1600" dirty="0" smtClean="0"/>
              <a:t>Protects the security and privacy of stored and transmitted electronic data (and places limits on government access)</a:t>
            </a:r>
          </a:p>
          <a:p>
            <a:pPr lvl="1"/>
            <a:r>
              <a:rPr lang="en-US" sz="1600" dirty="0" smtClean="0"/>
              <a:t>FISA (Foreign Intelligence Surveillance Act of 1978)</a:t>
            </a:r>
          </a:p>
          <a:p>
            <a:pPr lvl="2"/>
            <a:r>
              <a:rPr lang="en-US" sz="1600" dirty="0" smtClean="0"/>
              <a:t>FISA authorizes government surveillance of foreign powers and terrorist groups</a:t>
            </a:r>
          </a:p>
          <a:p>
            <a:pPr lvl="1"/>
            <a:r>
              <a:rPr lang="en-US" sz="1600" dirty="0" smtClean="0"/>
              <a:t>USA PATRIOT (Uniting and Strengthening America by Providing Appropriate Tools Required to Intercept and Obstruct Terrorism) Act of 2001</a:t>
            </a:r>
          </a:p>
          <a:p>
            <a:pPr lvl="2"/>
            <a:r>
              <a:rPr lang="en-US" sz="1600" dirty="0" smtClean="0"/>
              <a:t>With an acronym like that, how could you go wrong??</a:t>
            </a:r>
          </a:p>
          <a:p>
            <a:pPr lvl="2"/>
            <a:r>
              <a:rPr lang="en-US" sz="1600" dirty="0" smtClean="0"/>
              <a:t>Greatly expanded permitted government surveillance (and detention)</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Crime</a:t>
            </a:r>
            <a:endParaRPr lang="en-US" dirty="0"/>
          </a:p>
        </p:txBody>
      </p:sp>
      <p:sp>
        <p:nvSpPr>
          <p:cNvPr id="3" name="Content Placeholder 2"/>
          <p:cNvSpPr>
            <a:spLocks noGrp="1"/>
          </p:cNvSpPr>
          <p:nvPr>
            <p:ph idx="1"/>
          </p:nvPr>
        </p:nvSpPr>
        <p:spPr/>
        <p:txBody>
          <a:bodyPr/>
          <a:lstStyle/>
          <a:p>
            <a:r>
              <a:rPr lang="en-US" dirty="0" smtClean="0"/>
              <a:t>“The U.S. Department of Justice (DOJ), in its manual on computer crime, defines [computer] crime as ‘any violations of criminal law that involve a knowledge of computer technology for their perpetration, investigation, or prosecution.’” [</a:t>
            </a:r>
            <a:r>
              <a:rPr lang="en-US" dirty="0" err="1" smtClean="0"/>
              <a:t>uslegal.com</a:t>
            </a:r>
            <a:r>
              <a:rPr lang="en-US" dirty="0" smtClean="0"/>
              <a:t>]</a:t>
            </a:r>
          </a:p>
          <a:p>
            <a:r>
              <a:rPr lang="en-US" dirty="0" smtClean="0"/>
              <a:t>Three major types of computer crime:</a:t>
            </a:r>
          </a:p>
          <a:p>
            <a:pPr marL="625475" lvl="1" indent="-342900">
              <a:buFont typeface="+mj-lt"/>
              <a:buAutoNum type="arabicPeriod"/>
            </a:pPr>
            <a:r>
              <a:rPr lang="en-US" dirty="0" smtClean="0"/>
              <a:t>Theft of hardware and software</a:t>
            </a:r>
          </a:p>
          <a:p>
            <a:pPr marL="625475" lvl="1" indent="-342900">
              <a:buFont typeface="+mj-lt"/>
              <a:buAutoNum type="arabicPeriod"/>
            </a:pPr>
            <a:r>
              <a:rPr lang="en-US" dirty="0" smtClean="0"/>
              <a:t>Attacks on a computer system</a:t>
            </a:r>
          </a:p>
          <a:p>
            <a:pPr marL="625475" lvl="1" indent="-342900">
              <a:buFont typeface="+mj-lt"/>
              <a:buAutoNum type="arabicPeriod"/>
            </a:pPr>
            <a:r>
              <a:rPr lang="en-US" dirty="0" smtClean="0"/>
              <a:t>The use of a computer to commit a crime</a:t>
            </a:r>
            <a:endParaRPr lang="en-US" dirty="0"/>
          </a:p>
        </p:txBody>
      </p:sp>
      <p:sp>
        <p:nvSpPr>
          <p:cNvPr id="4" name="TextBox 3"/>
          <p:cNvSpPr txBox="1"/>
          <p:nvPr/>
        </p:nvSpPr>
        <p:spPr>
          <a:xfrm>
            <a:off x="2263023" y="6034142"/>
            <a:ext cx="6403278" cy="369332"/>
          </a:xfrm>
          <a:prstGeom prst="rect">
            <a:avLst/>
          </a:prstGeom>
          <a:noFill/>
        </p:spPr>
        <p:txBody>
          <a:bodyPr wrap="none" rtlCol="0">
            <a:spAutoFit/>
          </a:bodyPr>
          <a:lstStyle/>
          <a:p>
            <a:r>
              <a:rPr lang="en-US" dirty="0" smtClean="0"/>
              <a:t>[</a:t>
            </a:r>
            <a:r>
              <a:rPr lang="en-US" dirty="0" err="1" smtClean="0"/>
              <a:t>uslegal.com</a:t>
            </a:r>
            <a:r>
              <a:rPr lang="en-US" dirty="0" smtClean="0"/>
              <a:t>] http://</a:t>
            </a:r>
            <a:r>
              <a:rPr lang="en-US" dirty="0" err="1" smtClean="0"/>
              <a:t>definitions.uslegal.com/c/computer</a:t>
            </a:r>
            <a:r>
              <a:rPr lang="en-US" dirty="0" smtClean="0"/>
              <a:t>-crime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Crime</a:t>
            </a:r>
            <a:endParaRPr lang="en-US" dirty="0"/>
          </a:p>
        </p:txBody>
      </p:sp>
      <p:sp>
        <p:nvSpPr>
          <p:cNvPr id="3" name="Content Placeholder 2"/>
          <p:cNvSpPr>
            <a:spLocks noGrp="1"/>
          </p:cNvSpPr>
          <p:nvPr>
            <p:ph idx="1"/>
          </p:nvPr>
        </p:nvSpPr>
        <p:spPr/>
        <p:txBody>
          <a:bodyPr/>
          <a:lstStyle/>
          <a:p>
            <a:r>
              <a:rPr lang="en-US" dirty="0" smtClean="0"/>
              <a:t>What is the “crime” part of computer crime?</a:t>
            </a:r>
          </a:p>
          <a:p>
            <a:pPr lvl="1"/>
            <a:r>
              <a:rPr lang="en-US" dirty="0" smtClean="0"/>
              <a:t>Theft</a:t>
            </a:r>
          </a:p>
          <a:p>
            <a:pPr lvl="1"/>
            <a:r>
              <a:rPr lang="en-US" dirty="0" smtClean="0"/>
              <a:t>Fraud</a:t>
            </a:r>
          </a:p>
          <a:p>
            <a:pPr lvl="1"/>
            <a:r>
              <a:rPr lang="en-US" dirty="0" smtClean="0"/>
              <a:t>Trespass</a:t>
            </a:r>
          </a:p>
          <a:p>
            <a:pPr lvl="1"/>
            <a:r>
              <a:rPr lang="en-US" dirty="0" smtClean="0"/>
              <a:t>False Personation</a:t>
            </a:r>
          </a:p>
          <a:p>
            <a:pPr lvl="1"/>
            <a:r>
              <a:rPr lang="en-US" dirty="0" smtClean="0"/>
              <a:t>Identity theft/fraud</a:t>
            </a:r>
          </a:p>
          <a:p>
            <a:pPr lvl="1"/>
            <a:r>
              <a:rPr lang="en-US" dirty="0" smtClean="0"/>
              <a:t>Is “information” property – U.S. v. Aaron Swartz – “hacked” into MIT computer and accessed JSTOR files to put online for free.</a:t>
            </a:r>
          </a:p>
          <a:p>
            <a:pPr lvl="1"/>
            <a:r>
              <a:rPr lang="en-US" dirty="0" smtClean="0"/>
              <a:t>What is computer trespass? What is “damage?”</a:t>
            </a:r>
          </a:p>
          <a:p>
            <a:pPr lvl="1"/>
            <a:r>
              <a:rPr lang="en-US" dirty="0" smtClean="0"/>
              <a:t>What is “access” </a:t>
            </a:r>
          </a:p>
          <a:p>
            <a:pPr lvl="1"/>
            <a:r>
              <a:rPr lang="en-US" dirty="0" smtClean="0"/>
              <a:t>What is without authorization – U.S. v. Lori Drew (Myspace suicide case)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9490703"/>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Cybercrime</a:t>
            </a:r>
            <a:endParaRPr lang="en-US" dirty="0"/>
          </a:p>
        </p:txBody>
      </p:sp>
      <p:sp>
        <p:nvSpPr>
          <p:cNvPr id="3" name="Content Placeholder 2"/>
          <p:cNvSpPr>
            <a:spLocks noGrp="1"/>
          </p:cNvSpPr>
          <p:nvPr>
            <p:ph idx="1"/>
          </p:nvPr>
        </p:nvSpPr>
        <p:spPr>
          <a:xfrm>
            <a:off x="533400" y="2007624"/>
            <a:ext cx="7950200" cy="4118539"/>
          </a:xfrm>
        </p:spPr>
        <p:txBody>
          <a:bodyPr/>
          <a:lstStyle/>
          <a:p>
            <a:r>
              <a:rPr lang="en-US" dirty="0" smtClean="0"/>
              <a:t>First Internet worm:</a:t>
            </a:r>
          </a:p>
          <a:p>
            <a:pPr lvl="1"/>
            <a:r>
              <a:rPr lang="en-US" dirty="0" smtClean="0"/>
              <a:t>November 2, 1988</a:t>
            </a:r>
          </a:p>
          <a:p>
            <a:pPr lvl="1"/>
            <a:r>
              <a:rPr lang="en-US" dirty="0" smtClean="0"/>
              <a:t>Meant to be harmless – unintended consequences</a:t>
            </a:r>
            <a:br>
              <a:rPr lang="en-US" dirty="0" smtClean="0"/>
            </a:br>
            <a:r>
              <a:rPr lang="en-US" dirty="0" smtClean="0"/>
              <a:t>led to thousands of infected computers and </a:t>
            </a:r>
            <a:br>
              <a:rPr lang="en-US" dirty="0" smtClean="0"/>
            </a:br>
            <a:r>
              <a:rPr lang="en-US" dirty="0" smtClean="0"/>
              <a:t>possibly millions of dollars in damages/costs</a:t>
            </a:r>
          </a:p>
          <a:p>
            <a:pPr lvl="1"/>
            <a:r>
              <a:rPr lang="en-US" dirty="0" smtClean="0"/>
              <a:t>Written by Robert Morris</a:t>
            </a:r>
          </a:p>
          <a:p>
            <a:pPr lvl="2"/>
            <a:r>
              <a:rPr lang="en-US" dirty="0" smtClean="0"/>
              <a:t>Previously worked for CSEE lecturer</a:t>
            </a:r>
            <a:br>
              <a:rPr lang="en-US" dirty="0" smtClean="0"/>
            </a:br>
            <a:r>
              <a:rPr lang="en-US" dirty="0" smtClean="0"/>
              <a:t>John Park</a:t>
            </a:r>
          </a:p>
          <a:p>
            <a:pPr lvl="1"/>
            <a:r>
              <a:rPr lang="en-US" dirty="0" smtClean="0"/>
              <a:t>Prosecuted by Dept. of Justice</a:t>
            </a:r>
          </a:p>
          <a:p>
            <a:pPr lvl="2"/>
            <a:r>
              <a:rPr lang="en-US" dirty="0" smtClean="0"/>
              <a:t>First conviction under the Computer Fraud </a:t>
            </a:r>
            <a:br>
              <a:rPr lang="en-US" dirty="0" smtClean="0"/>
            </a:br>
            <a:r>
              <a:rPr lang="en-US" dirty="0" smtClean="0"/>
              <a:t>and Abuse Act of 1984</a:t>
            </a:r>
          </a:p>
          <a:p>
            <a:pPr lvl="2"/>
            <a:r>
              <a:rPr lang="en-US" dirty="0" smtClean="0"/>
              <a:t>Prosecuted by then-</a:t>
            </a:r>
            <a:r>
              <a:rPr lang="en-US" dirty="0" err="1" smtClean="0"/>
              <a:t>DoJ</a:t>
            </a:r>
            <a:r>
              <a:rPr lang="en-US" dirty="0" smtClean="0"/>
              <a:t> attorney and occasional</a:t>
            </a:r>
            <a:br>
              <a:rPr lang="en-US" dirty="0" smtClean="0"/>
            </a:br>
            <a:r>
              <a:rPr lang="en-US" dirty="0" smtClean="0"/>
              <a:t>CSEE adjunct and guest lecturer (and high school buddy of</a:t>
            </a:r>
            <a:br>
              <a:rPr lang="en-US" dirty="0" smtClean="0"/>
            </a:br>
            <a:r>
              <a:rPr lang="en-US" dirty="0" smtClean="0"/>
              <a:t>John Park), Mark </a:t>
            </a:r>
            <a:r>
              <a:rPr lang="en-US" dirty="0" err="1" smtClean="0"/>
              <a:t>Rasch</a:t>
            </a:r>
            <a:endParaRPr lang="en-US" dirty="0" smtClean="0"/>
          </a:p>
          <a:p>
            <a:pPr lvl="1"/>
            <a:endParaRPr lang="en-US" dirty="0" smtClean="0"/>
          </a:p>
          <a:p>
            <a:pPr lvl="1"/>
            <a:endParaRPr lang="en-US" dirty="0"/>
          </a:p>
        </p:txBody>
      </p:sp>
      <p:pic>
        <p:nvPicPr>
          <p:cNvPr id="4" name="Picture 3"/>
          <p:cNvPicPr>
            <a:picLocks noChangeAspect="1"/>
          </p:cNvPicPr>
          <p:nvPr/>
        </p:nvPicPr>
        <p:blipFill>
          <a:blip r:embed="rId2"/>
          <a:stretch>
            <a:fillRect/>
          </a:stretch>
        </p:blipFill>
        <p:spPr>
          <a:xfrm>
            <a:off x="6482345" y="2007624"/>
            <a:ext cx="2286000" cy="3048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Your </a:t>
            </a:r>
            <a:r>
              <a:rPr lang="en-US" dirty="0" err="1" smtClean="0"/>
              <a:t>Asssignment</a:t>
            </a:r>
            <a:r>
              <a:rPr lang="en-US" dirty="0" smtClean="0"/>
              <a:t>, Should You Choose to Accept It...</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Definitions</a:t>
            </a:r>
          </a:p>
          <a:p>
            <a:r>
              <a:rPr lang="en-US" dirty="0" smtClean="0"/>
              <a:t>Review of significant computer laws and </a:t>
            </a:r>
            <a:r>
              <a:rPr lang="en-US" dirty="0" smtClean="0"/>
              <a:t>cases</a:t>
            </a:r>
          </a:p>
          <a:p>
            <a:pPr lvl="1"/>
            <a:r>
              <a:rPr lang="en-US" dirty="0" smtClean="0"/>
              <a:t>A </a:t>
            </a:r>
            <a:r>
              <a:rPr lang="en-US" i="1" dirty="0" smtClean="0"/>
              <a:t>very small sampling</a:t>
            </a:r>
            <a:r>
              <a:rPr lang="en-US" dirty="0" smtClean="0"/>
              <a:t> of relevant legal law</a:t>
            </a:r>
          </a:p>
          <a:p>
            <a:pPr lvl="1"/>
            <a:r>
              <a:rPr lang="en-US" dirty="0" smtClean="0"/>
              <a:t>Only US-level </a:t>
            </a:r>
            <a:r>
              <a:rPr lang="en-US" dirty="0" smtClean="0"/>
              <a:t>law, but computer law also varies from country to country, state to state, and sometimes even between municipalities within a state</a:t>
            </a:r>
            <a:endParaRPr lang="en-US" dirty="0" smtClean="0"/>
          </a:p>
          <a:p>
            <a:r>
              <a:rPr lang="en-US" dirty="0" smtClean="0"/>
              <a:t>Group-based reading (one</a:t>
            </a:r>
            <a:r>
              <a:rPr lang="en-US" dirty="0" smtClean="0"/>
              <a:t> topic per </a:t>
            </a:r>
            <a:r>
              <a:rPr lang="en-US" dirty="0" smtClean="0"/>
              <a:t>team)</a:t>
            </a:r>
          </a:p>
          <a:p>
            <a:r>
              <a:rPr lang="en-US" dirty="0" smtClean="0"/>
              <a:t>Share back</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Law Now?</a:t>
            </a:r>
            <a:endParaRPr lang="en-US" dirty="0"/>
          </a:p>
        </p:txBody>
      </p:sp>
      <p:sp>
        <p:nvSpPr>
          <p:cNvPr id="3" name="Content Placeholder 2"/>
          <p:cNvSpPr>
            <a:spLocks noGrp="1"/>
          </p:cNvSpPr>
          <p:nvPr>
            <p:ph idx="1"/>
          </p:nvPr>
        </p:nvSpPr>
        <p:spPr>
          <a:xfrm>
            <a:off x="351528" y="1995880"/>
            <a:ext cx="8792471" cy="4862120"/>
          </a:xfrm>
        </p:spPr>
        <p:txBody>
          <a:bodyPr/>
          <a:lstStyle/>
          <a:p>
            <a:r>
              <a:rPr lang="en-US" dirty="0" smtClean="0"/>
              <a:t>10:30-11:00:  </a:t>
            </a:r>
          </a:p>
          <a:p>
            <a:pPr lvl="1"/>
            <a:r>
              <a:rPr lang="en-US" dirty="0" smtClean="0"/>
              <a:t>Read the materials I’ve provided on your group’s randomly assigned topic</a:t>
            </a:r>
          </a:p>
          <a:p>
            <a:pPr lvl="1"/>
            <a:r>
              <a:rPr lang="en-US" dirty="0" smtClean="0"/>
              <a:t>Identify the key provisions of the laws, or the key findings of the cases</a:t>
            </a:r>
          </a:p>
          <a:p>
            <a:pPr lvl="1"/>
            <a:r>
              <a:rPr lang="en-US" dirty="0" smtClean="0"/>
              <a:t>What is permitted?  What is prohibited?  What are the consequences?</a:t>
            </a:r>
          </a:p>
          <a:p>
            <a:pPr lvl="1"/>
            <a:r>
              <a:rPr lang="en-US" dirty="0" smtClean="0"/>
              <a:t>Conversely:  What is </a:t>
            </a:r>
            <a:r>
              <a:rPr lang="en-US" i="1" dirty="0" smtClean="0"/>
              <a:t>not</a:t>
            </a:r>
            <a:r>
              <a:rPr lang="en-US" dirty="0" smtClean="0"/>
              <a:t> </a:t>
            </a:r>
            <a:r>
              <a:rPr lang="en-US" dirty="0" smtClean="0"/>
              <a:t>permitted</a:t>
            </a:r>
            <a:r>
              <a:rPr lang="en-US" dirty="0" smtClean="0"/>
              <a:t>?  </a:t>
            </a:r>
            <a:r>
              <a:rPr lang="en-US" dirty="0" smtClean="0"/>
              <a:t>What </a:t>
            </a:r>
            <a:r>
              <a:rPr lang="en-US" dirty="0" smtClean="0"/>
              <a:t>is </a:t>
            </a:r>
            <a:r>
              <a:rPr lang="en-US" i="1" dirty="0" smtClean="0"/>
              <a:t>not</a:t>
            </a:r>
            <a:r>
              <a:rPr lang="en-US" dirty="0" smtClean="0"/>
              <a:t> prohibited?</a:t>
            </a:r>
          </a:p>
          <a:p>
            <a:pPr lvl="1"/>
            <a:r>
              <a:rPr lang="en-US" dirty="0" smtClean="0"/>
              <a:t>What are your major open questions?  (Feel free to dig deeper and look up other sources if time permits)</a:t>
            </a:r>
          </a:p>
          <a:p>
            <a:r>
              <a:rPr lang="en-US" dirty="0" smtClean="0"/>
              <a:t>11:00-11:15:</a:t>
            </a:r>
          </a:p>
          <a:p>
            <a:pPr lvl="1"/>
            <a:r>
              <a:rPr lang="en-US" dirty="0" smtClean="0"/>
              <a:t>Three minutes to share your key provisions/findings (permitted, </a:t>
            </a:r>
            <a:r>
              <a:rPr lang="en-US" dirty="0" err="1" smtClean="0"/>
              <a:t>nonpermitted</a:t>
            </a:r>
            <a:r>
              <a:rPr lang="en-US" dirty="0" smtClean="0"/>
              <a:t> behavior and consequences) and open </a:t>
            </a:r>
            <a:r>
              <a:rPr lang="en-US" dirty="0" smtClean="0"/>
              <a:t>questions</a:t>
            </a:r>
          </a:p>
          <a:p>
            <a:r>
              <a:rPr lang="en-US" dirty="0" smtClean="0"/>
              <a:t>After class:</a:t>
            </a:r>
          </a:p>
          <a:p>
            <a:pPr lvl="1"/>
            <a:r>
              <a:rPr lang="en-US" dirty="0" smtClean="0"/>
              <a:t>Share something you learned on Piazza (a link, an insight, a concern, a question)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Copyrights</a:t>
            </a:r>
            <a:endParaRPr lang="en-US" dirty="0"/>
          </a:p>
        </p:txBody>
      </p:sp>
      <p:sp>
        <p:nvSpPr>
          <p:cNvPr id="3" name="Content Placeholder 2"/>
          <p:cNvSpPr>
            <a:spLocks noGrp="1"/>
          </p:cNvSpPr>
          <p:nvPr>
            <p:ph idx="1"/>
          </p:nvPr>
        </p:nvSpPr>
        <p:spPr/>
        <p:txBody>
          <a:bodyPr/>
          <a:lstStyle/>
          <a:p>
            <a:r>
              <a:rPr lang="en-US" dirty="0" smtClean="0"/>
              <a:t>Digital Millennium Copyright Act</a:t>
            </a:r>
          </a:p>
          <a:p>
            <a:pPr lvl="1"/>
            <a:r>
              <a:rPr lang="en-US" dirty="0" smtClean="0"/>
              <a:t>http://</a:t>
            </a:r>
            <a:r>
              <a:rPr lang="en-US" dirty="0" err="1" smtClean="0"/>
              <a:t>en.wikipedia.org/wiki/Digital_Millennium_Copyright_Act</a:t>
            </a:r>
            <a:endParaRPr lang="en-US" dirty="0" smtClean="0"/>
          </a:p>
          <a:p>
            <a:pPr lvl="1"/>
            <a:r>
              <a:rPr lang="en-US" dirty="0" smtClean="0"/>
              <a:t>http://www.copyright.gov/legislation/pl105-304.pdf</a:t>
            </a:r>
          </a:p>
          <a:p>
            <a:pPr lvl="1"/>
            <a:r>
              <a:rPr lang="en-US" dirty="0" smtClean="0"/>
              <a:t>Electronic Frontier Foundation sources:  </a:t>
            </a:r>
            <a:br>
              <a:rPr lang="en-US" dirty="0" smtClean="0"/>
            </a:br>
            <a:r>
              <a:rPr lang="en-US" dirty="0" smtClean="0"/>
              <a:t>https://</a:t>
            </a:r>
            <a:r>
              <a:rPr lang="en-US" dirty="0" err="1" smtClean="0"/>
              <a:t>www.eff.org/issues/dmca</a:t>
            </a:r>
            <a:endParaRPr lang="en-US" dirty="0" smtClean="0"/>
          </a:p>
          <a:p>
            <a:pPr lvl="1"/>
            <a:r>
              <a:rPr lang="en-US" dirty="0" smtClean="0"/>
              <a:t>Article on </a:t>
            </a:r>
            <a:r>
              <a:rPr lang="en-US" dirty="0" err="1" smtClean="0"/>
              <a:t>jailbreaking</a:t>
            </a:r>
            <a:r>
              <a:rPr lang="en-US" dirty="0" smtClean="0"/>
              <a:t> and other exemptions:  </a:t>
            </a:r>
            <a:br>
              <a:rPr lang="en-US" dirty="0" smtClean="0"/>
            </a:br>
            <a:r>
              <a:rPr lang="en-US" dirty="0" smtClean="0"/>
              <a:t>http://us.practicallaw.com/3-522-0934</a:t>
            </a:r>
          </a:p>
          <a:p>
            <a:r>
              <a:rPr lang="en-US" dirty="0" smtClean="0"/>
              <a:t>SOPA</a:t>
            </a:r>
          </a:p>
          <a:p>
            <a:pPr lvl="1"/>
            <a:r>
              <a:rPr lang="en-US" dirty="0" smtClean="0"/>
              <a:t>http://money.cnn.com/2012/01/17/technology/sopa_explained/index.htm</a:t>
            </a:r>
          </a:p>
          <a:p>
            <a:pPr lvl="1"/>
            <a:r>
              <a:rPr lang="en-US" dirty="0" smtClean="0"/>
              <a:t>H.R. 3261 http://thomas.loc.gov/cgi-bin/bdquery/z?d112:h.r.3261:</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Patents</a:t>
            </a:r>
            <a:endParaRPr lang="en-US" dirty="0"/>
          </a:p>
        </p:txBody>
      </p:sp>
      <p:sp>
        <p:nvSpPr>
          <p:cNvPr id="3" name="Content Placeholder 2"/>
          <p:cNvSpPr>
            <a:spLocks noGrp="1"/>
          </p:cNvSpPr>
          <p:nvPr>
            <p:ph idx="1"/>
          </p:nvPr>
        </p:nvSpPr>
        <p:spPr/>
        <p:txBody>
          <a:bodyPr/>
          <a:lstStyle/>
          <a:p>
            <a:r>
              <a:rPr lang="en-US" dirty="0" err="1" smtClean="0"/>
              <a:t>Gottschaik</a:t>
            </a:r>
            <a:r>
              <a:rPr lang="en-US" dirty="0" smtClean="0"/>
              <a:t> </a:t>
            </a:r>
            <a:r>
              <a:rPr lang="en-US" dirty="0" err="1" smtClean="0"/>
              <a:t>v</a:t>
            </a:r>
            <a:r>
              <a:rPr lang="en-US" dirty="0" smtClean="0"/>
              <a:t>. Benson – 409 US 63 (1974)</a:t>
            </a:r>
          </a:p>
          <a:p>
            <a:pPr lvl="1"/>
            <a:r>
              <a:rPr lang="en-US" dirty="0" smtClean="0"/>
              <a:t>https://supreme.justia.com/cases/federal/us/409/63/case.html</a:t>
            </a:r>
          </a:p>
          <a:p>
            <a:r>
              <a:rPr lang="en-US" dirty="0" smtClean="0"/>
              <a:t>Richard Stallman speech on misuse of software patents (transcript)</a:t>
            </a:r>
          </a:p>
          <a:p>
            <a:pPr lvl="1"/>
            <a:r>
              <a:rPr lang="en-US" dirty="0" err="1" smtClean="0"/>
              <a:t>http://www.gnu.org/philosophy/software-patents.html</a:t>
            </a:r>
            <a:endParaRPr lang="en-US" dirty="0" smtClean="0"/>
          </a:p>
          <a:p>
            <a:r>
              <a:rPr lang="en-US" dirty="0" smtClean="0"/>
              <a:t>Article about </a:t>
            </a:r>
            <a:r>
              <a:rPr lang="en-US" dirty="0" err="1" smtClean="0"/>
              <a:t>NewEgg</a:t>
            </a:r>
            <a:r>
              <a:rPr lang="en-US" dirty="0" smtClean="0"/>
              <a:t> anti-patent-troll case</a:t>
            </a:r>
          </a:p>
          <a:p>
            <a:pPr lvl="1"/>
            <a:r>
              <a:rPr lang="en-US" dirty="0" smtClean="0"/>
              <a:t>http://arstechnica.com/tech-policy/2013/01/how-newegg-crushed-the-shopping-cart-patent-and-saved-online-retail/</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Spam and Phishing</a:t>
            </a:r>
            <a:endParaRPr lang="en-US" dirty="0"/>
          </a:p>
        </p:txBody>
      </p:sp>
      <p:sp>
        <p:nvSpPr>
          <p:cNvPr id="3" name="Content Placeholder 2"/>
          <p:cNvSpPr>
            <a:spLocks noGrp="1"/>
          </p:cNvSpPr>
          <p:nvPr>
            <p:ph idx="1"/>
          </p:nvPr>
        </p:nvSpPr>
        <p:spPr/>
        <p:txBody>
          <a:bodyPr/>
          <a:lstStyle/>
          <a:p>
            <a:r>
              <a:rPr lang="en-US" dirty="0" smtClean="0"/>
              <a:t>CAN-SPAM Act</a:t>
            </a:r>
          </a:p>
          <a:p>
            <a:pPr lvl="1"/>
            <a:r>
              <a:rPr lang="en-US" dirty="0" smtClean="0"/>
              <a:t>http://uscode.house.gov/download/pls/15C103.txt</a:t>
            </a:r>
          </a:p>
          <a:p>
            <a:pPr lvl="1"/>
            <a:r>
              <a:rPr lang="en-US" dirty="0" smtClean="0"/>
              <a:t>http://en.wikipedia.org/wiki/CAN-SPAM_Act_of_2003</a:t>
            </a:r>
          </a:p>
          <a:p>
            <a:pPr lvl="1"/>
            <a:r>
              <a:rPr lang="en-US" dirty="0" err="1" smtClean="0"/>
              <a:t>http://en.wikipedia.org/wiki/E-mail_spam</a:t>
            </a:r>
            <a:endParaRPr lang="en-US" dirty="0" smtClean="0"/>
          </a:p>
          <a:p>
            <a:r>
              <a:rPr lang="en-US" dirty="0" smtClean="0"/>
              <a:t>Identity Theft Penalty Enhancement Act (ITPEA)</a:t>
            </a:r>
          </a:p>
          <a:p>
            <a:pPr lvl="1"/>
            <a:r>
              <a:rPr lang="en-US" dirty="0" smtClean="0"/>
              <a:t>http://</a:t>
            </a:r>
            <a:r>
              <a:rPr lang="en-US" dirty="0" err="1" smtClean="0"/>
              <a:t>www.justice.gov/criminal/fraud/websites/idtheft.html</a:t>
            </a:r>
            <a:endParaRPr lang="en-US" dirty="0" smtClean="0"/>
          </a:p>
          <a:p>
            <a:pPr lvl="1"/>
            <a:r>
              <a:rPr lang="en-US" dirty="0" smtClean="0"/>
              <a:t>http://web-5.interliant.com/fsu/cn.nsf/369fe1f2c6e098818525711d00527bff/$FILE/IDTheftLegis.pdf</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Wiretapping and Privacy</a:t>
            </a:r>
            <a:endParaRPr lang="en-US" dirty="0"/>
          </a:p>
        </p:txBody>
      </p:sp>
      <p:sp>
        <p:nvSpPr>
          <p:cNvPr id="3" name="Content Placeholder 2"/>
          <p:cNvSpPr>
            <a:spLocks noGrp="1"/>
          </p:cNvSpPr>
          <p:nvPr>
            <p:ph idx="1"/>
          </p:nvPr>
        </p:nvSpPr>
        <p:spPr/>
        <p:txBody>
          <a:bodyPr/>
          <a:lstStyle/>
          <a:p>
            <a:r>
              <a:rPr lang="en-US" dirty="0" smtClean="0"/>
              <a:t>Wiretap Act</a:t>
            </a:r>
          </a:p>
          <a:p>
            <a:pPr lvl="1"/>
            <a:r>
              <a:rPr lang="en-US" dirty="0" smtClean="0"/>
              <a:t>http://</a:t>
            </a:r>
            <a:r>
              <a:rPr lang="en-US" dirty="0" err="1" smtClean="0"/>
              <a:t>www.it.ojp.gov/default.aspx?area</a:t>
            </a:r>
            <a:r>
              <a:rPr lang="en-US" dirty="0" smtClean="0"/>
              <a:t>=</a:t>
            </a:r>
            <a:r>
              <a:rPr lang="en-US" dirty="0" err="1" smtClean="0"/>
              <a:t>privacy&amp;page</a:t>
            </a:r>
            <a:r>
              <a:rPr lang="en-US" dirty="0" smtClean="0"/>
              <a:t>=1284</a:t>
            </a:r>
          </a:p>
          <a:p>
            <a:r>
              <a:rPr lang="en-US" dirty="0" smtClean="0"/>
              <a:t>Electronic Communications Privacy Act</a:t>
            </a:r>
          </a:p>
          <a:p>
            <a:pPr lvl="1"/>
            <a:r>
              <a:rPr lang="en-US" dirty="0" err="1" smtClean="0"/>
              <a:t>https://www.cdt.org/issue/wiretap-ecpa</a:t>
            </a:r>
            <a:endParaRPr lang="en-US" dirty="0" smtClean="0"/>
          </a:p>
          <a:p>
            <a:r>
              <a:rPr lang="en-US" dirty="0" smtClean="0"/>
              <a:t>USA PATRIOT Act</a:t>
            </a:r>
          </a:p>
          <a:p>
            <a:pPr lvl="1"/>
            <a:r>
              <a:rPr lang="en-US" dirty="0" smtClean="0"/>
              <a:t>http://</a:t>
            </a:r>
            <a:r>
              <a:rPr lang="en-US" dirty="0" err="1" smtClean="0"/>
              <a:t>www.justice.gov/archive/ll/highlights.htm</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Cybercrime</a:t>
            </a:r>
            <a:endParaRPr lang="en-US" dirty="0"/>
          </a:p>
        </p:txBody>
      </p:sp>
      <p:sp>
        <p:nvSpPr>
          <p:cNvPr id="3" name="Content Placeholder 2"/>
          <p:cNvSpPr>
            <a:spLocks noGrp="1"/>
          </p:cNvSpPr>
          <p:nvPr>
            <p:ph idx="1"/>
          </p:nvPr>
        </p:nvSpPr>
        <p:spPr/>
        <p:txBody>
          <a:bodyPr/>
          <a:lstStyle/>
          <a:p>
            <a:r>
              <a:rPr lang="en-US" dirty="0" smtClean="0"/>
              <a:t>Computer Fraud and Abuse Act of 1984</a:t>
            </a:r>
          </a:p>
          <a:p>
            <a:pPr lvl="1"/>
            <a:r>
              <a:rPr lang="en-US" dirty="0" smtClean="0"/>
              <a:t>http://</a:t>
            </a:r>
            <a:r>
              <a:rPr lang="en-US" dirty="0" err="1" smtClean="0"/>
              <a:t>en.wikipedia.org/wiki/Computer_Fraud_and_Abuse_Act</a:t>
            </a:r>
            <a:endParaRPr lang="en-US" dirty="0" smtClean="0"/>
          </a:p>
          <a:p>
            <a:r>
              <a:rPr lang="en-US" dirty="0" err="1" smtClean="0"/>
              <a:t>http://www.hg.org/computer-crime.html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Landmark Laws in Computing</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Murphy’s </a:t>
            </a:r>
            <a:br>
              <a:rPr lang="en-US" dirty="0" smtClean="0"/>
            </a:br>
            <a:r>
              <a:rPr lang="en-US" dirty="0" smtClean="0"/>
              <a:t>Slaw</a:t>
            </a:r>
            <a:endParaRPr lang="en-US" dirty="0"/>
          </a:p>
        </p:txBody>
      </p:sp>
      <p:pic>
        <p:nvPicPr>
          <p:cNvPr id="5" name="Picture 4"/>
          <p:cNvPicPr>
            <a:picLocks noChangeAspect="1"/>
          </p:cNvPicPr>
          <p:nvPr/>
        </p:nvPicPr>
        <p:blipFill>
          <a:blip r:embed="rId2"/>
          <a:stretch>
            <a:fillRect/>
          </a:stretch>
        </p:blipFill>
        <p:spPr>
          <a:xfrm>
            <a:off x="2081787" y="1390110"/>
            <a:ext cx="4406900" cy="5080000"/>
          </a:xfrm>
          <a:prstGeom prst="rect">
            <a:avLst/>
          </a:prstGeom>
        </p:spPr>
      </p:pic>
      <p:sp>
        <p:nvSpPr>
          <p:cNvPr id="6" name="TextBox 5"/>
          <p:cNvSpPr txBox="1"/>
          <p:nvPr/>
        </p:nvSpPr>
        <p:spPr>
          <a:xfrm>
            <a:off x="761045" y="6470110"/>
            <a:ext cx="8404865" cy="369332"/>
          </a:xfrm>
          <a:prstGeom prst="rect">
            <a:avLst/>
          </a:prstGeom>
          <a:noFill/>
        </p:spPr>
        <p:txBody>
          <a:bodyPr wrap="none" rtlCol="0">
            <a:spAutoFit/>
          </a:bodyPr>
          <a:lstStyle/>
          <a:p>
            <a:r>
              <a:rPr lang="en-US" dirty="0" smtClean="0"/>
              <a:t>http://www.cartoonstock.com/newscartoons/cartoonists/bve/lowres/bven702l.jpg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Moore’s Law</a:t>
            </a:r>
            <a:endParaRPr lang="en-US" dirty="0"/>
          </a:p>
        </p:txBody>
      </p:sp>
      <p:pic>
        <p:nvPicPr>
          <p:cNvPr id="4" name="Picture 3"/>
          <p:cNvPicPr>
            <a:picLocks noChangeAspect="1"/>
          </p:cNvPicPr>
          <p:nvPr/>
        </p:nvPicPr>
        <p:blipFill>
          <a:blip r:embed="rId2"/>
          <a:stretch>
            <a:fillRect/>
          </a:stretch>
        </p:blipFill>
        <p:spPr>
          <a:xfrm>
            <a:off x="1206500" y="2013656"/>
            <a:ext cx="6808402" cy="4572000"/>
          </a:xfrm>
          <a:prstGeom prst="rect">
            <a:avLst/>
          </a:prstGeom>
        </p:spPr>
      </p:pic>
      <p:sp>
        <p:nvSpPr>
          <p:cNvPr id="5" name="TextBox 4"/>
          <p:cNvSpPr txBox="1"/>
          <p:nvPr/>
        </p:nvSpPr>
        <p:spPr>
          <a:xfrm>
            <a:off x="849231" y="6508688"/>
            <a:ext cx="7644453" cy="307777"/>
          </a:xfrm>
          <a:prstGeom prst="rect">
            <a:avLst/>
          </a:prstGeom>
          <a:noFill/>
        </p:spPr>
        <p:txBody>
          <a:bodyPr wrap="none" rtlCol="0">
            <a:spAutoFit/>
          </a:bodyPr>
          <a:lstStyle/>
          <a:p>
            <a:r>
              <a:rPr lang="en-US" sz="1400" dirty="0" smtClean="0"/>
              <a:t>http://letshavetheconversation.blogspot.com/2011/11/moores-law-economics-of-abundance.html</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lstStyle/>
          <a:p>
            <a:r>
              <a:rPr lang="en-US" dirty="0" smtClean="0"/>
              <a:t>“</a:t>
            </a:r>
            <a:r>
              <a:rPr lang="en-US" b="1" i="1" dirty="0" smtClean="0"/>
              <a:t>Copyright</a:t>
            </a:r>
            <a:r>
              <a:rPr lang="en-US" dirty="0" smtClean="0"/>
              <a:t>:  the exclusive legal right to reproduce, publish, sell, or distribute the matter and form of something (as a literary, musical, or artistic work)” [merriam-webster.com]</a:t>
            </a:r>
          </a:p>
          <a:p>
            <a:r>
              <a:rPr lang="en-US" dirty="0" smtClean="0"/>
              <a:t>Article I, Section 8, U.S. </a:t>
            </a:r>
            <a:r>
              <a:rPr lang="en-US" dirty="0" smtClean="0"/>
              <a:t>Constitution</a:t>
            </a:r>
            <a:r>
              <a:rPr lang="en-US" dirty="0" smtClean="0"/>
              <a:t>:  </a:t>
            </a:r>
            <a:r>
              <a:rPr lang="en-US" dirty="0" smtClean="0"/>
              <a:t>Congress </a:t>
            </a:r>
            <a:r>
              <a:rPr lang="en-US" dirty="0" smtClean="0"/>
              <a:t>shall have the power “To </a:t>
            </a:r>
            <a:r>
              <a:rPr lang="en-US" dirty="0"/>
              <a:t>promote the Progress of Science and useful Arts, by securing for limited Times to Authors and Inventors the exclusive Right to their respective Writings and </a:t>
            </a:r>
            <a:r>
              <a:rPr lang="en-US" dirty="0" smtClean="0"/>
              <a:t>Discoveries</a:t>
            </a:r>
            <a:r>
              <a:rPr lang="en-US" dirty="0" smtClean="0"/>
              <a:t>...</a:t>
            </a:r>
            <a:r>
              <a:rPr lang="en-US" dirty="0" smtClean="0"/>
              <a:t>”</a:t>
            </a:r>
            <a:endParaRPr lang="en-US" dirty="0" smtClean="0"/>
          </a:p>
          <a:p>
            <a:r>
              <a:rPr lang="en-US" dirty="0" smtClean="0"/>
              <a:t>A copyright is a statutory monopoly in a </a:t>
            </a:r>
            <a:r>
              <a:rPr lang="en-US" dirty="0" smtClean="0"/>
              <a:t>work</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Basics</a:t>
            </a:r>
            <a:endParaRPr lang="en-US" dirty="0"/>
          </a:p>
        </p:txBody>
      </p:sp>
      <p:sp>
        <p:nvSpPr>
          <p:cNvPr id="3" name="Content Placeholder 2"/>
          <p:cNvSpPr>
            <a:spLocks noGrp="1"/>
          </p:cNvSpPr>
          <p:nvPr>
            <p:ph idx="1"/>
          </p:nvPr>
        </p:nvSpPr>
        <p:spPr>
          <a:xfrm>
            <a:off x="533400" y="2286000"/>
            <a:ext cx="7950200" cy="4223288"/>
          </a:xfrm>
        </p:spPr>
        <p:txBody>
          <a:bodyPr/>
          <a:lstStyle/>
          <a:p>
            <a:r>
              <a:rPr lang="en-US" dirty="0" smtClean="0"/>
              <a:t>You get a copyright by reducing something to a “tangible form” – no need to file it with anyone.</a:t>
            </a:r>
            <a:r>
              <a:rPr lang="en-US" dirty="0" smtClean="0"/>
              <a:t> </a:t>
            </a:r>
          </a:p>
          <a:p>
            <a:pPr lvl="1"/>
            <a:r>
              <a:rPr lang="en-US" dirty="0" smtClean="0"/>
              <a:t>© </a:t>
            </a:r>
            <a:r>
              <a:rPr lang="en-US" dirty="0" smtClean="0"/>
              <a:t>2013 All Rights Reserved</a:t>
            </a:r>
          </a:p>
          <a:p>
            <a:r>
              <a:rPr lang="en-US" dirty="0" smtClean="0"/>
              <a:t>Music, art, books, magazines, dances, baseball </a:t>
            </a:r>
            <a:r>
              <a:rPr lang="en-US" dirty="0" smtClean="0"/>
              <a:t>play-by-play </a:t>
            </a:r>
            <a:r>
              <a:rPr lang="en-US" dirty="0" smtClean="0"/>
              <a:t>(without the express written permission of Major League Baseball)</a:t>
            </a:r>
          </a:p>
          <a:p>
            <a:r>
              <a:rPr lang="en-US" dirty="0" smtClean="0"/>
              <a:t>E-mails, tweets, </a:t>
            </a:r>
            <a:r>
              <a:rPr lang="en-US" dirty="0"/>
              <a:t>F</a:t>
            </a:r>
            <a:r>
              <a:rPr lang="en-US" dirty="0" smtClean="0"/>
              <a:t>acebook postings, snapshots can</a:t>
            </a:r>
            <a:r>
              <a:rPr lang="en-US" dirty="0" smtClean="0"/>
              <a:t> </a:t>
            </a:r>
            <a:r>
              <a:rPr lang="en-US" i="1" dirty="0" smtClean="0"/>
              <a:t>all </a:t>
            </a:r>
            <a:r>
              <a:rPr lang="en-US" dirty="0" smtClean="0"/>
              <a:t>be </a:t>
            </a:r>
            <a:r>
              <a:rPr lang="en-US" dirty="0" smtClean="0"/>
              <a:t>copyrighted if they are of sufficient length and uniqueness (low standard</a:t>
            </a:r>
            <a:r>
              <a:rPr lang="en-US" dirty="0" smtClean="0"/>
              <a:t>)</a:t>
            </a:r>
          </a:p>
          <a:p>
            <a:r>
              <a:rPr lang="en-US" dirty="0" smtClean="0"/>
              <a:t>Copyright holder granted a “bundle of rights” – to use, to prevent use, to copy, display, public performance.</a:t>
            </a:r>
            <a:endParaRPr lang="en-US" dirty="0" smtClean="0"/>
          </a:p>
          <a:p>
            <a:r>
              <a:rPr lang="en-US" i="1" dirty="0" smtClean="0"/>
              <a:t>But </a:t>
            </a:r>
            <a:r>
              <a:rPr lang="en-US" dirty="0" smtClean="0"/>
              <a:t>some </a:t>
            </a:r>
            <a:r>
              <a:rPr lang="en-US" dirty="0" smtClean="0"/>
              <a:t>“fair uses” may be made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564965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a:t>
            </a:r>
            <a:r>
              <a:rPr lang="en-US" dirty="0" err="1" smtClean="0"/>
              <a:t>CyberLaw</a:t>
            </a:r>
            <a:endParaRPr lang="en-US" dirty="0"/>
          </a:p>
        </p:txBody>
      </p:sp>
      <p:sp>
        <p:nvSpPr>
          <p:cNvPr id="3" name="Content Placeholder 2"/>
          <p:cNvSpPr>
            <a:spLocks noGrp="1"/>
          </p:cNvSpPr>
          <p:nvPr>
            <p:ph idx="1"/>
          </p:nvPr>
        </p:nvSpPr>
        <p:spPr/>
        <p:txBody>
          <a:bodyPr/>
          <a:lstStyle/>
          <a:p>
            <a:r>
              <a:rPr lang="en-US" dirty="0" smtClean="0"/>
              <a:t>Digital Millennium Copyright Act (DMCA)</a:t>
            </a:r>
          </a:p>
          <a:p>
            <a:pPr lvl="1"/>
            <a:r>
              <a:rPr lang="en-US" dirty="0" smtClean="0"/>
              <a:t>1998 law based on World Intellectual Property Organization treaties</a:t>
            </a:r>
          </a:p>
          <a:p>
            <a:pPr lvl="1"/>
            <a:r>
              <a:rPr lang="en-US" dirty="0" smtClean="0"/>
              <a:t>Controversial sections:</a:t>
            </a:r>
          </a:p>
          <a:p>
            <a:pPr lvl="2"/>
            <a:r>
              <a:rPr lang="en-US" dirty="0" smtClean="0"/>
              <a:t>“anti-circumvention” – criminalizes the circumvention of access controls (even if you’re not violating a copyright law!)</a:t>
            </a:r>
          </a:p>
          <a:p>
            <a:pPr lvl="3"/>
            <a:r>
              <a:rPr lang="en-US" dirty="0" smtClean="0"/>
              <a:t>Can you jailbreak your own phone, mod your own games, backup software, or create your own chipsets?</a:t>
            </a:r>
          </a:p>
          <a:p>
            <a:pPr lvl="2"/>
            <a:r>
              <a:rPr lang="en-US" dirty="0" smtClean="0"/>
              <a:t>“safe harbors” – protects service providers from being prosecuted or sued over third-party violations that are hosted on their sites</a:t>
            </a:r>
          </a:p>
          <a:p>
            <a:r>
              <a:rPr lang="en-US" dirty="0" smtClean="0"/>
              <a:t>Stop Online Piracy Act (SOPA)</a:t>
            </a:r>
          </a:p>
          <a:p>
            <a:pPr lvl="1"/>
            <a:r>
              <a:rPr lang="en-US" dirty="0" smtClean="0"/>
              <a:t>Would essentially eliminate the “safe harbor” provision of the DMCA</a:t>
            </a:r>
          </a:p>
          <a:p>
            <a:pPr lvl="1"/>
            <a:r>
              <a:rPr lang="en-US" dirty="0" smtClean="0"/>
              <a:t>Amid much controversy, was tabled in January 2012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a:t>
            </a:r>
            <a:endParaRPr lang="en-US" dirty="0"/>
          </a:p>
        </p:txBody>
      </p:sp>
      <p:sp>
        <p:nvSpPr>
          <p:cNvPr id="3" name="Content Placeholder 2"/>
          <p:cNvSpPr>
            <a:spLocks noGrp="1"/>
          </p:cNvSpPr>
          <p:nvPr>
            <p:ph idx="1"/>
          </p:nvPr>
        </p:nvSpPr>
        <p:spPr/>
        <p:txBody>
          <a:bodyPr/>
          <a:lstStyle/>
          <a:p>
            <a:r>
              <a:rPr lang="en-US" dirty="0" smtClean="0"/>
              <a:t>“</a:t>
            </a:r>
            <a:r>
              <a:rPr lang="en-US" b="1" i="1" dirty="0" smtClean="0"/>
              <a:t>Patent</a:t>
            </a:r>
            <a:r>
              <a:rPr lang="en-US" dirty="0" smtClean="0"/>
              <a:t>: a property right granted by the Government of the United States of America to an inventor ‘to exclude others from making, using, offering for sale, or selling the invention throughout the United States or importing the invention into the United States’ for a limited time in exchange for public disclosure of the invention when the patent is granted.”  [US Patent Technology Office]</a:t>
            </a:r>
            <a:br>
              <a:rPr lang="en-US" dirty="0" smtClean="0"/>
            </a:br>
            <a:endParaRPr lang="en-US" dirty="0" smtClean="0"/>
          </a:p>
          <a:p>
            <a:r>
              <a:rPr lang="en-US" dirty="0" smtClean="0"/>
              <a:t>A </a:t>
            </a:r>
            <a:r>
              <a:rPr lang="en-US" i="1" dirty="0" smtClean="0"/>
              <a:t>copyright</a:t>
            </a:r>
            <a:r>
              <a:rPr lang="en-US" dirty="0" smtClean="0"/>
              <a:t> protects the expression of an idea</a:t>
            </a:r>
          </a:p>
          <a:p>
            <a:r>
              <a:rPr lang="en-US" dirty="0" smtClean="0"/>
              <a:t>A </a:t>
            </a:r>
            <a:r>
              <a:rPr lang="en-US" i="1" dirty="0" smtClean="0"/>
              <a:t>patent </a:t>
            </a:r>
            <a:r>
              <a:rPr lang="en-US" dirty="0" smtClean="0"/>
              <a:t>protects the invention of a process or artifact</a:t>
            </a:r>
          </a:p>
          <a:p>
            <a:r>
              <a:rPr lang="en-US" dirty="0" smtClean="0"/>
              <a:t>Both are forms of “intellectual property”</a:t>
            </a:r>
            <a:endParaRPr lang="en-US" dirty="0"/>
          </a:p>
        </p:txBody>
      </p:sp>
      <p:sp>
        <p:nvSpPr>
          <p:cNvPr id="4" name="TextBox 3"/>
          <p:cNvSpPr txBox="1"/>
          <p:nvPr/>
        </p:nvSpPr>
        <p:spPr>
          <a:xfrm>
            <a:off x="2120591" y="6479496"/>
            <a:ext cx="6603703" cy="307777"/>
          </a:xfrm>
          <a:prstGeom prst="rect">
            <a:avLst/>
          </a:prstGeom>
          <a:noFill/>
        </p:spPr>
        <p:txBody>
          <a:bodyPr wrap="none" rtlCol="0">
            <a:spAutoFit/>
          </a:bodyPr>
          <a:lstStyle/>
          <a:p>
            <a:r>
              <a:rPr lang="en-US" sz="1400" dirty="0" smtClean="0"/>
              <a:t>[US Patent Technology Office] http://</a:t>
            </a:r>
            <a:r>
              <a:rPr lang="en-US" sz="1400" dirty="0" err="1" smtClean="0"/>
              <a:t>www.uspto.gov/main/glossary/index.html#p</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template">
  <a:themeElements>
    <a:clrScheme name="Custom 2">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0000FF"/>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slide-template.pot</Template>
  <TotalTime>399</TotalTime>
  <Words>2066</Words>
  <Application>Microsoft Macintosh PowerPoint</Application>
  <PresentationFormat>On-screen Show (4:3)</PresentationFormat>
  <Paragraphs>165</Paragraphs>
  <Slides>25</Slides>
  <Notes>0</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slide-template</vt:lpstr>
      <vt:lpstr>The Legal Landscape</vt:lpstr>
      <vt:lpstr>Overview</vt:lpstr>
      <vt:lpstr>Landmark Laws in Computing</vt:lpstr>
      <vt:lpstr>Murphy’s  Slaw</vt:lpstr>
      <vt:lpstr>Moore’s Law</vt:lpstr>
      <vt:lpstr>Copyright</vt:lpstr>
      <vt:lpstr>Copyright Basics</vt:lpstr>
      <vt:lpstr>Copyright CyberLaw</vt:lpstr>
      <vt:lpstr>Patents</vt:lpstr>
      <vt:lpstr>Trademark</vt:lpstr>
      <vt:lpstr>Software Patent Law</vt:lpstr>
      <vt:lpstr>Spam and Phishing</vt:lpstr>
      <vt:lpstr>Spamalawt [sorry...]</vt:lpstr>
      <vt:lpstr>Privacy</vt:lpstr>
      <vt:lpstr>Privacy CyberLaw</vt:lpstr>
      <vt:lpstr>Computer Crime</vt:lpstr>
      <vt:lpstr>Computer Crime</vt:lpstr>
      <vt:lpstr>Cybercrime</vt:lpstr>
      <vt:lpstr>Your Asssignment, Should You Choose to Accept It...</vt:lpstr>
      <vt:lpstr>What Is the Law Now?</vt:lpstr>
      <vt:lpstr>Copyrights</vt:lpstr>
      <vt:lpstr>Software Patents</vt:lpstr>
      <vt:lpstr>Spam and Phishing</vt:lpstr>
      <vt:lpstr>Wiretapping and Privacy</vt:lpstr>
      <vt:lpstr>Cybercrime</vt:lpstr>
    </vt:vector>
  </TitlesOfParts>
  <Company>UMBC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Marie desJardins</dc:creator>
  <cp:lastModifiedBy>Marie desJardins</cp:lastModifiedBy>
  <cp:revision>19</cp:revision>
  <dcterms:created xsi:type="dcterms:W3CDTF">2013-02-07T02:00:34Z</dcterms:created>
  <dcterms:modified xsi:type="dcterms:W3CDTF">2013-02-07T04:33:21Z</dcterms:modified>
</cp:coreProperties>
</file>