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1" r:id="rId1"/>
  </p:sldMasterIdLst>
  <p:notesMasterIdLst>
    <p:notesMasterId r:id="rId24"/>
  </p:notesMasterIdLst>
  <p:handoutMasterIdLst>
    <p:handoutMasterId r:id="rId25"/>
  </p:handoutMasterIdLst>
  <p:sldIdLst>
    <p:sldId id="890" r:id="rId2"/>
    <p:sldId id="893" r:id="rId3"/>
    <p:sldId id="797" r:id="rId4"/>
    <p:sldId id="798" r:id="rId5"/>
    <p:sldId id="799" r:id="rId6"/>
    <p:sldId id="888" r:id="rId7"/>
    <p:sldId id="814" r:id="rId8"/>
    <p:sldId id="815" r:id="rId9"/>
    <p:sldId id="816" r:id="rId10"/>
    <p:sldId id="817" r:id="rId11"/>
    <p:sldId id="818" r:id="rId12"/>
    <p:sldId id="819" r:id="rId13"/>
    <p:sldId id="820" r:id="rId14"/>
    <p:sldId id="821" r:id="rId15"/>
    <p:sldId id="809" r:id="rId16"/>
    <p:sldId id="833" r:id="rId17"/>
    <p:sldId id="834" r:id="rId18"/>
    <p:sldId id="835" r:id="rId19"/>
    <p:sldId id="889" r:id="rId20"/>
    <p:sldId id="891" r:id="rId21"/>
    <p:sldId id="892" r:id="rId22"/>
    <p:sldId id="811" r:id="rId23"/>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90000"/>
      </a:lnSpc>
      <a:spcBef>
        <a:spcPct val="0"/>
      </a:spcBef>
      <a:spcAft>
        <a:spcPct val="0"/>
      </a:spcAft>
      <a:defRPr b="1" kern="1200">
        <a:solidFill>
          <a:schemeClr val="tx1"/>
        </a:solidFill>
        <a:latin typeface="Arial" charset="0"/>
        <a:ea typeface="ＭＳ Ｐゴシック" charset="0"/>
        <a:cs typeface="+mn-cs"/>
      </a:defRPr>
    </a:lvl1pPr>
    <a:lvl2pPr marL="457200" algn="l" rtl="0" eaLnBrk="0" fontAlgn="base" hangingPunct="0">
      <a:lnSpc>
        <a:spcPct val="90000"/>
      </a:lnSpc>
      <a:spcBef>
        <a:spcPct val="0"/>
      </a:spcBef>
      <a:spcAft>
        <a:spcPct val="0"/>
      </a:spcAft>
      <a:defRPr b="1" kern="1200">
        <a:solidFill>
          <a:schemeClr val="tx1"/>
        </a:solidFill>
        <a:latin typeface="Arial" charset="0"/>
        <a:ea typeface="ＭＳ Ｐゴシック" charset="0"/>
        <a:cs typeface="+mn-cs"/>
      </a:defRPr>
    </a:lvl2pPr>
    <a:lvl3pPr marL="914400" algn="l" rtl="0" eaLnBrk="0" fontAlgn="base" hangingPunct="0">
      <a:lnSpc>
        <a:spcPct val="90000"/>
      </a:lnSpc>
      <a:spcBef>
        <a:spcPct val="0"/>
      </a:spcBef>
      <a:spcAft>
        <a:spcPct val="0"/>
      </a:spcAft>
      <a:defRPr b="1" kern="1200">
        <a:solidFill>
          <a:schemeClr val="tx1"/>
        </a:solidFill>
        <a:latin typeface="Arial" charset="0"/>
        <a:ea typeface="ＭＳ Ｐゴシック" charset="0"/>
        <a:cs typeface="+mn-cs"/>
      </a:defRPr>
    </a:lvl3pPr>
    <a:lvl4pPr marL="1371600" algn="l" rtl="0" eaLnBrk="0" fontAlgn="base" hangingPunct="0">
      <a:lnSpc>
        <a:spcPct val="90000"/>
      </a:lnSpc>
      <a:spcBef>
        <a:spcPct val="0"/>
      </a:spcBef>
      <a:spcAft>
        <a:spcPct val="0"/>
      </a:spcAft>
      <a:defRPr b="1" kern="1200">
        <a:solidFill>
          <a:schemeClr val="tx1"/>
        </a:solidFill>
        <a:latin typeface="Arial" charset="0"/>
        <a:ea typeface="ＭＳ Ｐゴシック" charset="0"/>
        <a:cs typeface="+mn-cs"/>
      </a:defRPr>
    </a:lvl4pPr>
    <a:lvl5pPr marL="1828800" algn="l" rtl="0" eaLnBrk="0" fontAlgn="base" hangingPunct="0">
      <a:lnSpc>
        <a:spcPct val="90000"/>
      </a:lnSpc>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gray" frameSlides="1"/>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showPr>
  <p:clrMru>
    <a:srgbClr val="B2B2B2"/>
    <a:srgbClr val="DDDDD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341" autoAdjust="0"/>
    <p:restoredTop sz="90929"/>
  </p:normalViewPr>
  <p:slideViewPr>
    <p:cSldViewPr>
      <p:cViewPr>
        <p:scale>
          <a:sx n="100" d="100"/>
          <a:sy n="100" d="100"/>
        </p:scale>
        <p:origin x="-392"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4258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4113" y="579438"/>
            <a:ext cx="4564062" cy="34321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1"/>
            </a:ext>
          </a:extLst>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040471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49350" y="579438"/>
            <a:ext cx="4573588" cy="3432175"/>
          </a:xfrm>
          <a:ln/>
          <a:extLst>
            <a:ext uri="{FAA26D3D-D897-4be2-8F04-BA451C77F1D7}">
              <ma14:placeholder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9698"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09699"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1746"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11747"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3794"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13795"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9986" name="Rectangle 2"/>
          <p:cNvSpPr>
            <a:spLocks noGrp="1" noRot="1" noChangeAspect="1" noChangeArrowheads="1" noTextEdit="1"/>
          </p:cNvSpPr>
          <p:nvPr>
            <p:ph type="sldImg"/>
          </p:nvPr>
        </p:nvSpPr>
        <p:spPr>
          <a:xfrm>
            <a:off x="1149350" y="579438"/>
            <a:ext cx="4573588" cy="3432175"/>
          </a:xfrm>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4499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8370"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38371"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0418"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40419"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2466"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42467"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xfrm>
            <a:off x="1149350" y="579438"/>
            <a:ext cx="4573588" cy="3432175"/>
          </a:xfrm>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4510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0434"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170435"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2482"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172483"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4530"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174531"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9458"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299459"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1506"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01507"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3554"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03555"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5602"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05603"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7650" name="Rectangle 2"/>
          <p:cNvSpPr>
            <a:spLocks noGrp="1" noRot="1" noChangeAspect="1" noChangeArrowheads="1"/>
          </p:cNvSpPr>
          <p:nvPr>
            <p:ph type="sldImg"/>
          </p:nvPr>
        </p:nvSpPr>
        <p:spPr bwMode="auto">
          <a:xfrm>
            <a:off x="1147763" y="579438"/>
            <a:ext cx="4576762" cy="3432175"/>
          </a:xfrm>
          <a:prstGeom prst="rect">
            <a:avLst/>
          </a:prstGeom>
          <a:solidFill>
            <a:srgbClr val="FFFFFF"/>
          </a:solidFill>
          <a:ln>
            <a:solidFill>
              <a:srgbClr val="000000"/>
            </a:solidFill>
            <a:miter lim="800000"/>
            <a:headEnd/>
            <a:tailEnd/>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1307651" name="Rectangle 3"/>
          <p:cNvSpPr>
            <a:spLocks noGrp="1" noChangeArrowheads="1"/>
          </p:cNvSpPr>
          <p:nvPr>
            <p:ph type="body" idx="1"/>
          </p:nvPr>
        </p:nvSpPr>
        <p:spPr bwMode="auto">
          <a:xfrm>
            <a:off x="896938" y="4354513"/>
            <a:ext cx="5083175" cy="4127500"/>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89913" tIns="44956" rIns="89913" bIns="4495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73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10/9/13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8600"/>
            <a:ext cx="6716712" cy="5791199"/>
          </a:xfrm>
          <a:noFill/>
          <a:ln/>
        </p:spPr>
        <p:txBody>
          <a:bodyPr wrap="none"/>
          <a:lstStyle/>
          <a:p>
            <a:r>
              <a:rPr lang="en-US" dirty="0" smtClean="0"/>
              <a:t>Data Visualization</a:t>
            </a:r>
            <a:br>
              <a:rPr lang="en-US" dirty="0" smtClean="0"/>
            </a:br>
            <a:r>
              <a:rPr lang="en-US" dirty="0" smtClean="0"/>
              <a:t/>
            </a:r>
            <a:br>
              <a:rPr lang="en-US" dirty="0" smtClean="0"/>
            </a:br>
            <a:r>
              <a:rPr lang="en-US" sz="2400" dirty="0" smtClean="0">
                <a:solidFill>
                  <a:schemeClr val="tx2"/>
                </a:solidFill>
              </a:rPr>
              <a:t>IS 101Y/CMSC 101</a:t>
            </a:r>
            <a:br>
              <a:rPr lang="en-US" sz="2400" dirty="0" smtClean="0">
                <a:solidFill>
                  <a:schemeClr val="tx2"/>
                </a:solidFill>
              </a:rPr>
            </a:br>
            <a:r>
              <a:rPr lang="en-US" sz="2400" dirty="0" smtClean="0">
                <a:solidFill>
                  <a:schemeClr val="tx2"/>
                </a:solidFill>
              </a:rPr>
              <a:t>Computational Thinking and Design</a:t>
            </a:r>
            <a:br>
              <a:rPr lang="en-US" sz="2400" dirty="0" smtClean="0">
                <a:solidFill>
                  <a:schemeClr val="tx2"/>
                </a:solidFill>
              </a:rPr>
            </a:br>
            <a:r>
              <a:rPr lang="en-US" sz="2400" dirty="0" smtClean="0">
                <a:solidFill>
                  <a:schemeClr val="tx2"/>
                </a:solidFill>
              </a:rPr>
              <a:t>Thursday, October 10, 2013</a:t>
            </a:r>
            <a:r>
              <a:rPr lang="en-US" sz="3200" dirty="0" smtClean="0">
                <a:solidFill>
                  <a:schemeClr val="tx2"/>
                </a:solidFill>
              </a:rPr>
              <a:t/>
            </a:r>
            <a:br>
              <a:rPr lang="en-US" sz="3200" dirty="0" smtClean="0">
                <a:solidFill>
                  <a:schemeClr val="tx2"/>
                </a:solidFill>
              </a:rPr>
            </a:br>
            <a:r>
              <a:rPr lang="en-US" dirty="0" smtClean="0">
                <a:solidFill>
                  <a:schemeClr val="tx2"/>
                </a:solidFill>
              </a:rPr>
              <a:t/>
            </a:r>
            <a:br>
              <a:rPr lang="en-US" dirty="0" smtClean="0">
                <a:solidFill>
                  <a:schemeClr val="tx2"/>
                </a:solidFill>
              </a:rPr>
            </a:br>
            <a:r>
              <a:rPr lang="en-US" sz="4000" dirty="0" smtClean="0">
                <a:solidFill>
                  <a:schemeClr val="tx2"/>
                </a:solidFill>
              </a:rPr>
              <a:t>Marie desJardins</a:t>
            </a:r>
            <a:r>
              <a:rPr lang="en-US" dirty="0" smtClean="0">
                <a:solidFill>
                  <a:schemeClr val="tx2"/>
                </a:solidFill>
              </a:rPr>
              <a:t/>
            </a:r>
            <a:br>
              <a:rPr lang="en-US" dirty="0" smtClean="0">
                <a:solidFill>
                  <a:schemeClr val="tx2"/>
                </a:solidFill>
              </a:rPr>
            </a:br>
            <a:r>
              <a:rPr lang="en-US" sz="2400" dirty="0" smtClean="0">
                <a:solidFill>
                  <a:schemeClr val="tx2"/>
                </a:solidFill>
              </a:rPr>
              <a:t>University of Maryland, Baltimore County</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xfrm>
            <a:off x="304800" y="304800"/>
            <a:ext cx="8610600" cy="533400"/>
          </a:xfrm>
        </p:spPr>
        <p:txBody>
          <a:bodyPr/>
          <a:lstStyle/>
          <a:p>
            <a:r>
              <a:rPr lang="en-US" dirty="0"/>
              <a:t>Logic of Display and Analysis</a:t>
            </a:r>
          </a:p>
        </p:txBody>
      </p:sp>
      <p:sp>
        <p:nvSpPr>
          <p:cNvPr id="1304579" name="Rectangle 3"/>
          <p:cNvSpPr>
            <a:spLocks noGrp="1" noChangeArrowheads="1"/>
          </p:cNvSpPr>
          <p:nvPr>
            <p:ph idx="1"/>
          </p:nvPr>
        </p:nvSpPr>
        <p:spPr>
          <a:xfrm>
            <a:off x="685800" y="1066800"/>
            <a:ext cx="7772400" cy="5029200"/>
          </a:xfrm>
        </p:spPr>
        <p:txBody>
          <a:bodyPr/>
          <a:lstStyle/>
          <a:p>
            <a:pPr>
              <a:buFontTx/>
              <a:buNone/>
            </a:pPr>
            <a:r>
              <a:rPr lang="en-US" sz="2400"/>
              <a:t>2. Make qualitative comparisons (who escaped)</a:t>
            </a:r>
            <a:endParaRPr lang="en-US"/>
          </a:p>
        </p:txBody>
      </p:sp>
      <p:pic>
        <p:nvPicPr>
          <p:cNvPr id="1304580" name="Picture 4" descr="picture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2207" t="11276" r="42726" b="40596"/>
          <a:stretch>
            <a:fillRect/>
          </a:stretch>
        </p:blipFill>
        <p:spPr bwMode="auto">
          <a:xfrm rot="5400000">
            <a:off x="2658269" y="473868"/>
            <a:ext cx="5097462" cy="7366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304581" name="Line 5"/>
          <p:cNvSpPr>
            <a:spLocks noChangeShapeType="1"/>
          </p:cNvSpPr>
          <p:nvPr/>
        </p:nvSpPr>
        <p:spPr bwMode="auto">
          <a:xfrm>
            <a:off x="1905000" y="2522537"/>
            <a:ext cx="685800" cy="76200"/>
          </a:xfrm>
          <a:prstGeom prst="line">
            <a:avLst/>
          </a:prstGeom>
          <a:noFill/>
          <a:ln w="25400">
            <a:solidFill>
              <a:schemeClr val="accent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4582" name="Line 6"/>
          <p:cNvSpPr>
            <a:spLocks noChangeShapeType="1"/>
          </p:cNvSpPr>
          <p:nvPr/>
        </p:nvSpPr>
        <p:spPr bwMode="auto">
          <a:xfrm>
            <a:off x="4724400" y="3894137"/>
            <a:ext cx="533400" cy="152400"/>
          </a:xfrm>
          <a:prstGeom prst="line">
            <a:avLst/>
          </a:prstGeom>
          <a:noFill/>
          <a:ln w="25400">
            <a:solidFill>
              <a:schemeClr val="accent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304800" y="304800"/>
            <a:ext cx="8610600" cy="609600"/>
          </a:xfrm>
        </p:spPr>
        <p:txBody>
          <a:bodyPr/>
          <a:lstStyle/>
          <a:p>
            <a:r>
              <a:rPr lang="en-US" dirty="0"/>
              <a:t>Logic of Display and Analysis</a:t>
            </a:r>
          </a:p>
        </p:txBody>
      </p:sp>
      <p:sp>
        <p:nvSpPr>
          <p:cNvPr id="1306627" name="Rectangle 3"/>
          <p:cNvSpPr>
            <a:spLocks noGrp="1" noChangeArrowheads="1"/>
          </p:cNvSpPr>
          <p:nvPr>
            <p:ph idx="1"/>
          </p:nvPr>
        </p:nvSpPr>
        <p:spPr>
          <a:xfrm>
            <a:off x="685800" y="990600"/>
            <a:ext cx="7772400" cy="5105400"/>
          </a:xfrm>
        </p:spPr>
        <p:txBody>
          <a:bodyPr/>
          <a:lstStyle/>
          <a:p>
            <a:pPr>
              <a:buFontTx/>
              <a:buNone/>
            </a:pPr>
            <a:r>
              <a:rPr lang="en-US" sz="2400" dirty="0"/>
              <a:t>3. Consider alternative explanations and contrary </a:t>
            </a:r>
            <a:r>
              <a:rPr lang="en-US" sz="2400" dirty="0" smtClean="0"/>
              <a:t>cases</a:t>
            </a:r>
            <a:endParaRPr lang="en-US" sz="2400" dirty="0"/>
          </a:p>
        </p:txBody>
      </p:sp>
      <p:pic>
        <p:nvPicPr>
          <p:cNvPr id="1306628" name="Picture 4" descr="picture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4810125"/>
            <a:ext cx="2971800" cy="184467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06629" name="Picture 5" descr="picture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255" r="18311" b="31573"/>
          <a:stretch>
            <a:fillRect/>
          </a:stretch>
        </p:blipFill>
        <p:spPr bwMode="auto">
          <a:xfrm rot="5400000">
            <a:off x="3524250" y="1225550"/>
            <a:ext cx="5146675" cy="564197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306630" name="Line 6"/>
          <p:cNvSpPr>
            <a:spLocks noChangeShapeType="1"/>
          </p:cNvSpPr>
          <p:nvPr/>
        </p:nvSpPr>
        <p:spPr bwMode="auto">
          <a:xfrm>
            <a:off x="5638800" y="1600200"/>
            <a:ext cx="304800" cy="152400"/>
          </a:xfrm>
          <a:prstGeom prst="line">
            <a:avLst/>
          </a:prstGeom>
          <a:noFill/>
          <a:ln w="25400">
            <a:solidFill>
              <a:schemeClr val="accent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31" name="Line 7"/>
          <p:cNvSpPr>
            <a:spLocks noChangeShapeType="1"/>
          </p:cNvSpPr>
          <p:nvPr/>
        </p:nvSpPr>
        <p:spPr bwMode="auto">
          <a:xfrm>
            <a:off x="6477000" y="6477000"/>
            <a:ext cx="381000" cy="0"/>
          </a:xfrm>
          <a:prstGeom prst="line">
            <a:avLst/>
          </a:prstGeom>
          <a:noFill/>
          <a:ln w="25400">
            <a:solidFill>
              <a:schemeClr val="accent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32" name="Line 8"/>
          <p:cNvSpPr>
            <a:spLocks noChangeShapeType="1"/>
          </p:cNvSpPr>
          <p:nvPr/>
        </p:nvSpPr>
        <p:spPr bwMode="auto">
          <a:xfrm>
            <a:off x="6172200" y="5715000"/>
            <a:ext cx="381000" cy="0"/>
          </a:xfrm>
          <a:prstGeom prst="line">
            <a:avLst/>
          </a:prstGeom>
          <a:noFill/>
          <a:ln w="25400">
            <a:solidFill>
              <a:schemeClr val="accent1"/>
            </a:solidFill>
            <a:round/>
            <a:headEnd/>
            <a:tailEnd type="triangle" w="med" len="me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a:xfrm>
            <a:off x="304800" y="304800"/>
            <a:ext cx="8610600" cy="609600"/>
          </a:xfrm>
        </p:spPr>
        <p:txBody>
          <a:bodyPr/>
          <a:lstStyle/>
          <a:p>
            <a:r>
              <a:rPr lang="en-US" dirty="0"/>
              <a:t>Logic of Display and Analysis</a:t>
            </a:r>
          </a:p>
        </p:txBody>
      </p:sp>
      <p:sp>
        <p:nvSpPr>
          <p:cNvPr id="1308675" name="Rectangle 3"/>
          <p:cNvSpPr>
            <a:spLocks noGrp="1" noChangeArrowheads="1"/>
          </p:cNvSpPr>
          <p:nvPr>
            <p:ph idx="1"/>
          </p:nvPr>
        </p:nvSpPr>
        <p:spPr>
          <a:xfrm>
            <a:off x="685800" y="914400"/>
            <a:ext cx="7772400" cy="5181600"/>
          </a:xfrm>
        </p:spPr>
        <p:txBody>
          <a:bodyPr/>
          <a:lstStyle/>
          <a:p>
            <a:pPr>
              <a:buFontTx/>
              <a:buNone/>
            </a:pPr>
            <a:r>
              <a:rPr lang="en-US" sz="2400" dirty="0"/>
              <a:t>4. Assess possible errors in numbers </a:t>
            </a:r>
            <a:r>
              <a:rPr lang="en-US" sz="2400" dirty="0" smtClean="0"/>
              <a:t>reported</a:t>
            </a:r>
          </a:p>
          <a:p>
            <a:pPr lvl="1"/>
            <a:r>
              <a:rPr lang="en-US" sz="2000" dirty="0"/>
              <a:t>M</a:t>
            </a:r>
            <a:r>
              <a:rPr lang="en-US" sz="2000" dirty="0" smtClean="0"/>
              <a:t>issing </a:t>
            </a:r>
            <a:r>
              <a:rPr lang="en-US" sz="2000" dirty="0"/>
              <a:t>addresses</a:t>
            </a:r>
          </a:p>
          <a:p>
            <a:pPr lvl="1"/>
            <a:r>
              <a:rPr lang="en-US" sz="2000" dirty="0"/>
              <a:t>Missing habit </a:t>
            </a:r>
            <a:r>
              <a:rPr lang="en-US" sz="2000" dirty="0" smtClean="0"/>
              <a:t>information</a:t>
            </a:r>
            <a:endParaRPr lang="en-US" dirty="0"/>
          </a:p>
        </p:txBody>
      </p:sp>
      <p:pic>
        <p:nvPicPr>
          <p:cNvPr id="1308676" name="Picture 4" descr="picture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2207" t="11276" r="42726" b="40596"/>
          <a:stretch>
            <a:fillRect/>
          </a:stretch>
        </p:blipFill>
        <p:spPr bwMode="auto">
          <a:xfrm rot="5400000">
            <a:off x="3367881" y="1092994"/>
            <a:ext cx="4516438" cy="6527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a:xfrm>
            <a:off x="685800" y="457200"/>
            <a:ext cx="4114800" cy="996950"/>
          </a:xfrm>
        </p:spPr>
        <p:txBody>
          <a:bodyPr/>
          <a:lstStyle/>
          <a:p>
            <a:r>
              <a:rPr lang="en-US" dirty="0"/>
              <a:t>Aggregation Pitfalls</a:t>
            </a:r>
          </a:p>
        </p:txBody>
      </p:sp>
      <p:sp>
        <p:nvSpPr>
          <p:cNvPr id="1310723" name="Rectangle 3"/>
          <p:cNvSpPr>
            <a:spLocks noGrp="1" noChangeArrowheads="1"/>
          </p:cNvSpPr>
          <p:nvPr>
            <p:ph idx="1"/>
          </p:nvPr>
        </p:nvSpPr>
        <p:spPr/>
        <p:txBody>
          <a:bodyPr/>
          <a:lstStyle/>
          <a:p>
            <a:r>
              <a:rPr lang="en-US"/>
              <a:t>Spatial</a:t>
            </a:r>
          </a:p>
          <a:p>
            <a:endParaRPr lang="en-US"/>
          </a:p>
          <a:p>
            <a:endParaRPr lang="en-US"/>
          </a:p>
        </p:txBody>
      </p:sp>
      <p:pic>
        <p:nvPicPr>
          <p:cNvPr id="1310724" name="Picture 4" descr="blocks"/>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71889"/>
          <a:stretch>
            <a:fillRect/>
          </a:stretch>
        </p:blipFill>
        <p:spPr bwMode="auto">
          <a:xfrm>
            <a:off x="5791200" y="304800"/>
            <a:ext cx="3065463" cy="203835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10725" name="Picture 5" descr="blocks"/>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35945" b="35945"/>
          <a:stretch>
            <a:fillRect/>
          </a:stretch>
        </p:blipFill>
        <p:spPr bwMode="auto">
          <a:xfrm>
            <a:off x="5791200" y="2490788"/>
            <a:ext cx="3065463" cy="203835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10726" name="Picture 6" descr="blocks"/>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71889"/>
          <a:stretch>
            <a:fillRect/>
          </a:stretch>
        </p:blipFill>
        <p:spPr bwMode="auto">
          <a:xfrm>
            <a:off x="5791200" y="4649788"/>
            <a:ext cx="3065463" cy="203835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10727" name="Picture 7" descr="picture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255" r="18311" b="31573"/>
          <a:stretch>
            <a:fillRect/>
          </a:stretch>
        </p:blipFill>
        <p:spPr bwMode="auto">
          <a:xfrm rot="5400000">
            <a:off x="449376" y="1862252"/>
            <a:ext cx="4587648" cy="50292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8" name="TextBox 7"/>
          <p:cNvSpPr txBox="1"/>
          <p:nvPr/>
        </p:nvSpPr>
        <p:spPr>
          <a:xfrm>
            <a:off x="6289730" y="152400"/>
            <a:ext cx="2168470" cy="346249"/>
          </a:xfrm>
          <a:prstGeom prst="rect">
            <a:avLst/>
          </a:prstGeom>
          <a:noFill/>
        </p:spPr>
        <p:txBody>
          <a:bodyPr wrap="none" rtlCol="0">
            <a:spAutoFit/>
          </a:bodyPr>
          <a:lstStyle/>
          <a:p>
            <a:r>
              <a:rPr lang="en-US" dirty="0" err="1" smtClean="0"/>
              <a:t>Voronoi</a:t>
            </a:r>
            <a:r>
              <a:rPr lang="en-US" dirty="0" smtClean="0"/>
              <a:t> Diagrams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a:xfrm>
            <a:off x="381000" y="533400"/>
            <a:ext cx="3810000" cy="996950"/>
          </a:xfrm>
        </p:spPr>
        <p:txBody>
          <a:bodyPr/>
          <a:lstStyle/>
          <a:p>
            <a:r>
              <a:rPr lang="en-US" dirty="0"/>
              <a:t>Aggregation Pitfalls</a:t>
            </a:r>
          </a:p>
        </p:txBody>
      </p:sp>
      <p:sp>
        <p:nvSpPr>
          <p:cNvPr id="1312771" name="Rectangle 3"/>
          <p:cNvSpPr>
            <a:spLocks noGrp="1" noChangeArrowheads="1"/>
          </p:cNvSpPr>
          <p:nvPr>
            <p:ph idx="1"/>
          </p:nvPr>
        </p:nvSpPr>
        <p:spPr/>
        <p:txBody>
          <a:bodyPr/>
          <a:lstStyle/>
          <a:p>
            <a:r>
              <a:rPr lang="en-US"/>
              <a:t>Temporal</a:t>
            </a:r>
          </a:p>
          <a:p>
            <a:endParaRPr lang="en-US"/>
          </a:p>
        </p:txBody>
      </p:sp>
      <p:pic>
        <p:nvPicPr>
          <p:cNvPr id="1312772" name="Picture 4" descr="picture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9778"/>
          <a:stretch>
            <a:fillRect/>
          </a:stretch>
        </p:blipFill>
        <p:spPr bwMode="auto">
          <a:xfrm>
            <a:off x="228600" y="4376738"/>
            <a:ext cx="4724400" cy="22352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12773" name="Picture 5" descr="picture6"/>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479"/>
          <a:stretch>
            <a:fillRect/>
          </a:stretch>
        </p:blipFill>
        <p:spPr bwMode="auto">
          <a:xfrm>
            <a:off x="4192588" y="228600"/>
            <a:ext cx="4673600" cy="47244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a:xfrm>
            <a:off x="381000" y="609600"/>
            <a:ext cx="8382000" cy="996950"/>
          </a:xfrm>
        </p:spPr>
        <p:txBody>
          <a:bodyPr/>
          <a:lstStyle/>
          <a:p>
            <a:r>
              <a:rPr lang="en-US" dirty="0"/>
              <a:t>Technologies of Knowledge Discovery</a:t>
            </a:r>
          </a:p>
        </p:txBody>
      </p:sp>
      <p:sp>
        <p:nvSpPr>
          <p:cNvPr id="1290243" name="Rectangle 3"/>
          <p:cNvSpPr>
            <a:spLocks noGrp="1" noChangeArrowheads="1"/>
          </p:cNvSpPr>
          <p:nvPr>
            <p:ph idx="1"/>
          </p:nvPr>
        </p:nvSpPr>
        <p:spPr>
          <a:xfrm>
            <a:off x="685800" y="2133600"/>
            <a:ext cx="7772400" cy="3962400"/>
          </a:xfrm>
        </p:spPr>
        <p:txBody>
          <a:bodyPr/>
          <a:lstStyle/>
          <a:p>
            <a:r>
              <a:rPr lang="en-US" dirty="0"/>
              <a:t>Machine learning</a:t>
            </a:r>
          </a:p>
          <a:p>
            <a:r>
              <a:rPr lang="en-US" dirty="0"/>
              <a:t>Data mining</a:t>
            </a:r>
          </a:p>
          <a:p>
            <a:r>
              <a:rPr lang="en-US" dirty="0"/>
              <a:t>Visualization</a:t>
            </a:r>
          </a:p>
          <a:p>
            <a:r>
              <a:rPr lang="en-US" dirty="0"/>
              <a:t>Visual</a:t>
            </a:r>
            <a:r>
              <a:rPr lang="en-US" dirty="0" smtClean="0"/>
              <a:t> analytics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a:xfrm>
            <a:off x="762000" y="381000"/>
            <a:ext cx="7848600" cy="520700"/>
          </a:xfrm>
          <a:noFill/>
          <a:ln/>
        </p:spPr>
        <p:txBody>
          <a:bodyPr/>
          <a:lstStyle/>
          <a:p>
            <a:r>
              <a:rPr lang="en-US"/>
              <a:t>What is Visualization?</a:t>
            </a:r>
          </a:p>
        </p:txBody>
      </p:sp>
      <p:sp>
        <p:nvSpPr>
          <p:cNvPr id="1337347" name="Rectangle 3"/>
          <p:cNvSpPr>
            <a:spLocks noGrp="1" noChangeArrowheads="1"/>
          </p:cNvSpPr>
          <p:nvPr>
            <p:ph idx="1"/>
          </p:nvPr>
        </p:nvSpPr>
        <p:spPr>
          <a:noFill/>
          <a:ln/>
        </p:spPr>
        <p:txBody>
          <a:bodyPr/>
          <a:lstStyle/>
          <a:p>
            <a:r>
              <a:rPr lang="en-US" dirty="0" smtClean="0"/>
              <a:t>Definition:  </a:t>
            </a:r>
            <a:r>
              <a:rPr lang="en-US" dirty="0"/>
              <a:t>visual representation of data</a:t>
            </a:r>
          </a:p>
          <a:p>
            <a:r>
              <a:rPr lang="en-US" dirty="0"/>
              <a:t>Connotations:</a:t>
            </a:r>
            <a:endParaRPr lang="en-US" dirty="0" smtClean="0"/>
          </a:p>
          <a:p>
            <a:pPr lvl="1"/>
            <a:r>
              <a:rPr lang="en-US" dirty="0" smtClean="0"/>
              <a:t>Computer-generated </a:t>
            </a:r>
            <a:r>
              <a:rPr lang="en-US" dirty="0"/>
              <a:t>(mostly)</a:t>
            </a:r>
          </a:p>
          <a:p>
            <a:pPr lvl="1"/>
            <a:r>
              <a:rPr lang="en-US" dirty="0"/>
              <a:t>LOTS of data</a:t>
            </a:r>
          </a:p>
          <a:p>
            <a:r>
              <a:rPr lang="en-US" dirty="0"/>
              <a:t>Transforms the abstract and symbolic into the geometric</a:t>
            </a:r>
          </a:p>
          <a:p>
            <a:r>
              <a:rPr lang="en-US" dirty="0"/>
              <a:t>Harnesses the human visual perception and cognitive systems </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a:xfrm>
            <a:off x="549275" y="107576"/>
            <a:ext cx="8042276" cy="959224"/>
          </a:xfrm>
        </p:spPr>
        <p:txBody>
          <a:bodyPr/>
          <a:lstStyle/>
          <a:p>
            <a:r>
              <a:rPr lang="en-US" dirty="0"/>
              <a:t>Text Representation</a:t>
            </a:r>
          </a:p>
        </p:txBody>
      </p:sp>
      <p:sp>
        <p:nvSpPr>
          <p:cNvPr id="1339395" name="Rectangle 3"/>
          <p:cNvSpPr>
            <a:spLocks noGrp="1" noChangeArrowheads="1"/>
          </p:cNvSpPr>
          <p:nvPr>
            <p:ph idx="1"/>
          </p:nvPr>
        </p:nvSpPr>
        <p:spPr>
          <a:xfrm>
            <a:off x="823913" y="1227138"/>
            <a:ext cx="7604125" cy="4445000"/>
          </a:xfrm>
        </p:spPr>
        <p:txBody>
          <a:bodyPr>
            <a:normAutofit lnSpcReduction="10000"/>
          </a:bodyPr>
          <a:lstStyle/>
          <a:p>
            <a:pPr marL="0" indent="3175">
              <a:lnSpc>
                <a:spcPct val="80000"/>
              </a:lnSpc>
              <a:buFont typeface="Times" charset="0"/>
              <a:buNone/>
              <a:tabLst>
                <a:tab pos="234950" algn="l"/>
                <a:tab pos="574675" algn="l"/>
                <a:tab pos="912813" algn="l"/>
                <a:tab pos="1252538" algn="l"/>
                <a:tab pos="1604963" algn="l"/>
                <a:tab pos="1944688" algn="l"/>
                <a:tab pos="2282825" algn="l"/>
                <a:tab pos="2622550" algn="l"/>
                <a:tab pos="2974975" algn="l"/>
                <a:tab pos="3314700" algn="l"/>
                <a:tab pos="3652838" algn="l"/>
                <a:tab pos="4005263" algn="l"/>
                <a:tab pos="4344988" algn="l"/>
                <a:tab pos="4684713" algn="l"/>
                <a:tab pos="5022850" algn="l"/>
                <a:tab pos="5375275" algn="l"/>
                <a:tab pos="5715000" algn="l"/>
                <a:tab pos="6054725" algn="l"/>
                <a:tab pos="6342063" algn="l"/>
              </a:tabLst>
            </a:pPr>
            <a:r>
              <a:rPr lang="en-US" sz="1100"/>
              <a:t>218 218 217 217 216 216 215 214 214 213 213 212 211 211 210 210 209 209 208 206 205 203 202 202 201 200 199 198 198 197 197 197 197 197 197 198 198 198 199 200 201 201 202 204 205 206 207 209 210 212 214 215 217 219 221 223 225 227 229 231 233 234 236 238 239 240 241 242 242 243 243 243 243 243 243 242 242 241 241 240 239 238 238 237 236 235 233 232 231 229 228 226 225 223 222 220 219 217 216 214 213 212 211 210 209 209 208 208 207 207 206 206 206 206 206 207 208 209 209 210 211 212 214 215 217 218 220 222 224 226 228 229 231 233 234 236 238 240 241 243 244 246 247 249 250 251 253 254 254 255 256 256 256 256 256 256 256 256 255 255 254 253 253 252 251 249 249 248 247 246 245 245 244 244 243 243 243 243 243 242 242 242 242 241 241 241 240 240 239 238 238 238 237 237 237 236 235 235 234 234 233 233 232 231 231 230 229 228 227 226 224 223 221 220 218 217 216 214 213 212 211 210 210 209 208 208 207 206 206 205 205 205 205 205 205 206 206 206 207 208 208 209 210 211 212 213 214 215 216 217 218 219 220 222 222 224 225 226 227 227 228 229 229 229 230 230 230 230 230 231 231 231 233 233 233 233 230 229 228 227 226 225 224 224 223 221 220 220 219 218 218 217 217 216 216 215 214 214 213 213 212 211 211 210 210 209 207 206 205 204 202 201 200 200 199 198 197 197 196 196 196 196 196 197 197 198 198 199 199 200 202 203 204 205 207 208 210 212 213 215 217 219 221 223 225 227 229 231 233 235 237 239 240 241 242 243 243 244 244 244 244 244 244 243 243 242 241 241 240 239 238 237 236 235 233 232 231 229 228 226 225 223 221 220 218 217 215 214 213 212 211 210 209 208 208 207 207 206 206 206 206 206 206 206 207 207 208 209 210 211 213 214 216 217 219 221 223 225 227 229 231 233 235 237 238 240 242 243 245 247 248 250 251 252 254 255 256 256 256 256 257 257 257 257 257 256 255 255 254 253 253 252 251 250 249 248 247 246 246 245 244 244 243 243 243 242 242 242 242 241 241 241 241 240 240 240 239 238 238 238 237 237 237 236 236 235 235 235 234 233 233 232 231 230 229 228 227 226 224 223 221 220 218 217 215 214 213 212 211 210 209 208 208 207 206 206 205 205 205 205 204 205 205 205 205 206 206 207 208 209 210 211 212 213 214 215 216 217 218 220 221 222 223 224 225 226 227 228 229 229 230 230 230 231 231 231 231 231 231 231 231 233 233 233 233 230 229 228 227 226 225 224 224 223 221 220 220 219 218 218 217 217 216 216 215 214 214 213 213 212 211 211 210 208 207 206 205 204 202 201 200 199 198 197 197 197 196 196 195 195 196 196 196 197 197 198 198 200 201 202 203 205 206 207 209 211 213 215 217 219 221 224 226 228 230 232 234 236 238 240 241 242 243 244 245 245 245 245 245 245 245 244 244 243 242 241 240 239 238 237 236 235 233 232 231 229 227 226 225 223 221 219 218 217 215 214 213 212 211 210 209 208 208 207 206 206 206 205 205 205 205 205 205 206 207 208 209 210 212 213 215 217 218 220 222 225 227 229 231 233 235 237 239 241 243 244 246 248 249 251 252 253 255 256 256 257 257 257 257 257 257 257 257 256 256 255 254 253 253 252 251 250 249 248 247 247 246 245 244 243 243 242 242 242 241 241 241 241 241 241 241 240 240 239 239 239 238 238 237 237 237 237 237 236 236 235 235 234 234 233 232 231 230 229 227 226 224 223 221 220 218 216 215 214 213 211 210 210 209 208 207 206 206 205 204 204 204 204 204 204 204 204 205 205 206 206 207 208 209 210 212 213 214 215 216 217 218 220 221 222 223 224 225 226 227 228 229 230 230 231 231 231 232 232 232 232 232 232 231 231 233 233 233 233 230 229 228 227 226 225 224 224 223 221 220 220 219 218 218 217</a:t>
            </a:r>
            <a:endParaRPr lang="en-US"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42" name="Rectangle 2"/>
          <p:cNvSpPr>
            <a:spLocks noGrp="1" noChangeArrowheads="1"/>
          </p:cNvSpPr>
          <p:nvPr>
            <p:ph/>
          </p:nvPr>
        </p:nvSpPr>
        <p:spPr/>
        <p:txBody>
          <a:bodyPr/>
          <a:lstStyle/>
          <a:p>
            <a:endParaRPr lang="en-US"/>
          </a:p>
        </p:txBody>
      </p:sp>
      <p:pic>
        <p:nvPicPr>
          <p:cNvPr id="1341443" name="Picture 3" descr="ozone"/>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85825" y="566738"/>
            <a:ext cx="7372350" cy="57245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Tasks</a:t>
            </a:r>
            <a:endParaRPr lang="en-US" dirty="0"/>
          </a:p>
        </p:txBody>
      </p:sp>
      <p:sp>
        <p:nvSpPr>
          <p:cNvPr id="3" name="Content Placeholder 2"/>
          <p:cNvSpPr>
            <a:spLocks noGrp="1"/>
          </p:cNvSpPr>
          <p:nvPr>
            <p:ph idx="1"/>
          </p:nvPr>
        </p:nvSpPr>
        <p:spPr/>
        <p:txBody>
          <a:bodyPr>
            <a:normAutofit lnSpcReduction="10000"/>
          </a:bodyPr>
          <a:lstStyle/>
          <a:p>
            <a:r>
              <a:rPr lang="en-US" dirty="0" smtClean="0"/>
              <a:t>See values</a:t>
            </a:r>
          </a:p>
          <a:p>
            <a:pPr lvl="1"/>
            <a:r>
              <a:rPr lang="en-US" dirty="0" err="1"/>
              <a:t>Extrema</a:t>
            </a:r>
            <a:endParaRPr lang="en-US" dirty="0"/>
          </a:p>
          <a:p>
            <a:pPr lvl="1"/>
            <a:r>
              <a:rPr lang="en-US" dirty="0"/>
              <a:t>Anomalies</a:t>
            </a:r>
          </a:p>
          <a:p>
            <a:pPr lvl="1"/>
            <a:r>
              <a:rPr lang="en-US" dirty="0"/>
              <a:t>Boundaries/thresholds</a:t>
            </a:r>
          </a:p>
          <a:p>
            <a:pPr lvl="1"/>
            <a:r>
              <a:rPr lang="en-US" dirty="0"/>
              <a:t>Distribution/</a:t>
            </a:r>
            <a:r>
              <a:rPr lang="en-US" dirty="0" smtClean="0"/>
              <a:t>structure</a:t>
            </a:r>
            <a:r>
              <a:rPr lang="en-US" dirty="0"/>
              <a:t>/pattern</a:t>
            </a:r>
            <a:endParaRPr lang="en-US" dirty="0" smtClean="0"/>
          </a:p>
          <a:p>
            <a:r>
              <a:rPr lang="en-US" dirty="0" smtClean="0"/>
              <a:t>See multiple variables</a:t>
            </a:r>
          </a:p>
          <a:p>
            <a:pPr marL="631825" lvl="2" indent="-349250">
              <a:spcBef>
                <a:spcPts val="2000"/>
              </a:spcBef>
            </a:pPr>
            <a:r>
              <a:rPr lang="en-US" dirty="0" smtClean="0"/>
              <a:t>Relationships</a:t>
            </a:r>
          </a:p>
          <a:p>
            <a:r>
              <a:rPr lang="en-US" dirty="0" smtClean="0"/>
              <a:t>See flow/change</a:t>
            </a:r>
          </a:p>
          <a:p>
            <a:r>
              <a:rPr lang="en-US" dirty="0" smtClean="0"/>
              <a:t>Understand process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281794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Preparation</a:t>
            </a:r>
            <a:endParaRPr lang="en-US" dirty="0"/>
          </a:p>
        </p:txBody>
      </p:sp>
      <p:sp>
        <p:nvSpPr>
          <p:cNvPr id="3" name="Content Placeholder 2"/>
          <p:cNvSpPr>
            <a:spLocks noGrp="1"/>
          </p:cNvSpPr>
          <p:nvPr>
            <p:ph idx="1"/>
          </p:nvPr>
        </p:nvSpPr>
        <p:spPr>
          <a:xfrm>
            <a:off x="304800" y="1600200"/>
            <a:ext cx="8534399" cy="5029200"/>
          </a:xfrm>
        </p:spPr>
        <p:txBody>
          <a:bodyPr>
            <a:normAutofit fontScale="70000" lnSpcReduction="20000"/>
          </a:bodyPr>
          <a:lstStyle/>
          <a:p>
            <a:r>
              <a:rPr lang="en-US" b="1" dirty="0" smtClean="0"/>
              <a:t>All assigned class material </a:t>
            </a:r>
            <a:r>
              <a:rPr lang="en-US" dirty="0" smtClean="0"/>
              <a:t>is fair game:</a:t>
            </a:r>
          </a:p>
          <a:p>
            <a:pPr lvl="1"/>
            <a:r>
              <a:rPr lang="en-US" dirty="0" smtClean="0"/>
              <a:t>Assigned readings from the three </a:t>
            </a:r>
            <a:r>
              <a:rPr lang="en-US" b="1" dirty="0" smtClean="0"/>
              <a:t>textbooks </a:t>
            </a:r>
            <a:r>
              <a:rPr lang="en-US" dirty="0" smtClean="0"/>
              <a:t>(St. </a:t>
            </a:r>
            <a:r>
              <a:rPr lang="en-US" dirty="0" err="1" smtClean="0"/>
              <a:t>Amant</a:t>
            </a:r>
            <a:r>
              <a:rPr lang="en-US" dirty="0" smtClean="0"/>
              <a:t>, Processing,</a:t>
            </a:r>
            <a:r>
              <a:rPr lang="en-US" dirty="0" smtClean="0"/>
              <a:t> MYM)</a:t>
            </a:r>
            <a:endParaRPr lang="en-US" dirty="0" smtClean="0"/>
          </a:p>
          <a:p>
            <a:pPr lvl="1"/>
            <a:r>
              <a:rPr lang="en-US" dirty="0" smtClean="0"/>
              <a:t>Other assigned </a:t>
            </a:r>
            <a:r>
              <a:rPr lang="en-US" b="1" dirty="0" smtClean="0"/>
              <a:t>readings and videos </a:t>
            </a:r>
            <a:r>
              <a:rPr lang="en-US" dirty="0" smtClean="0"/>
              <a:t>as listed in the class schedule</a:t>
            </a:r>
          </a:p>
          <a:p>
            <a:pPr lvl="1"/>
            <a:r>
              <a:rPr lang="en-US" dirty="0" smtClean="0"/>
              <a:t>Lecture </a:t>
            </a:r>
            <a:r>
              <a:rPr lang="en-US" b="1" dirty="0" smtClean="0"/>
              <a:t>slides </a:t>
            </a:r>
            <a:r>
              <a:rPr lang="en-US" dirty="0" smtClean="0"/>
              <a:t>and in-class </a:t>
            </a:r>
            <a:r>
              <a:rPr lang="en-US" b="1" dirty="0" smtClean="0"/>
              <a:t>discussions</a:t>
            </a:r>
          </a:p>
          <a:p>
            <a:r>
              <a:rPr lang="en-US" dirty="0" smtClean="0"/>
              <a:t>The focus is on </a:t>
            </a:r>
            <a:r>
              <a:rPr lang="en-US" b="1" dirty="0" smtClean="0"/>
              <a:t>conceptual understanding </a:t>
            </a:r>
            <a:r>
              <a:rPr lang="en-US" dirty="0" smtClean="0"/>
              <a:t>rather than memorization of details</a:t>
            </a:r>
          </a:p>
          <a:p>
            <a:pPr lvl="1"/>
            <a:r>
              <a:rPr lang="en-US" dirty="0" smtClean="0"/>
              <a:t>Be able to define and answer questions about </a:t>
            </a:r>
            <a:r>
              <a:rPr lang="en-US" b="1" dirty="0" smtClean="0"/>
              <a:t>key concepts</a:t>
            </a:r>
          </a:p>
          <a:p>
            <a:pPr lvl="2"/>
            <a:r>
              <a:rPr lang="en-US" dirty="0" smtClean="0"/>
              <a:t>Not memorizing details of examples mentioned in passing</a:t>
            </a:r>
          </a:p>
          <a:p>
            <a:pPr lvl="1"/>
            <a:r>
              <a:rPr lang="en-US" dirty="0" smtClean="0"/>
              <a:t>Be able to write and interpret </a:t>
            </a:r>
            <a:r>
              <a:rPr lang="en-US" b="1" dirty="0" smtClean="0"/>
              <a:t>Processing </a:t>
            </a:r>
            <a:r>
              <a:rPr lang="en-US" b="1" dirty="0" smtClean="0"/>
              <a:t>programs</a:t>
            </a:r>
            <a:endParaRPr lang="en-US" dirty="0" smtClean="0"/>
          </a:p>
          <a:p>
            <a:pPr lvl="2"/>
            <a:r>
              <a:rPr lang="en-US" dirty="0" smtClean="0"/>
              <a:t>Not picky/”trick question” syntax questions</a:t>
            </a:r>
          </a:p>
          <a:p>
            <a:r>
              <a:rPr lang="en-US" dirty="0" smtClean="0"/>
              <a:t>Format: </a:t>
            </a:r>
          </a:p>
          <a:p>
            <a:pPr lvl="1"/>
            <a:r>
              <a:rPr lang="en-US" dirty="0" smtClean="0"/>
              <a:t>About </a:t>
            </a:r>
            <a:r>
              <a:rPr lang="en-US" b="1" dirty="0" smtClean="0"/>
              <a:t>25 questions</a:t>
            </a:r>
          </a:p>
          <a:p>
            <a:pPr lvl="1"/>
            <a:r>
              <a:rPr lang="en-US" dirty="0" smtClean="0"/>
              <a:t>Mix of </a:t>
            </a:r>
            <a:r>
              <a:rPr lang="en-US" b="1" dirty="0" smtClean="0"/>
              <a:t>true-false, multiple-choice, matching, and open-ended </a:t>
            </a:r>
            <a:r>
              <a:rPr lang="en-US" dirty="0" smtClean="0"/>
              <a:t>(short answer or write a program fragment) </a:t>
            </a:r>
            <a:r>
              <a:rPr lang="en-US" dirty="0" smtClean="0"/>
              <a:t>questions</a:t>
            </a:r>
          </a:p>
          <a:p>
            <a:r>
              <a:rPr lang="en-US" dirty="0" smtClean="0"/>
              <a:t>Closed-book but with limited </a:t>
            </a:r>
            <a:r>
              <a:rPr lang="en-US" b="1" dirty="0" smtClean="0"/>
              <a:t>notes</a:t>
            </a:r>
            <a:r>
              <a:rPr lang="en-US" dirty="0" smtClean="0"/>
              <a:t>:</a:t>
            </a:r>
          </a:p>
          <a:p>
            <a:pPr lvl="1"/>
            <a:r>
              <a:rPr lang="en-US" dirty="0" smtClean="0"/>
              <a:t>You may bring </a:t>
            </a:r>
            <a:r>
              <a:rPr lang="en-US" b="1" dirty="0" smtClean="0"/>
              <a:t>one page </a:t>
            </a:r>
            <a:r>
              <a:rPr lang="en-US" dirty="0" smtClean="0"/>
              <a:t>of notes (8.5”x11”, front and back, typewritten or handwritten, must be prepared </a:t>
            </a:r>
            <a:r>
              <a:rPr lang="en-US" i="1" dirty="0" smtClean="0"/>
              <a:t>by you</a:t>
            </a:r>
            <a:r>
              <a:rPr lang="en-US" dirty="0" smtClean="0"/>
              <a:t> but you can talk to other students as much as you want </a:t>
            </a:r>
            <a:r>
              <a:rPr lang="en-US" dirty="0" smtClean="0"/>
              <a:t>about what to include)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Retention</a:t>
            </a:r>
            <a:endParaRPr lang="en-US" dirty="0"/>
          </a:p>
        </p:txBody>
      </p:sp>
      <p:pic>
        <p:nvPicPr>
          <p:cNvPr id="4" name="Content Placeholder 3" descr="vis1.png"/>
          <p:cNvPicPr>
            <a:picLocks noGrp="1" noChangeAspect="1"/>
          </p:cNvPicPr>
          <p:nvPr>
            <p:ph idx="1"/>
          </p:nvPr>
        </p:nvPicPr>
        <p:blipFill>
          <a:blip r:embed="rId2"/>
          <a:srcRect l="-2782" r="-2782"/>
          <a:stretch>
            <a:fillRect/>
          </a:stretch>
        </p:blipFill>
        <p:spPr>
          <a:xfrm>
            <a:off x="26570" y="1676401"/>
            <a:ext cx="8888830" cy="4800599"/>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Retention cont.</a:t>
            </a:r>
            <a:endParaRPr lang="en-US" dirty="0"/>
          </a:p>
        </p:txBody>
      </p:sp>
      <p:pic>
        <p:nvPicPr>
          <p:cNvPr id="4" name="Content Placeholder 3" descr="vis2.png"/>
          <p:cNvPicPr>
            <a:picLocks noGrp="1" noChangeAspect="1"/>
          </p:cNvPicPr>
          <p:nvPr>
            <p:ph idx="1"/>
          </p:nvPr>
        </p:nvPicPr>
        <p:blipFill>
          <a:blip r:embed="rId2"/>
          <a:srcRect l="-2855" r="-2855"/>
          <a:stretch>
            <a:fillRect/>
          </a:stretch>
        </p:blipFill>
        <p:spPr>
          <a:xfrm>
            <a:off x="114078" y="1676401"/>
            <a:ext cx="9029922" cy="4876799"/>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a:xfrm>
            <a:off x="0" y="107576"/>
            <a:ext cx="9144000" cy="806824"/>
          </a:xfrm>
        </p:spPr>
        <p:txBody>
          <a:bodyPr/>
          <a:lstStyle/>
          <a:p>
            <a:r>
              <a:rPr lang="en-US" dirty="0"/>
              <a:t>Data</a:t>
            </a:r>
            <a:r>
              <a:rPr lang="en-US" dirty="0" smtClean="0"/>
              <a:t> Exploration: </a:t>
            </a:r>
            <a:r>
              <a:rPr lang="en-US" dirty="0" err="1" smtClean="0"/>
              <a:t>GapMinder</a:t>
            </a:r>
            <a:endParaRPr lang="en-US" dirty="0"/>
          </a:p>
        </p:txBody>
      </p:sp>
      <p:sp>
        <p:nvSpPr>
          <p:cNvPr id="1294339" name="Rectangle 3"/>
          <p:cNvSpPr>
            <a:spLocks noGrp="1" noChangeArrowheads="1"/>
          </p:cNvSpPr>
          <p:nvPr>
            <p:ph idx="1"/>
          </p:nvPr>
        </p:nvSpPr>
        <p:spPr>
          <a:xfrm>
            <a:off x="549275" y="6172201"/>
            <a:ext cx="8042276" cy="685799"/>
          </a:xfrm>
        </p:spPr>
        <p:txBody>
          <a:bodyPr>
            <a:normAutofit fontScale="92500"/>
          </a:bodyPr>
          <a:lstStyle/>
          <a:p>
            <a:r>
              <a:rPr lang="en-US" dirty="0" smtClean="0"/>
              <a:t>Show time-varying visualization on </a:t>
            </a:r>
            <a:r>
              <a:rPr lang="en-US" dirty="0" err="1" smtClean="0"/>
              <a:t>www.gapminder.org</a:t>
            </a:r>
            <a:endParaRPr lang="en-US" dirty="0" smtClean="0"/>
          </a:p>
        </p:txBody>
      </p:sp>
      <p:pic>
        <p:nvPicPr>
          <p:cNvPr id="4" name="Picture 3" descr="Screen Shot 2013-10-07 at 7.42.13 AM.png"/>
          <p:cNvPicPr>
            <a:picLocks noChangeAspect="1"/>
          </p:cNvPicPr>
          <p:nvPr/>
        </p:nvPicPr>
        <p:blipFill>
          <a:blip r:embed="rId3"/>
          <a:stretch>
            <a:fillRect/>
          </a:stretch>
        </p:blipFill>
        <p:spPr>
          <a:xfrm>
            <a:off x="304800" y="990600"/>
            <a:ext cx="6248400" cy="5044933"/>
          </a:xfrm>
          <a:prstGeom prst="rect">
            <a:avLst/>
          </a:prstGeom>
        </p:spPr>
      </p:pic>
      <p:sp>
        <p:nvSpPr>
          <p:cNvPr id="5" name="TextBox 4"/>
          <p:cNvSpPr txBox="1"/>
          <p:nvPr/>
        </p:nvSpPr>
        <p:spPr>
          <a:xfrm>
            <a:off x="6934200" y="1600200"/>
            <a:ext cx="2198038" cy="2589940"/>
          </a:xfrm>
          <a:prstGeom prst="rect">
            <a:avLst/>
          </a:prstGeom>
          <a:noFill/>
        </p:spPr>
        <p:txBody>
          <a:bodyPr wrap="none" rtlCol="0">
            <a:spAutoFit/>
          </a:bodyPr>
          <a:lstStyle/>
          <a:p>
            <a:r>
              <a:rPr lang="en-US" dirty="0" smtClean="0"/>
              <a:t>Where’s the US?</a:t>
            </a:r>
          </a:p>
          <a:p>
            <a:endParaRPr lang="en-US" dirty="0" smtClean="0"/>
          </a:p>
          <a:p>
            <a:r>
              <a:rPr lang="en-US" dirty="0" smtClean="0"/>
              <a:t>Point out some</a:t>
            </a:r>
          </a:p>
          <a:p>
            <a:r>
              <a:rPr lang="en-US" dirty="0" smtClean="0"/>
              <a:t>other countries</a:t>
            </a:r>
          </a:p>
          <a:p>
            <a:endParaRPr lang="en-US" dirty="0" smtClean="0"/>
          </a:p>
          <a:p>
            <a:r>
              <a:rPr lang="en-US" dirty="0" smtClean="0"/>
              <a:t>Outliers:</a:t>
            </a:r>
          </a:p>
          <a:p>
            <a:pPr>
              <a:buFont typeface="Arial"/>
              <a:buChar char="•"/>
            </a:pPr>
            <a:r>
              <a:rPr lang="en-US" dirty="0" smtClean="0"/>
              <a:t> Richest country?</a:t>
            </a:r>
          </a:p>
          <a:p>
            <a:pPr>
              <a:buFont typeface="Arial"/>
              <a:buChar char="•"/>
            </a:pPr>
            <a:r>
              <a:rPr lang="en-US" dirty="0" smtClean="0"/>
              <a:t> Poorest?</a:t>
            </a:r>
          </a:p>
          <a:p>
            <a:pPr>
              <a:buFont typeface="Arial"/>
              <a:buChar char="•"/>
            </a:pPr>
            <a:r>
              <a:rPr lang="en-US" dirty="0" smtClean="0"/>
              <a:t> Longest-lived?</a:t>
            </a:r>
          </a:p>
          <a:p>
            <a:pPr>
              <a:buFont typeface="Arial"/>
              <a:buChar char="•"/>
            </a:pPr>
            <a:r>
              <a:rPr lang="en-US" dirty="0" smtClean="0"/>
              <a:t> Shortest-lived?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a:xfrm>
            <a:off x="2519363" y="447675"/>
            <a:ext cx="3870325" cy="520700"/>
          </a:xfrm>
          <a:ln/>
        </p:spPr>
        <p:txBody>
          <a:bodyPr wrap="none"/>
          <a:lstStyle/>
          <a:p>
            <a:endParaRPr lang="en-US"/>
          </a:p>
        </p:txBody>
      </p:sp>
      <p:sp>
        <p:nvSpPr>
          <p:cNvPr id="1169411" name="Rectangle 3"/>
          <p:cNvSpPr>
            <a:spLocks noGrp="1" noChangeArrowheads="1"/>
          </p:cNvSpPr>
          <p:nvPr>
            <p:ph idx="1"/>
          </p:nvPr>
        </p:nvSpPr>
        <p:spPr>
          <a:noFill/>
          <a:ln/>
        </p:spPr>
        <p:txBody>
          <a:bodyPr/>
          <a:lstStyle/>
          <a:p>
            <a:pPr marL="457200" indent="-457200">
              <a:buFontTx/>
              <a:buNone/>
              <a:tabLst>
                <a:tab pos="5486400" algn="l"/>
              </a:tabLst>
            </a:pPr>
            <a:endParaRPr lang="en-US" sz="3600" dirty="0"/>
          </a:p>
          <a:p>
            <a:pPr marL="457200" indent="-457200">
              <a:buFontTx/>
              <a:buNone/>
              <a:tabLst>
                <a:tab pos="5486400" algn="l"/>
              </a:tabLst>
            </a:pPr>
            <a:endParaRPr lang="en-US" sz="3600" dirty="0"/>
          </a:p>
          <a:p>
            <a:pPr marL="457200" indent="-457200">
              <a:buFontTx/>
              <a:buNone/>
              <a:tabLst>
                <a:tab pos="5486400" algn="l"/>
              </a:tabLst>
            </a:pPr>
            <a:r>
              <a:rPr lang="en-US" sz="3600" dirty="0"/>
              <a:t>The purpose of computing is insight, not numbers.</a:t>
            </a:r>
          </a:p>
          <a:p>
            <a:pPr marL="457200" indent="-457200">
              <a:buFontTx/>
              <a:buNone/>
              <a:tabLst>
                <a:tab pos="5486400" algn="l"/>
              </a:tabLst>
            </a:pPr>
            <a:r>
              <a:rPr lang="en-US" sz="3600" dirty="0"/>
              <a:t>                         </a:t>
            </a:r>
            <a:r>
              <a:rPr lang="en-US" sz="3600" dirty="0" smtClean="0"/>
              <a:t>  Richard </a:t>
            </a:r>
            <a:r>
              <a:rPr lang="en-US" sz="3600" dirty="0"/>
              <a:t>Hamming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lstStyle/>
          <a:p>
            <a:r>
              <a:rPr lang="en-US"/>
              <a:t>Numbers</a:t>
            </a:r>
          </a:p>
        </p:txBody>
      </p:sp>
      <p:sp>
        <p:nvSpPr>
          <p:cNvPr id="1171459" name="Rectangle 3"/>
          <p:cNvSpPr>
            <a:spLocks noGrp="1" noChangeArrowheads="1"/>
          </p:cNvSpPr>
          <p:nvPr>
            <p:ph idx="1"/>
          </p:nvPr>
        </p:nvSpPr>
        <p:spPr>
          <a:xfrm>
            <a:off x="838200" y="1676400"/>
            <a:ext cx="7604125" cy="4445000"/>
          </a:xfrm>
        </p:spPr>
        <p:txBody>
          <a:bodyPr>
            <a:normAutofit lnSpcReduction="10000"/>
          </a:bodyPr>
          <a:lstStyle/>
          <a:p>
            <a:pPr marL="0" indent="3175">
              <a:lnSpc>
                <a:spcPct val="80000"/>
              </a:lnSpc>
              <a:buFont typeface="Times" charset="0"/>
              <a:buNone/>
              <a:tabLst>
                <a:tab pos="234950" algn="l"/>
                <a:tab pos="574675" algn="l"/>
                <a:tab pos="912813" algn="l"/>
                <a:tab pos="1252538" algn="l"/>
                <a:tab pos="1604963" algn="l"/>
                <a:tab pos="1944688" algn="l"/>
                <a:tab pos="2282825" algn="l"/>
                <a:tab pos="2622550" algn="l"/>
                <a:tab pos="2974975" algn="l"/>
                <a:tab pos="3314700" algn="l"/>
                <a:tab pos="3652838" algn="l"/>
                <a:tab pos="4005263" algn="l"/>
                <a:tab pos="4344988" algn="l"/>
                <a:tab pos="4684713" algn="l"/>
                <a:tab pos="5022850" algn="l"/>
                <a:tab pos="5375275" algn="l"/>
                <a:tab pos="5715000" algn="l"/>
                <a:tab pos="6054725" algn="l"/>
                <a:tab pos="6342063" algn="l"/>
              </a:tabLst>
            </a:pPr>
            <a:r>
              <a:rPr lang="en-US" sz="1100" dirty="0"/>
              <a:t>218 218 217 217 216 216 215 214 214 213 213 212 211 211 210 210 209 209 208 206 205 203 202 202 201 200 199 198 198 197 197 197 197 197 197 198 198 198 199 200 201 201 202 204 205 206 207 209 210 212 214 215 217 219 221 223 225 227 229 231 233 234 236 238 239 240 241 242 242 243 243 243 243 243 243 242 242 241 241 240 239 238 238 237 236 235 233 232 231 229 228 226 225 223 222 220 219 217 216 214 213 212 211 210 209 209 208 208 207 207 206 206 206 206 206 207 208 209 209 210 211 212 214 215 217 218 220 222 224 226 228 229 231 233 234 236 238 240 241 243 244 246 247 249 250 251 253 254 254 255 256 256 256 256 256 256 256 256 255 255 254 253 253 252 251 249 249 248 247 246 245 245 244 244 243 243 243 243 243 242 242 242 242 241 241 241 240 240 239 238 238 238 237 237 237 236 235 235 234 234 233 233 232 231 231 230 229 228 227 226 224 223 221 220 218 217 216 214 213 212 211 210 210 209 208 208 207 206 206 205 205 205 205 205 205 206 206 206 207 208 208 209 210 211 212 213 214 215 216 217 218 219 220 222 222 224 225 226 227 227 228 229 229 229 230 230 230 230 230 231 231 231 233 233 233 233 230 229 228 227 226 225 224 224 223 221 220 220 219 218 218 217 217 216 216 215 214 214 213 213 212 211 211 210 210 209 207 206 205 204 202 201 200 200 199 198 197 197 196 196 196 196 196 197 197 198 198 199 199 200 202 203 204 205 207 208 210 212 213 215 217 219 221 223 225 227 229 231 233 235 237 239 240 241 242 243 243 244 244 244 244 244 244 243 243 242 241 241 240 239 238 237 236 235 233 232 231 229 228 226 225 223 221 220 218 217 215 214 213 212 211 210 209 208 208 207 207 206 206 206 206 206 206 206 207 207 208 209 210 211 213 214 216 217 219 221 223 225 227 229 231 233 235 237 238 240 242 243 245 247 248 250 251 252 254 255 256 256 256 256 257 257 257 257 257 256 255 255 254 253 253 252 251 250 249 248 247 246 246 245 244 244 243 243 243 242 242 242 242 241 241 241 241 240 240 240 239 238 238 238 237 237 237 236 236 235 235 235 234 233 233 232 231 230 229 228 227 226 224 223 221 220 218 217 215 214 213 212 211 210 209 208 208 207 206 206 205 205 205 205 204 205 205 205 205 206 206 207 208 209 210 211 212 213 214 215 216 217 218 220 221 222 223 224 225 226 227 228 229 229 230 230 230 231 231 231 231 231 231 231 231 233 233 233 233 230 229 228 227 226 225 224 224 223 221 220 220 219 218 218 217 217 216 216 215 214 214 213 213 212 211 211 210 208 207 206 205 204 202 201 200 199 198 197 197 197 196 196 195 195 196 196 196 197 197 198 198 200 201 202 203 205 206 207 209 211 213 215 217 219 221 224 226 228 230 232 234 236 238 240 241 242 243 244 245 245 245 245 245 245 245 244 244 243 242 241 240 239 238 237 236 235 233 232 231 229 227 226 225 223 221 219 218 217 215 214 213 212 211 210 209 208 208 207 206 206 206 205 205 205 205 205 205 206 207 208 209 210 212 213 215 217 218 220 222 225 227 229 231 233 235 237 239 241 243 244 246 248 249 251 252 253 255 256 256 257 257 257 257 257 257 257 257 256 256 255 254 253 253 252 251 250 249 248 247 247 246 245 244 243 243 242 242 242 241 241 241 241 241 241 241 240 240 239 239 239 238 238 237 237 237 237 237 236 236 235 235 234 234 233 232 231 230 229 227 226 224 223 221 220 218 216 215 214 213 211 210 210 209 208 207 206 206 205 204 204 204 204 204 204 204 204 205 205 206 206 207 208 209 210 212 213 214 215 216 217 218 220 221 222 223 224 225 226 227 228 229 230 230 231 231 231 232 232 232 232 232 232 231 231 233 233 233 233 230 229 228 227 226 225 224 224 223 221 220 220 219 218 218 217</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3214688" y="519113"/>
            <a:ext cx="3522662" cy="330200"/>
          </a:xfrm>
          <a:ln/>
        </p:spPr>
        <p:txBody>
          <a:bodyPr wrap="none"/>
          <a:lstStyle/>
          <a:p>
            <a:endParaRPr lang="en-US"/>
          </a:p>
        </p:txBody>
      </p:sp>
      <p:sp>
        <p:nvSpPr>
          <p:cNvPr id="1173507" name="Rectangle 3"/>
          <p:cNvSpPr>
            <a:spLocks noGrp="1" noChangeArrowheads="1"/>
          </p:cNvSpPr>
          <p:nvPr>
            <p:ph idx="1"/>
          </p:nvPr>
        </p:nvSpPr>
        <p:spPr>
          <a:xfrm>
            <a:off x="685800" y="1970088"/>
            <a:ext cx="7772400" cy="4125912"/>
          </a:xfrm>
          <a:noFill/>
          <a:ln/>
        </p:spPr>
        <p:txBody>
          <a:bodyPr/>
          <a:lstStyle/>
          <a:p>
            <a:pPr marL="0" indent="0">
              <a:buFontTx/>
              <a:buNone/>
              <a:tabLst>
                <a:tab pos="5486400" algn="l"/>
              </a:tabLst>
            </a:pPr>
            <a:r>
              <a:rPr lang="en-US" sz="2900" dirty="0"/>
              <a:t>What information consumes is rather obvious: it consumes the attention of its recipients. Hence a wealth of information creates a poverty of attention, and a need to allocate that attention efficiently among the overabundance of information </a:t>
            </a:r>
            <a:r>
              <a:rPr lang="en-US" sz="2900" dirty="0" smtClean="0"/>
              <a:t>sources </a:t>
            </a:r>
            <a:r>
              <a:rPr lang="en-US" sz="2900" dirty="0"/>
              <a:t>that might consume it.</a:t>
            </a:r>
          </a:p>
          <a:p>
            <a:pPr marL="0" indent="0">
              <a:buFontTx/>
              <a:buNone/>
              <a:tabLst>
                <a:tab pos="5486400" algn="l"/>
              </a:tabLst>
            </a:pPr>
            <a:r>
              <a:rPr lang="en-US" sz="2900" dirty="0"/>
              <a:t>                                             Herb Simon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Numbers</a:t>
            </a:r>
            <a:endParaRPr lang="en-US" dirty="0"/>
          </a:p>
        </p:txBody>
      </p:sp>
      <p:sp>
        <p:nvSpPr>
          <p:cNvPr id="3" name="Content Placeholder 2"/>
          <p:cNvSpPr>
            <a:spLocks noGrp="1"/>
          </p:cNvSpPr>
          <p:nvPr>
            <p:ph idx="1"/>
          </p:nvPr>
        </p:nvSpPr>
        <p:spPr/>
        <p:txBody>
          <a:bodyPr/>
          <a:lstStyle/>
          <a:p>
            <a:r>
              <a:rPr lang="en-US" dirty="0" smtClean="0"/>
              <a:t>Simulations</a:t>
            </a:r>
          </a:p>
          <a:p>
            <a:r>
              <a:rPr lang="en-US" dirty="0" smtClean="0"/>
              <a:t>Sensors/scanners</a:t>
            </a:r>
          </a:p>
          <a:p>
            <a:r>
              <a:rPr lang="en-US" dirty="0" smtClean="0"/>
              <a:t>Surveys</a:t>
            </a:r>
          </a:p>
          <a:p>
            <a:r>
              <a:rPr lang="en-US" dirty="0" smtClean="0"/>
              <a:t>Equations</a:t>
            </a:r>
          </a:p>
          <a:p>
            <a:r>
              <a:rPr lang="en-US" dirty="0" smtClean="0"/>
              <a:t>Tracking and data gathering</a:t>
            </a:r>
          </a:p>
          <a:p>
            <a:r>
              <a:rPr lang="en-US" dirty="0" smtClean="0"/>
              <a:t>Data integration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944522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549275" y="107576"/>
            <a:ext cx="8042276" cy="883024"/>
          </a:xfrm>
        </p:spPr>
        <p:txBody>
          <a:bodyPr/>
          <a:lstStyle/>
          <a:p>
            <a:r>
              <a:rPr lang="en-US" dirty="0"/>
              <a:t>A Medical Detective Story</a:t>
            </a:r>
          </a:p>
        </p:txBody>
      </p:sp>
      <p:sp>
        <p:nvSpPr>
          <p:cNvPr id="1298435" name="Rectangle 3"/>
          <p:cNvSpPr>
            <a:spLocks noGrp="1" noChangeArrowheads="1"/>
          </p:cNvSpPr>
          <p:nvPr>
            <p:ph idx="1"/>
          </p:nvPr>
        </p:nvSpPr>
        <p:spPr>
          <a:xfrm>
            <a:off x="685800" y="1295400"/>
            <a:ext cx="8229600" cy="5562600"/>
          </a:xfrm>
        </p:spPr>
        <p:txBody>
          <a:bodyPr>
            <a:normAutofit fontScale="85000" lnSpcReduction="10000"/>
          </a:bodyPr>
          <a:lstStyle/>
          <a:p>
            <a:r>
              <a:rPr lang="en-US" sz="2400" dirty="0"/>
              <a:t>London, 1854: Cholera outbreak (500 deaths in 10 days)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smtClean="0"/>
          </a:p>
          <a:p>
            <a:pPr>
              <a:buNone/>
            </a:pPr>
            <a:endParaRPr lang="en-US" sz="2400" dirty="0" smtClean="0"/>
          </a:p>
          <a:p>
            <a:r>
              <a:rPr lang="en-US" sz="2400" dirty="0"/>
              <a:t>John Snow</a:t>
            </a:r>
            <a:r>
              <a:rPr lang="en-US" sz="2400" dirty="0" smtClean="0"/>
              <a:t> was a physician who investigated the outbreak; he </a:t>
            </a:r>
            <a:r>
              <a:rPr lang="en-US" sz="2400" dirty="0"/>
              <a:t>suspected</a:t>
            </a:r>
            <a:r>
              <a:rPr lang="en-US" sz="2400" dirty="0" smtClean="0"/>
              <a:t> transmission through the water supply</a:t>
            </a:r>
            <a:endParaRPr lang="en-US" sz="2400" dirty="0"/>
          </a:p>
        </p:txBody>
      </p:sp>
      <p:pic>
        <p:nvPicPr>
          <p:cNvPr id="1298436" name="Picture 4" descr="picture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1696" r="51311" b="5849"/>
          <a:stretch>
            <a:fillRect/>
          </a:stretch>
        </p:blipFill>
        <p:spPr bwMode="auto">
          <a:xfrm>
            <a:off x="1524000" y="1981200"/>
            <a:ext cx="6400800" cy="380308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484" name="Picture 4" descr="picture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255" r="18311" b="31573"/>
          <a:stretch>
            <a:fillRect/>
          </a:stretch>
        </p:blipFill>
        <p:spPr bwMode="auto">
          <a:xfrm rot="5400000">
            <a:off x="1454150" y="-82550"/>
            <a:ext cx="6467475" cy="708977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a:xfrm>
            <a:off x="304800" y="304800"/>
            <a:ext cx="8610600" cy="685800"/>
          </a:xfrm>
        </p:spPr>
        <p:txBody>
          <a:bodyPr/>
          <a:lstStyle/>
          <a:p>
            <a:r>
              <a:rPr lang="en-US" dirty="0"/>
              <a:t>Logic of Display and Analysis</a:t>
            </a:r>
          </a:p>
        </p:txBody>
      </p:sp>
      <p:sp>
        <p:nvSpPr>
          <p:cNvPr id="1302531" name="Rectangle 3"/>
          <p:cNvSpPr>
            <a:spLocks noGrp="1" noChangeArrowheads="1"/>
          </p:cNvSpPr>
          <p:nvPr>
            <p:ph idx="1"/>
          </p:nvPr>
        </p:nvSpPr>
        <p:spPr>
          <a:xfrm>
            <a:off x="685800" y="990600"/>
            <a:ext cx="7772400" cy="5105400"/>
          </a:xfrm>
        </p:spPr>
        <p:txBody>
          <a:bodyPr/>
          <a:lstStyle/>
          <a:p>
            <a:pPr>
              <a:buFontTx/>
              <a:buNone/>
            </a:pPr>
            <a:r>
              <a:rPr lang="en-US" sz="2400" dirty="0"/>
              <a:t>1. Place data in appropriate </a:t>
            </a:r>
            <a:r>
              <a:rPr lang="en-US" sz="2400" dirty="0" smtClean="0"/>
              <a:t>context </a:t>
            </a:r>
            <a:r>
              <a:rPr lang="en-US" sz="2400" dirty="0"/>
              <a:t>for assessing cause and </a:t>
            </a:r>
            <a:r>
              <a:rPr lang="en-US" sz="2400" dirty="0" smtClean="0"/>
              <a:t>effect</a:t>
            </a:r>
          </a:p>
          <a:p>
            <a:pPr lvl="1"/>
            <a:r>
              <a:rPr lang="en-US" dirty="0"/>
              <a:t>Map </a:t>
            </a:r>
            <a:r>
              <a:rPr lang="en-US" dirty="0" err="1"/>
              <a:t>vs</a:t>
            </a:r>
            <a:r>
              <a:rPr lang="en-US" dirty="0"/>
              <a:t> list </a:t>
            </a:r>
            <a:r>
              <a:rPr lang="en-US" dirty="0" err="1"/>
              <a:t>vs</a:t>
            </a:r>
            <a:r>
              <a:rPr lang="en-US" dirty="0"/>
              <a:t> time series</a:t>
            </a:r>
          </a:p>
        </p:txBody>
      </p:sp>
      <p:pic>
        <p:nvPicPr>
          <p:cNvPr id="1302532" name="Picture 4" descr="picture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2207" t="11276" r="42726" b="40596"/>
          <a:stretch>
            <a:fillRect/>
          </a:stretch>
        </p:blipFill>
        <p:spPr bwMode="auto">
          <a:xfrm rot="5400000">
            <a:off x="4012406" y="1737519"/>
            <a:ext cx="3989388" cy="5765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02533" name="Picture 5" descr="picture1"/>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1696" r="51311" b="5849"/>
          <a:stretch>
            <a:fillRect/>
          </a:stretch>
        </p:blipFill>
        <p:spPr bwMode="auto">
          <a:xfrm>
            <a:off x="228600" y="5005388"/>
            <a:ext cx="2743200" cy="163036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10510609</TotalTime>
  <Pages>26</Pages>
  <Words>2249</Words>
  <Application>Microsoft Macintosh PowerPoint</Application>
  <PresentationFormat>Letter Paper (8.5x11 in)</PresentationFormat>
  <Paragraphs>96</Paragraphs>
  <Slides>22</Slides>
  <Notes>17</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Breeze</vt:lpstr>
      <vt:lpstr>Data Visualization  IS 101Y/CMSC 101 Computational Thinking and Design Thursday, October 10, 2013  Marie desJardins University of Maryland, Baltimore County</vt:lpstr>
      <vt:lpstr>Midterm Preparation</vt:lpstr>
      <vt:lpstr>Slide 3</vt:lpstr>
      <vt:lpstr>Numbers</vt:lpstr>
      <vt:lpstr>Slide 5</vt:lpstr>
      <vt:lpstr>Lots of Numbers</vt:lpstr>
      <vt:lpstr>A Medical Detective Story</vt:lpstr>
      <vt:lpstr>Slide 8</vt:lpstr>
      <vt:lpstr>Logic of Display and Analysis</vt:lpstr>
      <vt:lpstr>Logic of Display and Analysis</vt:lpstr>
      <vt:lpstr>Logic of Display and Analysis</vt:lpstr>
      <vt:lpstr>Logic of Display and Analysis</vt:lpstr>
      <vt:lpstr>Aggregation Pitfalls</vt:lpstr>
      <vt:lpstr>Aggregation Pitfalls</vt:lpstr>
      <vt:lpstr>Technologies of Knowledge Discovery</vt:lpstr>
      <vt:lpstr>What is Visualization?</vt:lpstr>
      <vt:lpstr>Text Representation</vt:lpstr>
      <vt:lpstr>Slide 18</vt:lpstr>
      <vt:lpstr>Visualization Tasks</vt:lpstr>
      <vt:lpstr>Student Retention</vt:lpstr>
      <vt:lpstr>Student Retention cont.</vt:lpstr>
      <vt:lpstr>Data Exploration: GapMinder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Perception and Applications  Visualization Ô96 Course: From Perceptual Psychophysics to Graphic Design   Penny Rheingans University of Mississippi  </dc:title>
  <dc:subject/>
  <dc:creator>UNIVERSITY OF MISSISSIPPI LIBRARIES</dc:creator>
  <cp:keywords/>
  <dc:description/>
  <cp:lastModifiedBy>Marie desJardins</cp:lastModifiedBy>
  <cp:revision>208</cp:revision>
  <cp:lastPrinted>2013-05-28T14:30:26Z</cp:lastPrinted>
  <dcterms:created xsi:type="dcterms:W3CDTF">2013-10-09T22:15:49Z</dcterms:created>
  <dcterms:modified xsi:type="dcterms:W3CDTF">2013-10-09T22:18:20Z</dcterms:modified>
</cp:coreProperties>
</file>