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4" r:id="rId15"/>
  </p:sldIdLst>
  <p:sldSz cx="9144000" cy="6858000" type="screen4x3"/>
  <p:notesSz cx="6991350" cy="92821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691" autoAdjust="0"/>
  </p:normalViewPr>
  <p:slideViewPr>
    <p:cSldViewPr snapToGrid="0" snapToObjects="1">
      <p:cViewPr>
        <p:scale>
          <a:sx n="90" d="100"/>
          <a:sy n="90" d="100"/>
        </p:scale>
        <p:origin x="-768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000">
                <a:latin typeface="Arial"/>
              </a:rPr>
              <a:t>Click to edit the notes format</a:t>
            </a:r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>
                <a:latin typeface="Times New Roman"/>
              </a:rPr>
              <a:t>&lt;header&gt;</a:t>
            </a:r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US" sz="1400">
                <a:latin typeface="Times New Roman"/>
              </a:rPr>
              <a:t>&lt;date/time&gt;</a:t>
            </a:r>
            <a:endParaRPr/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sz="1400">
                <a:latin typeface="Times New Roman"/>
              </a:rPr>
              <a:t>&lt;footer&gt;</a:t>
            </a:r>
            <a:endParaRPr/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B6483437-41FE-4E8B-84DB-733BD660BBB2}" type="slidenum">
              <a:rPr lang="en-US" sz="1400">
                <a:latin typeface="Times New Roman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44584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body"/>
          </p:nvPr>
        </p:nvSpPr>
        <p:spPr>
          <a:xfrm>
            <a:off x="698400" y="4408560"/>
            <a:ext cx="5594040" cy="417636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49360" y="3868920"/>
            <a:ext cx="804204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0280" y="386892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49360" y="386892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7" name="Picture 36"/>
          <p:cNvPicPr/>
          <p:nvPr/>
        </p:nvPicPr>
        <p:blipFill>
          <a:blip r:embed="rId2"/>
          <a:stretch>
            <a:fillRect/>
          </a:stretch>
        </p:blipFill>
        <p:spPr>
          <a:xfrm>
            <a:off x="1848600" y="1600200"/>
            <a:ext cx="5443200" cy="4343040"/>
          </a:xfrm>
          <a:prstGeom prst="rect">
            <a:avLst/>
          </a:prstGeom>
          <a:ln>
            <a:noFill/>
          </a:ln>
        </p:spPr>
      </p:pic>
      <p:pic>
        <p:nvPicPr>
          <p:cNvPr id="38" name="Picture 37"/>
          <p:cNvPicPr/>
          <p:nvPr/>
        </p:nvPicPr>
        <p:blipFill>
          <a:blip r:embed="rId2"/>
          <a:stretch>
            <a:fillRect/>
          </a:stretch>
        </p:blipFill>
        <p:spPr>
          <a:xfrm>
            <a:off x="1848600" y="1600200"/>
            <a:ext cx="5443200" cy="43430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49360" y="1600200"/>
            <a:ext cx="8042040" cy="43434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49360" y="107640"/>
            <a:ext cx="8042040" cy="61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49360" y="386892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0280" y="386892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49360" y="3868920"/>
            <a:ext cx="804204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>
                <a:solidFill>
                  <a:srgbClr val="2C7C9F"/>
                </a:solidFill>
                <a:latin typeface="News Gothic MT"/>
              </a:rPr>
              <a:t>Click to edit the title text formatClick to edit Master title style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buSzPct val="45000"/>
              <a:buFont typeface="StarSymbol"/>
              <a:buChar char="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Seventh Outline LevelClick to edit Master text styles</a:t>
            </a:r>
            <a:endParaRPr/>
          </a:p>
          <a:p>
            <a:pPr lvl="1"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 sz="2200">
                <a:solidFill>
                  <a:srgbClr val="595959"/>
                </a:solidFill>
                <a:latin typeface="News Gothic MT"/>
              </a:rPr>
              <a:t>Second level</a:t>
            </a:r>
            <a:endParaRPr/>
          </a:p>
          <a:p>
            <a:pPr lvl="2"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 sz="2000">
                <a:solidFill>
                  <a:srgbClr val="595959"/>
                </a:solidFill>
                <a:latin typeface="News Gothic MT"/>
              </a:rPr>
              <a:t>Third level</a:t>
            </a:r>
            <a:endParaRPr/>
          </a:p>
          <a:p>
            <a:pPr lvl="3"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>
                <a:solidFill>
                  <a:srgbClr val="595959"/>
                </a:solidFill>
                <a:latin typeface="News Gothic MT"/>
              </a:rPr>
              <a:t>Fourth level</a:t>
            </a:r>
            <a:endParaRPr/>
          </a:p>
          <a:p>
            <a:pPr lvl="4"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>
                <a:solidFill>
                  <a:srgbClr val="595959"/>
                </a:solidFill>
                <a:latin typeface="News Gothic MT"/>
              </a:rPr>
              <a:t>Fifth level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629680" y="6275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1200" b="1">
                <a:solidFill>
                  <a:srgbClr val="FFFFFF"/>
                </a:solidFill>
                <a:latin typeface="Arial"/>
                <a:ea typeface="ＭＳ Ｐゴシック"/>
              </a:rPr>
              <a:t>9/8/14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264600" y="6275520"/>
            <a:ext cx="484056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898040" y="6275520"/>
            <a:ext cx="990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1C5666-7F91-439B-93C4-D7283F47BD81}" type="slidenum">
              <a:rPr lang="en-US" sz="3600" b="1">
                <a:solidFill>
                  <a:srgbClr val="FFFFFF"/>
                </a:solidFill>
                <a:latin typeface="Arial"/>
                <a:ea typeface="ＭＳ Ｐゴシック"/>
              </a:r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Shape 1"/>
          <p:cNvSpPr txBox="1"/>
          <p:nvPr/>
        </p:nvSpPr>
        <p:spPr>
          <a:xfrm>
            <a:off x="1295280" y="1735665"/>
            <a:ext cx="6716520" cy="3279747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Loops
</a:t>
            </a:r>
            <a:r>
              <a:rPr lang="en-US" sz="2400" dirty="0" smtClean="0">
                <a:solidFill>
                  <a:srgbClr val="2C7C9F"/>
                </a:solidFill>
                <a:latin typeface="News Gothic MT"/>
              </a:rPr>
              <a:t>CMSC 201</a:t>
            </a:r>
            <a:r>
              <a:rPr lang="en-US" sz="3200" dirty="0" smtClean="0">
                <a:solidFill>
                  <a:srgbClr val="09213B"/>
                </a:solidFill>
                <a:latin typeface="News Gothic MT"/>
              </a:rPr>
              <a:t>
</a:t>
            </a:r>
            <a:r>
              <a:rPr lang="en-US" sz="2800" dirty="0" smtClean="0">
                <a:solidFill>
                  <a:srgbClr val="09213B"/>
                </a:solidFill>
                <a:latin typeface="News Gothic MT"/>
              </a:rPr>
              <a:t>
</a:t>
            </a:r>
            <a:endParaRPr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097844" y="4004734"/>
            <a:ext cx="2994378" cy="28222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397000" y="3400778"/>
            <a:ext cx="1608667" cy="28222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Example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Let’s examine this: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000000"/>
                </a:solidFill>
                <a:latin typeface="News Gothic MT"/>
              </a:rPr>
              <a:t>findFac</a:t>
            </a: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 = input(“Please enter a number”)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000000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000000"/>
                </a:solidFill>
                <a:latin typeface="News Gothic MT"/>
              </a:rPr>
              <a:t>currentTotal</a:t>
            </a: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 = 1</a:t>
            </a:r>
            <a:endParaRPr lang="en-US" sz="2400" dirty="0">
              <a:solidFill>
                <a:srgbClr val="000000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000000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while </a:t>
            </a:r>
            <a:r>
              <a:rPr lang="en-US" sz="2400" dirty="0" err="1" smtClean="0">
                <a:solidFill>
                  <a:srgbClr val="000000"/>
                </a:solidFill>
                <a:latin typeface="News Gothic MT"/>
              </a:rPr>
              <a:t>findFac</a:t>
            </a: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&gt; 0: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000000"/>
                </a:solidFill>
                <a:latin typeface="News Gothic MT"/>
              </a:rPr>
              <a:t>	</a:t>
            </a:r>
            <a:r>
              <a:rPr lang="en-US" sz="2400" dirty="0" err="1" smtClean="0">
                <a:solidFill>
                  <a:srgbClr val="000000"/>
                </a:solidFill>
                <a:latin typeface="News Gothic MT"/>
              </a:rPr>
              <a:t>currentTotal</a:t>
            </a: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 = </a:t>
            </a:r>
            <a:r>
              <a:rPr lang="en-US" sz="2400" dirty="0" err="1" smtClean="0">
                <a:solidFill>
                  <a:srgbClr val="000000"/>
                </a:solidFill>
                <a:latin typeface="News Gothic MT"/>
              </a:rPr>
              <a:t>currentTotal</a:t>
            </a: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 * </a:t>
            </a:r>
            <a:r>
              <a:rPr lang="en-US" sz="2400" dirty="0" err="1" smtClean="0">
                <a:solidFill>
                  <a:srgbClr val="000000"/>
                </a:solidFill>
                <a:latin typeface="News Gothic MT"/>
              </a:rPr>
              <a:t>findFac</a:t>
            </a:r>
            <a:endParaRPr lang="en-US" sz="2400" dirty="0" smtClean="0">
              <a:solidFill>
                <a:srgbClr val="000000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000000"/>
                </a:solidFill>
                <a:latin typeface="News Gothic MT"/>
              </a:rPr>
              <a:t>	</a:t>
            </a:r>
            <a:r>
              <a:rPr lang="en-US" sz="2400" dirty="0" err="1" smtClean="0">
                <a:solidFill>
                  <a:srgbClr val="000000"/>
                </a:solidFill>
                <a:latin typeface="News Gothic MT"/>
              </a:rPr>
              <a:t>findFac</a:t>
            </a: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 = </a:t>
            </a:r>
            <a:r>
              <a:rPr lang="en-US" sz="2400" dirty="0" err="1" smtClean="0">
                <a:solidFill>
                  <a:srgbClr val="000000"/>
                </a:solidFill>
                <a:latin typeface="News Gothic MT"/>
              </a:rPr>
              <a:t>findFac</a:t>
            </a: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 – 1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000000"/>
                </a:solidFill>
                <a:latin typeface="News Gothic MT"/>
              </a:rPr>
              <a:t>p</a:t>
            </a: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rint(</a:t>
            </a:r>
            <a:r>
              <a:rPr lang="en-US" sz="2400" dirty="0" err="1" smtClean="0">
                <a:solidFill>
                  <a:srgbClr val="000000"/>
                </a:solidFill>
                <a:latin typeface="News Gothic MT"/>
              </a:rPr>
              <a:t>findFac</a:t>
            </a: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The things in blue are our </a:t>
            </a:r>
            <a:r>
              <a:rPr lang="en-US" sz="2400" i="1" dirty="0" smtClean="0">
                <a:solidFill>
                  <a:srgbClr val="595959"/>
                </a:solidFill>
                <a:latin typeface="News Gothic MT"/>
              </a:rPr>
              <a:t>loop variables.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 These keep track of where we are and what we need to be doing.</a:t>
            </a:r>
            <a:endParaRPr lang="en-US" sz="2400" dirty="0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49360" y="4557889"/>
            <a:ext cx="974640" cy="3668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895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49360" y="2836333"/>
            <a:ext cx="2385751" cy="28222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97843" y="3677357"/>
            <a:ext cx="5238045" cy="28222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Let’s examine this: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000000"/>
                </a:solidFill>
                <a:latin typeface="News Gothic MT"/>
              </a:rPr>
              <a:t>findFac</a:t>
            </a: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 = input(“Please enter a number”)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000000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000000"/>
                </a:solidFill>
                <a:latin typeface="News Gothic MT"/>
              </a:rPr>
              <a:t>currentTotal</a:t>
            </a: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 = 1</a:t>
            </a:r>
            <a:endParaRPr lang="en-US" sz="2400" dirty="0">
              <a:solidFill>
                <a:srgbClr val="000000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000000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while </a:t>
            </a:r>
            <a:r>
              <a:rPr lang="en-US" sz="2400" dirty="0" err="1" smtClean="0">
                <a:solidFill>
                  <a:srgbClr val="000000"/>
                </a:solidFill>
                <a:latin typeface="News Gothic MT"/>
              </a:rPr>
              <a:t>findFac</a:t>
            </a: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&gt; 0: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000000"/>
                </a:solidFill>
                <a:latin typeface="News Gothic MT"/>
              </a:rPr>
              <a:t>	</a:t>
            </a:r>
            <a:r>
              <a:rPr lang="en-US" sz="2400" dirty="0" err="1" smtClean="0">
                <a:solidFill>
                  <a:srgbClr val="000000"/>
                </a:solidFill>
                <a:latin typeface="News Gothic MT"/>
              </a:rPr>
              <a:t>currentTotal</a:t>
            </a: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 = </a:t>
            </a:r>
            <a:r>
              <a:rPr lang="en-US" sz="2400" dirty="0" err="1" smtClean="0">
                <a:solidFill>
                  <a:srgbClr val="000000"/>
                </a:solidFill>
                <a:latin typeface="News Gothic MT"/>
              </a:rPr>
              <a:t>currentTotal</a:t>
            </a: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 * </a:t>
            </a:r>
            <a:r>
              <a:rPr lang="en-US" sz="2400" dirty="0" err="1" smtClean="0">
                <a:solidFill>
                  <a:srgbClr val="000000"/>
                </a:solidFill>
                <a:latin typeface="News Gothic MT"/>
              </a:rPr>
              <a:t>findFac</a:t>
            </a:r>
            <a:endParaRPr lang="en-US" sz="2400" dirty="0" smtClean="0">
              <a:solidFill>
                <a:srgbClr val="000000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000000"/>
                </a:solidFill>
                <a:latin typeface="News Gothic MT"/>
              </a:rPr>
              <a:t>	</a:t>
            </a:r>
            <a:r>
              <a:rPr lang="en-US" sz="2400" dirty="0" err="1" smtClean="0">
                <a:solidFill>
                  <a:srgbClr val="000000"/>
                </a:solidFill>
                <a:latin typeface="News Gothic MT"/>
              </a:rPr>
              <a:t>findFac</a:t>
            </a: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 = </a:t>
            </a:r>
            <a:r>
              <a:rPr lang="en-US" sz="2400" dirty="0" err="1" smtClean="0">
                <a:solidFill>
                  <a:srgbClr val="000000"/>
                </a:solidFill>
                <a:latin typeface="News Gothic MT"/>
              </a:rPr>
              <a:t>findFac</a:t>
            </a: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 – 1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000000"/>
                </a:solidFill>
                <a:latin typeface="News Gothic MT"/>
              </a:rPr>
              <a:t>p</a:t>
            </a: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rint(</a:t>
            </a:r>
            <a:r>
              <a:rPr lang="en-US" sz="2400" dirty="0" err="1" smtClean="0">
                <a:solidFill>
                  <a:srgbClr val="000000"/>
                </a:solidFill>
                <a:latin typeface="News Gothic MT"/>
              </a:rPr>
              <a:t>findFac</a:t>
            </a: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currentTotal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stores our information, making sure we remember what our current working total is.</a:t>
            </a:r>
            <a:endParaRPr lang="en-US" sz="2400" dirty="0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Example</a:t>
            </a:r>
            <a:endParaRPr dirty="0"/>
          </a:p>
        </p:txBody>
      </p:sp>
      <p:sp>
        <p:nvSpPr>
          <p:cNvPr id="2" name="TextBox 1"/>
          <p:cNvSpPr txBox="1"/>
          <p:nvPr/>
        </p:nvSpPr>
        <p:spPr>
          <a:xfrm>
            <a:off x="549360" y="4557889"/>
            <a:ext cx="974640" cy="3668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6400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Exercise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Use a while loop to print out every number between 0 and 100 that is divisible by three.</a:t>
            </a:r>
            <a:endParaRPr lang="en-US" sz="2400" dirty="0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49360" y="4557889"/>
            <a:ext cx="974640" cy="3668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0190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Loops + If Statements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Now that you know how to use loops, if statements, and variables, you can create fairly complicated algorithms.  However, figuring out how to combine them can be difficult!  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In the next few 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homeworks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and exercises, you will start needing to figure out when to use each tool you’ve been given so far.  These are the basic elements of programming!</a:t>
            </a:r>
            <a:endParaRPr lang="en-US" sz="2400" dirty="0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49360" y="4557889"/>
            <a:ext cx="974640" cy="3668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534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Nested Loops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We can put loops in our loops.  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This is called nested loops.  The first loop is the </a:t>
            </a:r>
            <a:r>
              <a:rPr lang="en-US" sz="2400" b="1" dirty="0" smtClean="0">
                <a:solidFill>
                  <a:srgbClr val="595959"/>
                </a:solidFill>
                <a:latin typeface="News Gothic MT"/>
              </a:rPr>
              <a:t>outer 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loop, and the second one is the </a:t>
            </a:r>
            <a:r>
              <a:rPr lang="en-US" sz="2400" b="1" dirty="0" smtClean="0">
                <a:solidFill>
                  <a:srgbClr val="595959"/>
                </a:solidFill>
                <a:latin typeface="News Gothic MT"/>
              </a:rPr>
              <a:t>inner 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loop.  The inner loop can be executed many times.  What does this loop print?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a = 0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b = 0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000000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while a &lt; 4: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000000"/>
                </a:solidFill>
                <a:latin typeface="News Gothic MT"/>
              </a:rPr>
              <a:t>	</a:t>
            </a: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while b &lt; 4: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000000"/>
                </a:solidFill>
                <a:latin typeface="News Gothic MT"/>
              </a:rPr>
              <a:t>	</a:t>
            </a: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	print(b) 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000000"/>
                </a:solidFill>
                <a:latin typeface="News Gothic MT"/>
              </a:rPr>
              <a:t>	</a:t>
            </a: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	b = b + 1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000000"/>
                </a:solidFill>
                <a:latin typeface="News Gothic MT"/>
              </a:rPr>
              <a:t>	</a:t>
            </a: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a = a + 1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000000"/>
                </a:solidFill>
                <a:latin typeface="News Gothic MT"/>
              </a:rPr>
              <a:t>	</a:t>
            </a: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b = 0</a:t>
            </a:r>
            <a:endParaRPr lang="en-US" sz="2400" dirty="0">
              <a:solidFill>
                <a:srgbClr val="000000"/>
              </a:solidFill>
              <a:latin typeface="News Gothic M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49360" y="4557889"/>
            <a:ext cx="974640" cy="3668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228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Overview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Today we will learn about: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Looping Structures</a:t>
            </a:r>
          </a:p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While loops</a:t>
            </a:r>
          </a:p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For Loops</a:t>
            </a:r>
          </a:p>
        </p:txBody>
      </p:sp>
    </p:spTree>
    <p:extLst>
      <p:ext uri="{BB962C8B-B14F-4D97-AF65-F5344CB8AC3E}">
        <p14:creationId xmlns:p14="http://schemas.microsoft.com/office/powerpoint/2010/main" val="718737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Looping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Loops let us do something until a 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boolean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condition is met.  The simplest loop is called a while loop.</a:t>
            </a:r>
          </a:p>
        </p:txBody>
      </p:sp>
    </p:spTree>
    <p:extLst>
      <p:ext uri="{BB962C8B-B14F-4D97-AF65-F5344CB8AC3E}">
        <p14:creationId xmlns:p14="http://schemas.microsoft.com/office/powerpoint/2010/main" val="759842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The while loop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The syntax for a while loop is as follows: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line-1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w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hile 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someCondition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line-2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line-3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l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ine-4</a:t>
            </a:r>
          </a:p>
        </p:txBody>
      </p:sp>
    </p:spTree>
    <p:extLst>
      <p:ext uri="{BB962C8B-B14F-4D97-AF65-F5344CB8AC3E}">
        <p14:creationId xmlns:p14="http://schemas.microsoft.com/office/powerpoint/2010/main" val="3890812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The while loop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line-1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w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hile 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someCondition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line-2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line-3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l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ine-4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49360" y="4557889"/>
            <a:ext cx="974640" cy="3668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20895" y="4430889"/>
            <a:ext cx="110066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l</a:t>
            </a:r>
            <a:r>
              <a:rPr lang="en-US" dirty="0" smtClean="0"/>
              <a:t>ine-1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2003779" y="4475665"/>
            <a:ext cx="2525894" cy="32455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003779" y="4019225"/>
            <a:ext cx="186266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Condition is true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699007" y="4206500"/>
            <a:ext cx="124177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l</a:t>
            </a:r>
            <a:r>
              <a:rPr lang="en-US" dirty="0" smtClean="0"/>
              <a:t>ine-2</a:t>
            </a:r>
          </a:p>
          <a:p>
            <a:r>
              <a:rPr lang="en-US" dirty="0"/>
              <a:t>l</a:t>
            </a:r>
            <a:r>
              <a:rPr lang="en-US" dirty="0" smtClean="0"/>
              <a:t>ine-3</a:t>
            </a:r>
            <a:endParaRPr lang="en-US" dirty="0"/>
          </a:p>
        </p:txBody>
      </p:sp>
      <p:sp>
        <p:nvSpPr>
          <p:cNvPr id="9" name="Bent Arrow 8"/>
          <p:cNvSpPr/>
          <p:nvPr/>
        </p:nvSpPr>
        <p:spPr>
          <a:xfrm flipV="1">
            <a:off x="1467558" y="5006662"/>
            <a:ext cx="3584220" cy="863559"/>
          </a:xfrm>
          <a:prstGeom prst="bentArrow">
            <a:avLst>
              <a:gd name="adj1" fmla="val 25000"/>
              <a:gd name="adj2" fmla="val 14850"/>
              <a:gd name="adj3" fmla="val 29950"/>
              <a:gd name="adj4" fmla="val 4771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03779" y="5994395"/>
            <a:ext cx="218722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Condition is false</a:t>
            </a:r>
            <a:endParaRPr lang="en-US" dirty="0"/>
          </a:p>
        </p:txBody>
      </p:sp>
      <p:sp>
        <p:nvSpPr>
          <p:cNvPr id="12" name="Right Arrow 11"/>
          <p:cNvSpPr/>
          <p:nvPr/>
        </p:nvSpPr>
        <p:spPr>
          <a:xfrm>
            <a:off x="6025451" y="4416778"/>
            <a:ext cx="1114778" cy="369331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253118" y="4459112"/>
            <a:ext cx="103011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l</a:t>
            </a:r>
            <a:r>
              <a:rPr lang="en-US" dirty="0" smtClean="0"/>
              <a:t>ine-</a:t>
            </a:r>
            <a:r>
              <a:rPr lang="en-US" dirty="0"/>
              <a:t>4</a:t>
            </a:r>
          </a:p>
        </p:txBody>
      </p:sp>
      <p:sp>
        <p:nvSpPr>
          <p:cNvPr id="14" name="Bent-Up Arrow 13"/>
          <p:cNvSpPr/>
          <p:nvPr/>
        </p:nvSpPr>
        <p:spPr>
          <a:xfrm>
            <a:off x="4699008" y="4992552"/>
            <a:ext cx="3088066" cy="863558"/>
          </a:xfrm>
          <a:prstGeom prst="bent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124229" y="3565227"/>
            <a:ext cx="146754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Condition is false</a:t>
            </a:r>
            <a:endParaRPr lang="en-US" dirty="0"/>
          </a:p>
        </p:txBody>
      </p:sp>
      <p:sp>
        <p:nvSpPr>
          <p:cNvPr id="3" name="Curved Down Arrow 2"/>
          <p:cNvSpPr/>
          <p:nvPr/>
        </p:nvSpPr>
        <p:spPr>
          <a:xfrm>
            <a:off x="4699007" y="2864556"/>
            <a:ext cx="1241777" cy="1154669"/>
          </a:xfrm>
          <a:prstGeom prst="curved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86940" y="2421861"/>
            <a:ext cx="186266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Condition is true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083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Example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a = 5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000000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while a &gt; 0: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000000"/>
                </a:solidFill>
                <a:latin typeface="News Gothic MT"/>
              </a:rPr>
              <a:t>	</a:t>
            </a: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print(a)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000000"/>
                </a:solidFill>
                <a:latin typeface="News Gothic MT"/>
              </a:rPr>
              <a:t>	</a:t>
            </a: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a = a – 1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Prints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5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4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3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2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1</a:t>
            </a: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49360" y="4557889"/>
            <a:ext cx="974640" cy="3668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042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Notes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If the condition is false to begin with, the loop never executes!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latin typeface="News Gothic MT"/>
              </a:rPr>
              <a:t>a = 4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latin typeface="News Gothic MT"/>
              </a:rPr>
              <a:t>b</a:t>
            </a:r>
            <a:r>
              <a:rPr lang="en-US" sz="2400" dirty="0" smtClean="0">
                <a:latin typeface="News Gothic MT"/>
              </a:rPr>
              <a:t> = 5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latin typeface="News Gothic MT"/>
              </a:rPr>
              <a:t>w</a:t>
            </a:r>
            <a:r>
              <a:rPr lang="en-US" sz="2400" dirty="0" smtClean="0">
                <a:latin typeface="News Gothic MT"/>
              </a:rPr>
              <a:t>hile a == b: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latin typeface="News Gothic MT"/>
              </a:rPr>
              <a:t>	</a:t>
            </a:r>
            <a:r>
              <a:rPr lang="en-US" sz="2400" dirty="0" smtClean="0">
                <a:latin typeface="News Gothic MT"/>
              </a:rPr>
              <a:t>print(“Hello”)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latin typeface="News Gothic MT"/>
              </a:rPr>
              <a:t>p</a:t>
            </a:r>
            <a:r>
              <a:rPr lang="en-US" sz="2400" dirty="0" smtClean="0">
                <a:latin typeface="News Gothic MT"/>
              </a:rPr>
              <a:t>rint(“Goodbye”)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This will only print goodbye.</a:t>
            </a:r>
            <a:endParaRPr lang="en-US" sz="2400" dirty="0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49360" y="4557889"/>
            <a:ext cx="974640" cy="3668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7998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Notes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It is very important that the variable in the condition be altered at some point during the loop.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a = 5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000000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while a &gt; 0: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000000"/>
                </a:solidFill>
                <a:latin typeface="News Gothic MT"/>
              </a:rPr>
              <a:t>	</a:t>
            </a: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print(a)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000000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This is called an infinite loop, since a will always be greater than zero.</a:t>
            </a:r>
            <a:endParaRPr lang="en-US" sz="2400" dirty="0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49360" y="4557889"/>
            <a:ext cx="974640" cy="3668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551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Example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Computing factorial with a while loop.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findFac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= input(“Please enter a number”)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currentTotal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= 1</a:t>
            </a: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while 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findFac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&gt; 0: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	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currentTotal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= 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currentTotal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* 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findFac</a:t>
            </a: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	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findFac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= 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findFac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– 1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p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rint(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findFac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)</a:t>
            </a:r>
            <a:endParaRPr lang="en-US" sz="2400" dirty="0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49360" y="4557889"/>
            <a:ext cx="974640" cy="3668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6771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3792</TotalTime>
  <Words>378</Words>
  <Application>Microsoft Macintosh PowerPoint</Application>
  <PresentationFormat>On-screen Show (4:3)</PresentationFormat>
  <Paragraphs>121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Max Morawski</cp:lastModifiedBy>
  <cp:revision>114</cp:revision>
  <dcterms:modified xsi:type="dcterms:W3CDTF">2014-09-24T19:32:11Z</dcterms:modified>
</cp:coreProperties>
</file>