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260" r:id="rId3"/>
    <p:sldId id="284" r:id="rId4"/>
    <p:sldId id="279" r:id="rId5"/>
    <p:sldId id="275" r:id="rId6"/>
    <p:sldId id="277" r:id="rId7"/>
    <p:sldId id="278" r:id="rId8"/>
    <p:sldId id="280" r:id="rId9"/>
    <p:sldId id="281" r:id="rId10"/>
    <p:sldId id="282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5" r:id="rId30"/>
    <p:sldId id="304" r:id="rId31"/>
    <p:sldId id="306" r:id="rId32"/>
    <p:sldId id="319" r:id="rId33"/>
    <p:sldId id="317" r:id="rId34"/>
    <p:sldId id="318" r:id="rId35"/>
    <p:sldId id="309" r:id="rId36"/>
    <p:sldId id="310" r:id="rId37"/>
    <p:sldId id="311" r:id="rId38"/>
    <p:sldId id="313" r:id="rId39"/>
    <p:sldId id="314" r:id="rId40"/>
    <p:sldId id="315" r:id="rId41"/>
    <p:sldId id="316" r:id="rId42"/>
  </p:sldIdLst>
  <p:sldSz cx="9144000" cy="6858000" type="screen4x3"/>
  <p:notesSz cx="6991350" cy="928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91" autoAdjust="0"/>
  </p:normalViewPr>
  <p:slideViewPr>
    <p:cSldViewPr snapToGrid="0" snapToObjects="1">
      <p:cViewPr>
        <p:scale>
          <a:sx n="90" d="100"/>
          <a:sy n="90" d="100"/>
        </p:scale>
        <p:origin x="-720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0813" y="0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DBBBE-2C41-2845-8E24-CCC92578D181}" type="datetimeFigureOut">
              <a:rPr lang="en-US" smtClean="0"/>
              <a:t>10/18/14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6975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0813" y="8816975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22352-AFBD-1F48-953F-1ABC76F82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52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6483437-41FE-4E8B-84DB-733BD660BBB2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58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698400" y="4408560"/>
            <a:ext cx="5594040" cy="4176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9360" y="1600200"/>
            <a:ext cx="8042040" cy="4343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49360" y="107640"/>
            <a:ext cx="8042040" cy="61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>
                <a:solidFill>
                  <a:srgbClr val="595959"/>
                </a:solidFill>
                <a:latin typeface="News Gothic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629680" y="6275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FFFFFF"/>
                </a:solidFill>
                <a:latin typeface="Arial"/>
                <a:ea typeface="ＭＳ Ｐゴシック"/>
              </a:rPr>
              <a:t>9/8/14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64600" y="6275520"/>
            <a:ext cx="48405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898040" y="6275520"/>
            <a:ext cx="990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1C5666-7F91-439B-93C4-D7283F47BD81}" type="slidenum">
              <a:rPr lang="en-US" sz="3600" b="1">
                <a:solidFill>
                  <a:srgbClr val="FFFFFF"/>
                </a:solidFill>
                <a:latin typeface="Arial"/>
                <a:ea typeface="ＭＳ Ｐゴシック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95280" y="1735665"/>
            <a:ext cx="6716520" cy="327974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Python Tricks
</a:t>
            </a:r>
            <a:r>
              <a:rPr lang="en-US" sz="2400" dirty="0" smtClean="0">
                <a:solidFill>
                  <a:srgbClr val="2C7C9F"/>
                </a:solidFill>
                <a:latin typeface="News Gothic MT"/>
              </a:rPr>
              <a:t>CMSC 201</a:t>
            </a:r>
            <a:r>
              <a:rPr lang="en-US" sz="3200" dirty="0" smtClean="0">
                <a:solidFill>
                  <a:srgbClr val="09213B"/>
                </a:solidFill>
                <a:latin typeface="News Gothic MT"/>
              </a:rPr>
              <a:t>
</a:t>
            </a:r>
            <a:r>
              <a:rPr lang="en-US" sz="2800" dirty="0" smtClean="0">
                <a:solidFill>
                  <a:srgbClr val="09213B"/>
                </a:solidFill>
                <a:latin typeface="News Gothic MT"/>
              </a:rPr>
              <a:t>
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List Slicing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This works for lists too!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[1, 2, 3, 4, 5]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[3:])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[4, 5]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208613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Copying A List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Want a list full of zeroes?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[0] * 3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[0, 0, 0]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Multiplying a list by something gives you that list, that many times!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print([1, 2, 3] * 2)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[1, 2, 3, 1, 2, 3]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105530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Danger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Remember, lists are stored as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references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, so using the * operator on lists of lists is extremely dangerous!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[1, [2, 3]] * 2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[1, [2, 3], 1, [2, 3]]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021646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Danger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[1, [2, 3]] * 2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[1,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[2, 3]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, 1,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[2, 3]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However, here’s what’s happening: [  ,   ,   ,   ]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						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1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		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[2, 3]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     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6237111" y="4529667"/>
            <a:ext cx="155223" cy="7055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6237111" y="4529667"/>
            <a:ext cx="889000" cy="7055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600222" y="4430889"/>
            <a:ext cx="2130778" cy="804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600222" y="4430889"/>
            <a:ext cx="1411111" cy="804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141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2323084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Multiple Return Values</a:t>
            </a:r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469515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Multiple Return Values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Functions in python can return multiple things!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>
                <a:solidFill>
                  <a:srgbClr val="595959"/>
                </a:solidFill>
                <a:latin typeface="News Gothic MT"/>
              </a:rPr>
              <a:t>d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ef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myFunction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(arg1, arg2):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# Some stuff happens here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return var1, var2, var3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main():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result1, result2, result3 =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myFunction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(1, 2)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596439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2323084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Global Variables</a:t>
            </a:r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17455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Global Variables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Earlier in class we mentioned you can have global constants!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PI = 3.14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area(radius):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return PI * (radius ** 2)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These variables are visible anywhere in the program.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586051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Global Variables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happens here?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PI = 3.14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area(radius):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return PI * (radius ** 2)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main():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PI = 10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print(PI)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FF0000"/>
                </a:solidFill>
                <a:latin typeface="News Gothic MT"/>
              </a:rPr>
              <a:t>This makes a new variable, also called PI, that lives in main.  The original PI is unchanged.  The new PI overshadows the old one.</a:t>
            </a:r>
            <a:endParaRPr lang="en-US" sz="2400" dirty="0">
              <a:solidFill>
                <a:srgbClr val="FF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028697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Global Variables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PI = 3.14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area(radius):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print(PI)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return PI * (radius ** 2)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main():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PI = 10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print(PI)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area(1)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10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3.14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250959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Overview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Today we are learning some new tricks to make our lives easier!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Slicing and other tricks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Multiple return values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Global variables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Break and continue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Mutable and Immutable types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Try / Except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71873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Global Variables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you want to change a global variable (rather than making a new one), you must declare it as global.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PI = 3.14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area(radius):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print(PI)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return PI * (radius ** 2)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main():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global PI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PI = 10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area(1)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print(PI)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68842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Global Variables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PI = 3.14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area(radius):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print(PI)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return PI * (radius ** 2)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main():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global PI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PI = 10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area(1)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print(PI)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10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10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72942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Global Variables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Summary: 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Global variables are visible anywhere in the program, but to change them, you have to put the global keyword in front of them first.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In this class, you should never need to do this.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873071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2308974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Break and Continue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485420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Break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Sometimes, we want to get out of a loop before the termination condition.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Break immediately stops the loop!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693009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Break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for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i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in range(0, 100):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if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i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== 3: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break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i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print(“I have escaped the loop!”)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2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 have escaped the loop.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599652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Break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Break breaks out of whatever the innermost loop.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for j in range(0, 10):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for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i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in range(0, 10):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if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i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== 3: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	break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print(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i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break statement will stop the inner loop over and over, but not the outer loop.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597053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Continue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Continue also changes how the loop works.  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When a loop hits a continue statement, it immediately stops what it’s doing and goes back up to the next iteration of the loop.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for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i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in range(0, 5):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if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i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== 3: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continue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i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cxnSp>
        <p:nvCxnSpPr>
          <p:cNvPr id="11" name="Curved Connector 10"/>
          <p:cNvCxnSpPr/>
          <p:nvPr/>
        </p:nvCxnSpPr>
        <p:spPr>
          <a:xfrm rot="10800000">
            <a:off x="673539" y="3701166"/>
            <a:ext cx="737573" cy="433391"/>
          </a:xfrm>
          <a:prstGeom prst="curvedConnector3">
            <a:avLst>
              <a:gd name="adj1" fmla="val 13099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935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Continue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When a loop hits a continue statement, it immediately stops what it’s doing and goes back up to the next iteration of the loop.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for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i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in range(0, 5):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if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i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== 3: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continue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i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2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4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cxnSp>
        <p:nvCxnSpPr>
          <p:cNvPr id="11" name="Curved Connector 10"/>
          <p:cNvCxnSpPr/>
          <p:nvPr/>
        </p:nvCxnSpPr>
        <p:spPr>
          <a:xfrm rot="10800000">
            <a:off x="673539" y="3179059"/>
            <a:ext cx="737573" cy="433391"/>
          </a:xfrm>
          <a:prstGeom prst="curvedConnector3">
            <a:avLst>
              <a:gd name="adj1" fmla="val 13099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998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Break and Continue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Using break and continue correctly can be a bit complicated, so for this semester we ask that you not put them in your code!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247781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351804" y="2139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List Tricks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930948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264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Mutable vs. Immutable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081017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Mutable vs. Immutable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These are important vocab terms—a variable that is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immutable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can’t be changed without being reassigned (that is, you can’t change it without using the = operator).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= 10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= 11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/>
            </a:r>
            <a:br>
              <a:rPr lang="en-US" sz="2400" dirty="0">
                <a:solidFill>
                  <a:srgbClr val="595959"/>
                </a:solidFill>
                <a:latin typeface="News Gothic MT"/>
              </a:rPr>
            </a:b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mutable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variable can have parts of it changed without being reassigned: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>
                <a:solidFill>
                  <a:srgbClr val="595959"/>
                </a:solidFill>
                <a:latin typeface="News Gothic MT"/>
              </a:rPr>
              <a:t>m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[1, 2, 3]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[0] = 2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Notice that we only changed a part of it.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727579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Mutable vs. Immutable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Mutable variables: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Lists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Immutable variables: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Float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String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Integer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Boolean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89238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References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way python stores information, each variable “points” to whatever value is in it.  So when you say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= 5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print(a)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Python has somewhere in the system that a variable called a points to 5.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      5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16000" y="4713111"/>
            <a:ext cx="578556" cy="141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921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References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= 5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print(a)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 after setting a to 5, any time python goes to look up a, it finds 5.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      5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you reassign a, python changes what a points at.  If you make two variables equal to 5, the both point at 5.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16000" y="4106332"/>
            <a:ext cx="578556" cy="141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8138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508657"/>
            <a:ext cx="8042040" cy="950431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Reassignment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Remember this example?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 = 5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b = a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 = a + 1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When we change a, b doesn’t change, because there’s no connection to a.  b points at the value 5, and so does a.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Since you can’t actually change 5, it doesn’t matter that they are pointing to the same thing.</a:t>
            </a:r>
            <a:endParaRPr lang="en-US" sz="2400" dirty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33889" y="2144889"/>
            <a:ext cx="19473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      5</a:t>
            </a:r>
          </a:p>
          <a:p>
            <a:r>
              <a:rPr lang="en-US" dirty="0" smtClean="0"/>
              <a:t>b      </a:t>
            </a:r>
          </a:p>
          <a:p>
            <a:r>
              <a:rPr lang="en-US" dirty="0" smtClean="0"/>
              <a:t>a       6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73778" y="2342444"/>
            <a:ext cx="35277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273778" y="2455333"/>
            <a:ext cx="352778" cy="1552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73778" y="2892778"/>
            <a:ext cx="35277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889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508657"/>
            <a:ext cx="8042040" cy="950431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Reassignment in Functions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Functions work the same way.  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someFunc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myVar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myVar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10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d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main():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a = 5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someFunc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(a)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print(a)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In this example, a just keeps pointing at 5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Notice that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  <a:cs typeface="News Gothic MT"/>
              </a:rPr>
              <a:t>myVar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 and a both point to the number 5, there is just no way to change 5.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01999" y="3273778"/>
            <a:ext cx="1665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         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84510" y="2226733"/>
            <a:ext cx="1665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myVar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01999" y="2511777"/>
            <a:ext cx="1665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myVar</a:t>
            </a:r>
            <a:r>
              <a:rPr lang="en-US" dirty="0" smtClean="0"/>
              <a:t>       10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4388555" y="2441222"/>
            <a:ext cx="917222" cy="9313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092222" y="2709334"/>
            <a:ext cx="3922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584222" y="3499556"/>
            <a:ext cx="508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718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508657"/>
            <a:ext cx="8042040" cy="950431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Lists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Lists are different, because the thing they are pointing at is capable of changing!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a = [1, 2, 3]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b = a 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a[1] = 10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  <a:cs typeface="News Gothic MT"/>
              </a:rPr>
              <a:t>p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rint(b)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[1, 10, 3]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97111" y="2464558"/>
            <a:ext cx="28927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           [1, 2, 3]</a:t>
            </a:r>
          </a:p>
          <a:p>
            <a:endParaRPr lang="en-US" dirty="0"/>
          </a:p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021667" y="2638778"/>
            <a:ext cx="5644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4021667" y="2864556"/>
            <a:ext cx="564444" cy="3668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49360" y="3513667"/>
            <a:ext cx="8042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97111" y="3886958"/>
            <a:ext cx="28927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           [1, 10, 3]</a:t>
            </a:r>
          </a:p>
          <a:p>
            <a:endParaRPr lang="en-US" dirty="0"/>
          </a:p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021667" y="4061178"/>
            <a:ext cx="5644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021667" y="4286956"/>
            <a:ext cx="564444" cy="3668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7780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508657"/>
            <a:ext cx="8042040" cy="950431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Lists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What do we think this does?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main():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a = [1, 2, 3]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myFunc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(a)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print(a)</a:t>
            </a:r>
            <a:endParaRPr lang="en-US" sz="2400" dirty="0" smtClean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myFunc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[1] = 100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004783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508657"/>
            <a:ext cx="8042040" cy="950431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Lists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What do we think this does?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main():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a = [1, 2, 3]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myFunc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(a)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print(a)</a:t>
            </a:r>
            <a:endParaRPr lang="en-US" sz="2400" dirty="0" smtClean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myFunc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[1] = 100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Prints [1, 100, 3]</a:t>
            </a:r>
            <a:endParaRPr lang="en-US" sz="2400" dirty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37667" y="2271889"/>
            <a:ext cx="28081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       [1, 2, 3]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myList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37667" y="4329289"/>
            <a:ext cx="280811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Becomes:</a:t>
            </a:r>
          </a:p>
          <a:p>
            <a:endParaRPr lang="en-US" dirty="0"/>
          </a:p>
          <a:p>
            <a:r>
              <a:rPr lang="en-US" dirty="0" smtClean="0"/>
              <a:t>a        [1, 100, 3]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myList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305778" y="2483556"/>
            <a:ext cx="39511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489222" y="2681111"/>
            <a:ext cx="352778" cy="465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305778" y="5080000"/>
            <a:ext cx="39511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700889" y="5305778"/>
            <a:ext cx="141111" cy="3668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71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Negative Index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you want to get the last element of a list or string, you can use negative indices! 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myString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“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abcdef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”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myString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[-1])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myString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[-2])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002833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508657"/>
            <a:ext cx="8042040" cy="950431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Lists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What about this?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main():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a = [1, 2, 3]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myFunc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(a)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print(a)</a:t>
            </a:r>
            <a:endParaRPr lang="en-US" sz="2400" dirty="0" smtClean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myFunc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[100]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504660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508657"/>
            <a:ext cx="8042040" cy="950431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Lists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The = operator changes what we’re pointing at.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main():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a = [1, 2, 3]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myFunc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(a)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print(a)</a:t>
            </a:r>
            <a:endParaRPr lang="en-US" sz="2400" dirty="0" smtClean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myFunc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[100]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  <a:cs typeface="News Gothic MT"/>
              </a:rPr>
              <a:t>Prints [1, 2, 3]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95334" y="2412999"/>
            <a:ext cx="2779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        [1, 2, 3]</a:t>
            </a:r>
          </a:p>
          <a:p>
            <a:endParaRPr lang="en-US" dirty="0"/>
          </a:p>
          <a:p>
            <a:r>
              <a:rPr lang="en-US" dirty="0" err="1" smtClean="0"/>
              <a:t>myList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95334" y="4061177"/>
            <a:ext cx="2779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        [1, 2, 3]</a:t>
            </a:r>
          </a:p>
          <a:p>
            <a:endParaRPr lang="en-US" dirty="0"/>
          </a:p>
          <a:p>
            <a:r>
              <a:rPr lang="en-US" dirty="0" err="1" smtClean="0"/>
              <a:t>myList</a:t>
            </a:r>
            <a:r>
              <a:rPr lang="en-US" dirty="0" smtClean="0"/>
              <a:t>       [100]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503333" y="2779889"/>
            <a:ext cx="197556" cy="225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291667" y="2624667"/>
            <a:ext cx="40922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291667" y="4261556"/>
            <a:ext cx="409222" cy="141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99667" y="4783667"/>
            <a:ext cx="3527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698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Slicing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Say we have the string “My name is Max” and know, for some reason, that we want only the characters from index 3 to index 7.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“My name is Max”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slice =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[3:7]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This is called string slicing!  This will return the characters in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myString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from character 3 (inclusive) to 7 (exclusive).  In this case, it prints the string “name”.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837799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Slicing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we leave off a number, it just goes to the end or beginning of the string!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“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abcdef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”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[3:])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[:5])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‘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’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‘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abcde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’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769861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Slicing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We can also control our step size.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“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abcdef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”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[0:6:2])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‘ace’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699214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do the following print?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“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abcdef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”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[:2])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[1:3]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[4:]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[::2]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4002366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do the following print?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“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abcdef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”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[:2])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[1:3]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[4:]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[::2]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‘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ab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’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‘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bc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’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‘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ef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’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‘ace’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063730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16248</TotalTime>
  <Words>1302</Words>
  <Application>Microsoft Macintosh PowerPoint</Application>
  <PresentationFormat>On-screen Show (4:3)</PresentationFormat>
  <Paragraphs>582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Max Morawski</cp:lastModifiedBy>
  <cp:revision>278</cp:revision>
  <cp:lastPrinted>2014-10-06T15:06:14Z</cp:lastPrinted>
  <dcterms:modified xsi:type="dcterms:W3CDTF">2014-10-18T13:43:57Z</dcterms:modified>
</cp:coreProperties>
</file>