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vml" ContentType="application/vnd.openxmlformats-officedocument.vmlDrawing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6" r:id="rId4"/>
    <p:sldId id="283" r:id="rId5"/>
    <p:sldId id="277" r:id="rId6"/>
    <p:sldId id="278" r:id="rId7"/>
    <p:sldId id="284" r:id="rId8"/>
    <p:sldId id="286" r:id="rId9"/>
    <p:sldId id="289" r:id="rId10"/>
    <p:sldId id="287" r:id="rId11"/>
    <p:sldId id="288" r:id="rId12"/>
  </p:sldIdLst>
  <p:sldSz cx="9144000" cy="6858000" type="screen4x3"/>
  <p:notesSz cx="7315200" cy="96012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04"/>
        <p:guide pos="228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80289-C6DE-D041-97D6-0E993A522766}" type="datetimeFigureOut">
              <a:rPr lang="en-US" smtClean="0"/>
              <a:t>5/2/11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AB81D-BD01-7C4F-8360-49457C1A8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1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5921" tIns="47960" rIns="95921" bIns="4796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85900" y="796925"/>
            <a:ext cx="5240338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822310" y="4981896"/>
            <a:ext cx="6570087" cy="4716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562783" cy="52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59371" algn="l"/>
                <a:tab pos="1518742" algn="l"/>
                <a:tab pos="2278113" algn="l"/>
                <a:tab pos="3037484" algn="l"/>
              </a:tabLst>
              <a:defRPr sz="15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650245" y="0"/>
            <a:ext cx="3562782" cy="52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59371" algn="l"/>
                <a:tab pos="1518742" algn="l"/>
                <a:tab pos="2278113" algn="l"/>
                <a:tab pos="3037484" algn="l"/>
              </a:tabLst>
              <a:defRPr sz="15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965446"/>
            <a:ext cx="3562783" cy="521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59371" algn="l"/>
                <a:tab pos="1518742" algn="l"/>
                <a:tab pos="2278113" algn="l"/>
                <a:tab pos="3037484" algn="l"/>
              </a:tabLst>
              <a:defRPr sz="15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650245" y="9965446"/>
            <a:ext cx="3562782" cy="521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59371" algn="l"/>
                <a:tab pos="1518742" algn="l"/>
                <a:tab pos="2278113" algn="l"/>
                <a:tab pos="3037484" algn="l"/>
              </a:tabLst>
              <a:defRPr sz="15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fld id="{0DA030BE-E1C4-4050-8217-D93E8E1344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2CD40B-60B0-4032-BF8E-0C2F242CDFDA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84313" y="796925"/>
            <a:ext cx="5246687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22310" y="4981896"/>
            <a:ext cx="6571764" cy="472029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 typeface="Arial"/>
              <a:buChar char="•"/>
              <a:defRPr>
                <a:solidFill>
                  <a:srgbClr val="262699"/>
                </a:solidFill>
              </a:defRPr>
            </a:lvl1pPr>
            <a:lvl2pPr>
              <a:buFont typeface="Lucida Grande"/>
              <a:buChar char="✹"/>
              <a:defRPr sz="1800"/>
            </a:lvl2pPr>
            <a:lvl3pPr>
              <a:buFont typeface="Lucida Grande"/>
              <a:buChar char="-"/>
              <a:defRPr sz="1600" b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431925"/>
            <a:ext cx="5859463" cy="146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59DCF-773D-45B5-BB52-4957BA1C4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CB78C-4191-4217-964A-B0ABC911A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73050"/>
            <a:ext cx="91408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04800" y="6581775"/>
            <a:ext cx="7907338" cy="1588"/>
          </a:xfrm>
          <a:prstGeom prst="line">
            <a:avLst/>
          </a:prstGeom>
          <a:noFill/>
          <a:ln w="3816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41400" y="3133725"/>
            <a:ext cx="4827588" cy="117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1431925"/>
            <a:ext cx="5859463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2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7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7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3050"/>
            <a:ext cx="91408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304800" y="6581775"/>
            <a:ext cx="7907338" cy="1588"/>
          </a:xfrm>
          <a:prstGeom prst="line">
            <a:avLst/>
          </a:prstGeom>
          <a:noFill/>
          <a:ln w="3816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433388"/>
            <a:ext cx="8226425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963738"/>
            <a:ext cx="8212137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10188" y="6565900"/>
            <a:ext cx="2895600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04800" y="6565900"/>
            <a:ext cx="4540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DEE2DC5C-E368-4AD2-9D40-F159B98DFC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79000"/>
        </a:lnSpc>
        <a:spcBef>
          <a:spcPct val="0"/>
        </a:spcBef>
        <a:spcAft>
          <a:spcPts val="1425"/>
        </a:spcAft>
        <a:buClr>
          <a:srgbClr val="000000"/>
        </a:buClr>
        <a:buSzPct val="80000"/>
        <a:buFont typeface="Lucida Grande" charset="0"/>
        <a:buChar char="✹"/>
        <a:defRPr sz="2000" b="1">
          <a:solidFill>
            <a:srgbClr val="2626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7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itchFamily="34" charset="0"/>
        <a:buChar char="•"/>
        <a:defRPr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Lucida Grande" charset="0"/>
        <a:buChar char="-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7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dward.Birrane@jhuap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???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52400" y="533400"/>
            <a:ext cx="69342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u="sng" dirty="0" smtClean="0">
                <a:solidFill>
                  <a:srgbClr val="01255B"/>
                </a:solidFill>
              </a:rPr>
              <a:t>Increasing Throughput in Disrupted Networks</a:t>
            </a:r>
          </a:p>
          <a:p>
            <a:pPr algn="ctr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1" u="sng" dirty="0" smtClean="0">
              <a:solidFill>
                <a:srgbClr val="01255B"/>
              </a:solidFill>
            </a:endParaRPr>
          </a:p>
          <a:p>
            <a:pPr algn="ctr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 smtClean="0">
                <a:solidFill>
                  <a:srgbClr val="01255B"/>
                </a:solidFill>
              </a:rPr>
              <a:t>Congestion Modeling </a:t>
            </a:r>
            <a:r>
              <a:rPr lang="en-US" sz="2800" i="1" dirty="0" smtClean="0">
                <a:solidFill>
                  <a:srgbClr val="01255B"/>
                </a:solidFill>
              </a:rPr>
              <a:t>Using Path Prediction</a:t>
            </a:r>
            <a:endParaRPr lang="en-US" sz="2800" i="1" dirty="0">
              <a:solidFill>
                <a:srgbClr val="01255B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143000" y="3581400"/>
            <a:ext cx="53213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1" dirty="0">
                <a:solidFill>
                  <a:srgbClr val="01255B"/>
                </a:solidFill>
              </a:rPr>
              <a:t>Ed Birrane</a:t>
            </a:r>
            <a:endParaRPr lang="en-US" sz="2000" b="1" i="1" dirty="0" smtClean="0">
              <a:solidFill>
                <a:srgbClr val="01255B"/>
              </a:solidFill>
            </a:endParaRPr>
          </a:p>
          <a:p>
            <a:pPr algn="ctr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1" dirty="0" smtClean="0">
                <a:solidFill>
                  <a:srgbClr val="000090"/>
                </a:solidFill>
              </a:rPr>
              <a:t>birrane1@umbc.edu</a:t>
            </a:r>
            <a:endParaRPr lang="en-US" sz="2000" b="1" i="1" dirty="0" smtClean="0">
              <a:solidFill>
                <a:srgbClr val="000090"/>
              </a:solidFill>
              <a:hlinkClick r:id="rId3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8600" y="2667000"/>
            <a:ext cx="6934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262699"/>
                </a:solidFill>
              </a:rPr>
              <a:t>May </a:t>
            </a:r>
            <a:r>
              <a:rPr lang="en-US" sz="2800" b="1" dirty="0" smtClean="0">
                <a:solidFill>
                  <a:srgbClr val="262699"/>
                </a:solidFill>
              </a:rPr>
              <a:t>2</a:t>
            </a:r>
            <a:r>
              <a:rPr lang="en-US" sz="2800" b="1" dirty="0" smtClean="0">
                <a:solidFill>
                  <a:srgbClr val="262699"/>
                </a:solidFill>
              </a:rPr>
              <a:t>nd, </a:t>
            </a:r>
            <a:r>
              <a:rPr lang="en-US" sz="2800" b="1" dirty="0">
                <a:solidFill>
                  <a:srgbClr val="262699"/>
                </a:solidFill>
              </a:rPr>
              <a:t>2011</a:t>
            </a:r>
            <a:endParaRPr lang="en-US" sz="2800" b="1" i="1" dirty="0">
              <a:solidFill>
                <a:srgbClr val="2626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609600" y="531177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isn’t Routing…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Forwarding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Style…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587" y="1676400"/>
            <a:ext cx="45332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5257800"/>
            <a:ext cx="3657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US" sz="800" dirty="0" err="1">
                <a:solidFill>
                  <a:schemeClr val="accent1">
                    <a:lumMod val="50000"/>
                  </a:schemeClr>
                </a:solidFill>
              </a:rPr>
              <a:t>theipadkids.com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/toy-story-read-along-love-it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</a:t>
            </a:r>
            <a:br>
              <a:rPr lang="en-US" dirty="0" smtClean="0"/>
            </a:br>
            <a:r>
              <a:rPr lang="en-US" sz="2400" i="1" dirty="0" smtClean="0"/>
              <a:t>What is a Delay/Disruption-Tolerant Network?</a:t>
            </a:r>
            <a:endParaRPr lang="en-US" sz="2400" i="1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19089" y="2362200"/>
            <a:ext cx="5091112" cy="3886200"/>
          </a:xfrm>
        </p:spPr>
        <p:txBody>
          <a:bodyPr/>
          <a:lstStyle/>
          <a:p>
            <a:r>
              <a:rPr lang="en-US" dirty="0" smtClean="0"/>
              <a:t>Challenged Networks</a:t>
            </a:r>
            <a:endParaRPr lang="en-US" dirty="0" smtClean="0"/>
          </a:p>
          <a:p>
            <a:pPr lvl="1"/>
            <a:r>
              <a:rPr lang="en-US" dirty="0" smtClean="0"/>
              <a:t>Little power</a:t>
            </a:r>
            <a:r>
              <a:rPr lang="en-US" dirty="0" smtClean="0"/>
              <a:t>/</a:t>
            </a:r>
            <a:r>
              <a:rPr lang="en-US" dirty="0" err="1" smtClean="0"/>
              <a:t>comm</a:t>
            </a:r>
            <a:r>
              <a:rPr lang="en-US" dirty="0" smtClean="0"/>
              <a:t>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Wireless data transmission</a:t>
            </a:r>
          </a:p>
          <a:p>
            <a:pPr lvl="1"/>
            <a:r>
              <a:rPr lang="en-US" dirty="0" smtClean="0"/>
              <a:t>Mobile Platforms</a:t>
            </a:r>
          </a:p>
          <a:p>
            <a:pPr lvl="1"/>
            <a:r>
              <a:rPr lang="en-US" dirty="0" smtClean="0"/>
              <a:t>Scalable Deployments</a:t>
            </a:r>
          </a:p>
          <a:p>
            <a:pPr lvl="1"/>
            <a:r>
              <a:rPr lang="en-US" dirty="0" smtClean="0"/>
              <a:t>Hostile Environments</a:t>
            </a:r>
          </a:p>
          <a:p>
            <a:r>
              <a:rPr lang="en-US" dirty="0" smtClean="0"/>
              <a:t>Per-Link Failures</a:t>
            </a:r>
          </a:p>
          <a:p>
            <a:pPr lvl="1"/>
            <a:r>
              <a:rPr lang="en-US" dirty="0" smtClean="0"/>
              <a:t>Signal Propagation Delays</a:t>
            </a:r>
          </a:p>
          <a:p>
            <a:pPr lvl="1"/>
            <a:r>
              <a:rPr lang="en-US" dirty="0" smtClean="0"/>
              <a:t>Intermittent Transmission Disruption</a:t>
            </a:r>
          </a:p>
          <a:p>
            <a:pPr lvl="1"/>
            <a:r>
              <a:rPr lang="en-US" dirty="0" smtClean="0"/>
              <a:t>Data latency through the entire network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382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DTN is a subset of challenged networking dominated by delays in data processing incurred by link impairments and latencies.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31540"/>
            <a:ext cx="3810000" cy="31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172200"/>
            <a:ext cx="8229600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7030A0"/>
                </a:solidFill>
                <a:cs typeface="+mn-cs"/>
              </a:rPr>
              <a:t>We will focus on a motivating example: The Solar System Internet</a:t>
            </a:r>
            <a:endParaRPr lang="en-US" b="1" dirty="0">
              <a:solidFill>
                <a:srgbClr val="7030A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Core Enabling Functions</a:t>
            </a:r>
            <a:br>
              <a:rPr lang="en-US" dirty="0" smtClean="0"/>
            </a:br>
            <a:r>
              <a:rPr lang="en-US" sz="2400" i="1" dirty="0" smtClean="0"/>
              <a:t>How do they work?</a:t>
            </a:r>
            <a:endParaRPr lang="en-US" sz="2400" i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19088" y="2286000"/>
            <a:ext cx="8212137" cy="4267200"/>
          </a:xfrm>
        </p:spPr>
        <p:txBody>
          <a:bodyPr/>
          <a:lstStyle/>
          <a:p>
            <a:r>
              <a:rPr lang="en-US" dirty="0" smtClean="0"/>
              <a:t>Durable Storage of Data in Transit</a:t>
            </a:r>
          </a:p>
          <a:p>
            <a:pPr lvl="1"/>
            <a:r>
              <a:rPr lang="en-US" dirty="0" smtClean="0"/>
              <a:t>Store-and-forward operations where data survives interruptions in connectivity</a:t>
            </a:r>
          </a:p>
          <a:p>
            <a:r>
              <a:rPr lang="en-US" dirty="0" smtClean="0"/>
              <a:t>Custody Transfer</a:t>
            </a:r>
          </a:p>
          <a:p>
            <a:pPr lvl="1"/>
            <a:r>
              <a:rPr lang="en-US" dirty="0" smtClean="0"/>
              <a:t>Incremental data advances through the network</a:t>
            </a:r>
          </a:p>
          <a:p>
            <a:pPr lvl="2"/>
            <a:r>
              <a:rPr lang="en-US" dirty="0" smtClean="0"/>
              <a:t>No requirement for end-to-end retransmission</a:t>
            </a:r>
          </a:p>
          <a:p>
            <a:r>
              <a:rPr lang="en-US" dirty="0" smtClean="0"/>
              <a:t>Asserted Communications Parameters</a:t>
            </a:r>
          </a:p>
          <a:p>
            <a:pPr lvl="1"/>
            <a:r>
              <a:rPr lang="en-US" dirty="0" smtClean="0"/>
              <a:t>Pre-planned parameters, push-methods, and error recovery</a:t>
            </a:r>
          </a:p>
          <a:p>
            <a:pPr lvl="2"/>
            <a:r>
              <a:rPr lang="en-US" dirty="0" smtClean="0"/>
              <a:t>No requirement for discovery and negotiation in the network</a:t>
            </a:r>
          </a:p>
          <a:p>
            <a:r>
              <a:rPr lang="en-US" dirty="0" smtClean="0"/>
              <a:t>Delegation</a:t>
            </a:r>
          </a:p>
          <a:p>
            <a:pPr lvl="1"/>
            <a:r>
              <a:rPr lang="en-US" dirty="0" smtClean="0"/>
              <a:t>Capture universal functions in a logical overlay</a:t>
            </a:r>
          </a:p>
          <a:p>
            <a:pPr lvl="1"/>
            <a:r>
              <a:rPr lang="en-US" dirty="0" smtClean="0"/>
              <a:t>Push heterogeneous function to supporting per-link layers.</a:t>
            </a:r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6107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Operator-in-the-loop management, pre-configuration, and small,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dense population.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Problème</a:t>
            </a:r>
            <a:r>
              <a:rPr lang="en-US" dirty="0" smtClean="0"/>
              <a:t> d</a:t>
            </a:r>
            <a:r>
              <a:rPr lang="en-US" dirty="0" smtClean="0"/>
              <a:t>u Jour</a:t>
            </a:r>
            <a:br>
              <a:rPr lang="en-US" dirty="0" smtClean="0"/>
            </a:br>
            <a:r>
              <a:rPr lang="en-US" sz="2400" i="1" dirty="0" smtClean="0"/>
              <a:t>How do we Increase Throughput Through the Network?</a:t>
            </a:r>
            <a:endParaRPr lang="en-US" sz="2400" i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12137" cy="1524000"/>
          </a:xfrm>
        </p:spPr>
        <p:txBody>
          <a:bodyPr/>
          <a:lstStyle/>
          <a:p>
            <a:r>
              <a:rPr lang="en-US" sz="1800" dirty="0" smtClean="0"/>
              <a:t>Assumptions</a:t>
            </a:r>
          </a:p>
          <a:p>
            <a:pPr lvl="1"/>
            <a:r>
              <a:rPr lang="en-US" sz="1600" u="sng" dirty="0" smtClean="0"/>
              <a:t>Semi-structured networks</a:t>
            </a:r>
            <a:r>
              <a:rPr lang="en-US" sz="1600" dirty="0" smtClean="0"/>
              <a:t>:  Data has a general “direction” and </a:t>
            </a:r>
            <a:r>
              <a:rPr lang="en-US" sz="1600" dirty="0" smtClean="0"/>
              <a:t>node motion is somewhat regular</a:t>
            </a:r>
            <a:endParaRPr lang="en-US" sz="1600" dirty="0" smtClean="0"/>
          </a:p>
          <a:p>
            <a:pPr lvl="1"/>
            <a:r>
              <a:rPr lang="en-US" sz="1600" u="sng" dirty="0" smtClean="0"/>
              <a:t>Vast expanse</a:t>
            </a:r>
            <a:r>
              <a:rPr lang="en-US" sz="1600" dirty="0" smtClean="0"/>
              <a:t>: Dense </a:t>
            </a:r>
            <a:r>
              <a:rPr lang="en-US" sz="1600" dirty="0" smtClean="0"/>
              <a:t>node populations unfeasible </a:t>
            </a:r>
          </a:p>
          <a:p>
            <a:pPr lvl="1"/>
            <a:r>
              <a:rPr lang="en-US" sz="1600" u="sng" dirty="0" smtClean="0"/>
              <a:t>Time Matters</a:t>
            </a:r>
            <a:r>
              <a:rPr lang="en-US" sz="1600" dirty="0" smtClean="0"/>
              <a:t>: Network topology constantly changing over time.</a:t>
            </a:r>
          </a:p>
          <a:p>
            <a:r>
              <a:rPr lang="en-US" sz="1800" dirty="0" smtClean="0"/>
              <a:t>Problem Statement</a:t>
            </a:r>
          </a:p>
          <a:p>
            <a:pPr lvl="1"/>
            <a:r>
              <a:rPr lang="en-US" sz="1600" dirty="0" smtClean="0"/>
              <a:t>Given local topological information, construct </a:t>
            </a:r>
            <a:r>
              <a:rPr lang="en-US" sz="1600" b="1" dirty="0" smtClean="0"/>
              <a:t>efficient </a:t>
            </a:r>
            <a:r>
              <a:rPr lang="en-US" sz="1600" dirty="0" smtClean="0"/>
              <a:t>paths through the network that consider both changes in topology and traffic-based congestion.</a:t>
            </a:r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35979"/>
            <a:ext cx="3200400" cy="22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419600" y="4419600"/>
          <a:ext cx="2514600" cy="1785249"/>
        </p:xfrm>
        <a:graphic>
          <a:graphicData uri="http://schemas.openxmlformats.org/presentationml/2006/ole">
            <p:oleObj spid="_x0000_s22530" name="Document" r:id="rId4" imgW="7887801" imgH="5601482" progId="Word.Document.12">
              <p:link updateAutomatic="1"/>
            </p:oleObj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3657600" y="4953000"/>
            <a:ext cx="609600" cy="609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Oval Callout 9"/>
          <p:cNvSpPr/>
          <p:nvPr/>
        </p:nvSpPr>
        <p:spPr bwMode="auto">
          <a:xfrm>
            <a:off x="7010400" y="3962400"/>
            <a:ext cx="2057400" cy="1307115"/>
          </a:xfrm>
          <a:prstGeom prst="wedgeEllipseCallout">
            <a:avLst>
              <a:gd name="adj1" fmla="val -53243"/>
              <a:gd name="adj2" fmla="val 4909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TextBox 10"/>
          <p:cNvSpPr txBox="1"/>
          <p:nvPr/>
        </p:nvSpPr>
        <p:spPr>
          <a:xfrm>
            <a:off x="7315200" y="4114800"/>
            <a:ext cx="1676400" cy="101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Hi! I’m NP Complete from Steiner Tree in Graphs!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2438400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Information at one node</a:t>
            </a:r>
            <a:endParaRPr lang="en-US" sz="1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Importance</a:t>
            </a:r>
            <a:br>
              <a:rPr lang="en-US" dirty="0" smtClean="0"/>
            </a:br>
            <a:r>
              <a:rPr lang="en-US" sz="2400" dirty="0" smtClean="0"/>
              <a:t>Why do we need to be efficient?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631232"/>
            <a:ext cx="8458200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You never get a second chance to make a first connection.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90" y="2209800"/>
            <a:ext cx="5303642" cy="414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2057400"/>
            <a:ext cx="3352800" cy="49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660066"/>
                </a:solidFill>
              </a:rPr>
              <a:t>Sensing nodes fill up.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You will miss a critical event or science observation if your recorders are full.</a:t>
            </a:r>
          </a:p>
          <a:p>
            <a:pPr marL="342900" indent="-342900"/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1600" dirty="0" smtClean="0">
                <a:solidFill>
                  <a:srgbClr val="660066"/>
                </a:solidFill>
              </a:rPr>
              <a:t>Retransmission is expensive.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We have very power-constrained systems.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You might need to wait days or weeks for connectivity.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You might need to renegotiate access (NASA -&gt; ESA -&gt; JAXA)</a:t>
            </a:r>
          </a:p>
          <a:p>
            <a:pPr marL="342900" indent="-342900"/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1600" dirty="0" smtClean="0">
                <a:solidFill>
                  <a:srgbClr val="660066"/>
                </a:solidFill>
              </a:rPr>
              <a:t>Path set-up is costly, so get it right.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Slewing spacecraft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Power transmitters/receivers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Negotiating Deep Space Network time.</a:t>
            </a:r>
          </a:p>
          <a:p>
            <a:pPr marL="342900" indent="-342900"/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 Work</a:t>
            </a:r>
            <a:br>
              <a:rPr lang="en-US" dirty="0" smtClean="0"/>
            </a:br>
            <a:r>
              <a:rPr lang="en-US" sz="2400" i="1" dirty="0" smtClean="0"/>
              <a:t>How do we Route Data in Challenged Networks Now?</a:t>
            </a:r>
            <a:endParaRPr lang="en-US" sz="2400" i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5638800" cy="4343400"/>
          </a:xfrm>
        </p:spPr>
        <p:txBody>
          <a:bodyPr/>
          <a:lstStyle/>
          <a:p>
            <a:r>
              <a:rPr lang="en-US" sz="1800" dirty="0" smtClean="0"/>
              <a:t>Space systems pre-configure everything.</a:t>
            </a:r>
            <a:endParaRPr lang="en-US" sz="1800" dirty="0" smtClean="0"/>
          </a:p>
          <a:p>
            <a:pPr lvl="1"/>
            <a:r>
              <a:rPr lang="en-US" sz="1600" dirty="0" smtClean="0"/>
              <a:t>Capturing and </a:t>
            </a:r>
            <a:r>
              <a:rPr lang="en-US" sz="1600" dirty="0" err="1" smtClean="0"/>
              <a:t>downlinking</a:t>
            </a:r>
            <a:r>
              <a:rPr lang="en-US" sz="1600" dirty="0" smtClean="0"/>
              <a:t> observations takes weeks to months of preparation. </a:t>
            </a:r>
          </a:p>
          <a:p>
            <a:pPr lvl="1"/>
            <a:r>
              <a:rPr lang="en-US" sz="1600" dirty="0" smtClean="0"/>
              <a:t>Nothing is trusted for automation.</a:t>
            </a:r>
          </a:p>
          <a:p>
            <a:r>
              <a:rPr lang="en-US" sz="1800" dirty="0" smtClean="0"/>
              <a:t>Mobile, Ad-Hoc Networks (</a:t>
            </a:r>
            <a:r>
              <a:rPr lang="en-US" sz="1800" dirty="0" err="1" smtClean="0"/>
              <a:t>MANets</a:t>
            </a:r>
            <a:r>
              <a:rPr lang="en-US" sz="1800" dirty="0" smtClean="0"/>
              <a:t>) flood.</a:t>
            </a:r>
          </a:p>
          <a:p>
            <a:pPr lvl="1"/>
            <a:r>
              <a:rPr lang="en-US" sz="1600" dirty="0" smtClean="0"/>
              <a:t>Node mobility is random (ad-hoc)</a:t>
            </a:r>
          </a:p>
          <a:p>
            <a:pPr lvl="1"/>
            <a:r>
              <a:rPr lang="en-US" sz="1600" dirty="0" smtClean="0"/>
              <a:t>Some heuristics for constrained multi-cast.</a:t>
            </a:r>
          </a:p>
          <a:p>
            <a:r>
              <a:rPr lang="en-US" sz="1800" dirty="0" smtClean="0"/>
              <a:t>Contact-Graph Routing (CGR) is compromise.</a:t>
            </a:r>
          </a:p>
          <a:p>
            <a:pPr lvl="1"/>
            <a:r>
              <a:rPr lang="en-US" sz="1600" dirty="0" smtClean="0"/>
              <a:t>Construct a contact graph at each local node.</a:t>
            </a:r>
          </a:p>
          <a:p>
            <a:pPr lvl="1"/>
            <a:r>
              <a:rPr lang="en-US" sz="1600" dirty="0" smtClean="0"/>
              <a:t>Run your favorite graph algorithm to build a path.</a:t>
            </a:r>
          </a:p>
          <a:p>
            <a:pPr lvl="1"/>
            <a:r>
              <a:rPr lang="en-US" sz="1600" dirty="0" smtClean="0"/>
              <a:t>Allows for asserted information (space systems)</a:t>
            </a:r>
          </a:p>
          <a:p>
            <a:pPr lvl="1"/>
            <a:r>
              <a:rPr lang="en-US" sz="1600" dirty="0" smtClean="0"/>
              <a:t>Can be built over flooded information (</a:t>
            </a:r>
            <a:r>
              <a:rPr lang="en-US" sz="1600" dirty="0" err="1" smtClean="0"/>
              <a:t>MANets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i="1" dirty="0" smtClean="0">
                <a:solidFill>
                  <a:srgbClr val="FF0000"/>
                </a:solidFill>
              </a:rPr>
              <a:t>Doesn’t save path information! Forwarding only!</a:t>
            </a:r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6107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DTN routing is governed either by operator-in-the-loop configuration or epidemic/probabilistic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multi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cast.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993249" y="2362200"/>
          <a:ext cx="3074551" cy="4113213"/>
        </p:xfrm>
        <a:graphic>
          <a:graphicData uri="http://schemas.openxmlformats.org/presentationml/2006/ole">
            <p:oleObj spid="_x0000_s32770" name="Document" r:id="rId3" imgW="5868219" imgH="7849696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Bright Idea #1</a:t>
            </a:r>
            <a:br>
              <a:rPr lang="en-US" dirty="0" smtClean="0"/>
            </a:br>
            <a:r>
              <a:rPr lang="en-US" sz="2400" i="1" dirty="0" smtClean="0"/>
              <a:t>Path Routing!</a:t>
            </a:r>
            <a:endParaRPr lang="en-US" sz="2400" i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3962399" cy="4267200"/>
          </a:xfrm>
        </p:spPr>
        <p:txBody>
          <a:bodyPr/>
          <a:lstStyle/>
          <a:p>
            <a:r>
              <a:rPr lang="en-US" sz="1800" dirty="0" smtClean="0"/>
              <a:t>Don’t re-calculate path at every node.</a:t>
            </a:r>
          </a:p>
          <a:p>
            <a:pPr lvl="1"/>
            <a:r>
              <a:rPr lang="en-US" sz="1600" b="0" dirty="0" smtClean="0"/>
              <a:t>That’s </a:t>
            </a:r>
            <a:r>
              <a:rPr lang="en-US" sz="1600" dirty="0" smtClean="0"/>
              <a:t>computationally expensive</a:t>
            </a:r>
            <a:endParaRPr lang="en-US" sz="1600" b="0" dirty="0" smtClean="0"/>
          </a:p>
          <a:p>
            <a:r>
              <a:rPr lang="en-US" sz="1800" dirty="0" smtClean="0"/>
              <a:t>Propagate local node knowledge.</a:t>
            </a:r>
          </a:p>
          <a:p>
            <a:pPr lvl="1"/>
            <a:r>
              <a:rPr lang="en-US" sz="1600" b="0" dirty="0" smtClean="0"/>
              <a:t>Downstream nodes </a:t>
            </a:r>
            <a:r>
              <a:rPr lang="en-US" sz="1600" dirty="0" smtClean="0"/>
              <a:t>know about upstream knowledge.</a:t>
            </a:r>
          </a:p>
          <a:p>
            <a:pPr lvl="1"/>
            <a:r>
              <a:rPr lang="en-US" sz="1600" b="0" dirty="0" smtClean="0"/>
              <a:t>If they don’t match, can send </a:t>
            </a:r>
            <a:r>
              <a:rPr lang="en-US" sz="1600" b="0" dirty="0" err="1" smtClean="0"/>
              <a:t>backprop</a:t>
            </a:r>
            <a:r>
              <a:rPr lang="en-US" sz="1600" b="0" dirty="0" smtClean="0"/>
              <a:t> messages.</a:t>
            </a:r>
          </a:p>
          <a:p>
            <a:r>
              <a:rPr lang="en-US" sz="1800" dirty="0" smtClean="0"/>
              <a:t>Make message travels </a:t>
            </a:r>
            <a:r>
              <a:rPr lang="en-US" sz="1800" dirty="0" smtClean="0"/>
              <a:t>deterministic.</a:t>
            </a:r>
            <a:endParaRPr lang="en-US" sz="1800" dirty="0" smtClean="0"/>
          </a:p>
          <a:p>
            <a:pPr lvl="1"/>
            <a:r>
              <a:rPr lang="en-US" sz="1600" b="0" dirty="0" smtClean="0"/>
              <a:t>Especially useful for overlay networks using multiple data link layers.</a:t>
            </a:r>
          </a:p>
          <a:p>
            <a:pPr lvl="1"/>
            <a:r>
              <a:rPr lang="en-US" sz="1600" dirty="0" smtClean="0"/>
              <a:t>Absent, of course, error.</a:t>
            </a:r>
            <a:endParaRPr lang="en-US" sz="1600" b="0" dirty="0" smtClean="0"/>
          </a:p>
          <a:p>
            <a:pPr lvl="2"/>
            <a:endParaRPr lang="en-US" sz="1400" b="0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6107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CGR calculates a full path, then discards it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in lieu of constructing next-hop neighbors.  Save the paths (dynamic programming)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6" name="Picture 5" descr="Screen shot 2010-09-09 at 5.21.4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590800"/>
            <a:ext cx="4599681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5638800"/>
            <a:ext cx="4343400" cy="8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Augment messages with their calculated  path (virtual circuit) and relevant contacts.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Bright Idea #2</a:t>
            </a:r>
            <a:br>
              <a:rPr lang="en-US" dirty="0" smtClean="0"/>
            </a:br>
            <a:r>
              <a:rPr lang="en-US" sz="2400" i="1" dirty="0" smtClean="0"/>
              <a:t>Modify the Local Contact Graph with Capacity Information</a:t>
            </a:r>
            <a:endParaRPr lang="en-US" sz="2400" i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2895600"/>
          </a:xfrm>
        </p:spPr>
        <p:txBody>
          <a:bodyPr/>
          <a:lstStyle/>
          <a:p>
            <a:r>
              <a:rPr lang="en-US" sz="1800" b="0" dirty="0" smtClean="0"/>
              <a:t>B</a:t>
            </a:r>
            <a:r>
              <a:rPr lang="en-US" sz="1800" b="0" dirty="0" smtClean="0"/>
              <a:t>uilds congestion model </a:t>
            </a:r>
            <a:r>
              <a:rPr lang="en-US" sz="1800" b="0" dirty="0" smtClean="0"/>
              <a:t>around two important localities of reference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600" b="0" dirty="0" smtClean="0"/>
              <a:t>Spatial locality: Message types may follow common paths.</a:t>
            </a:r>
          </a:p>
          <a:p>
            <a:pPr lvl="1"/>
            <a:r>
              <a:rPr lang="en-US" sz="1600" b="0" dirty="0" smtClean="0"/>
              <a:t>Temporal locality: Sensor report times may cause periodic bursts.</a:t>
            </a:r>
          </a:p>
          <a:p>
            <a:r>
              <a:rPr lang="en-US" sz="1800" b="0" dirty="0" smtClean="0"/>
              <a:t>CGR naturally considered contact’s estimated capacity (EC)</a:t>
            </a:r>
          </a:p>
          <a:p>
            <a:pPr lvl="1"/>
            <a:r>
              <a:rPr lang="en-US" sz="1600" b="0" dirty="0" smtClean="0"/>
              <a:t>Tweaking EC outside of the CGR algorithm causes the information to be auto-incorporated into the routing decision.</a:t>
            </a:r>
          </a:p>
          <a:p>
            <a:r>
              <a:rPr lang="en-US" sz="1800" b="0" dirty="0" smtClean="0"/>
              <a:t>Gives a mechanism for backpressure</a:t>
            </a:r>
          </a:p>
          <a:p>
            <a:pPr lvl="1"/>
            <a:r>
              <a:rPr lang="en-US" sz="1600" dirty="0" smtClean="0"/>
              <a:t>If path validation fails, can pass EC information upstream to inform </a:t>
            </a:r>
            <a:r>
              <a:rPr lang="en-US" sz="1600" dirty="0" smtClean="0"/>
              <a:t>stakeholders in some common path.</a:t>
            </a:r>
            <a:endParaRPr lang="en-US" sz="1600" b="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6107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If we know when a message will be where, we can remembe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r how it affects the link capacity and avoid saturated links.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474" y="5105400"/>
            <a:ext cx="57253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4191000"/>
          </a:xfrm>
        </p:spPr>
        <p:txBody>
          <a:bodyPr/>
          <a:lstStyle/>
          <a:p>
            <a:r>
              <a:rPr lang="en-US" sz="1800" dirty="0" smtClean="0"/>
              <a:t>Routing in Challenged Networks</a:t>
            </a:r>
          </a:p>
          <a:p>
            <a:pPr lvl="1"/>
            <a:r>
              <a:rPr lang="en-US" sz="1600" dirty="0" err="1" smtClean="0"/>
              <a:t>DTNs</a:t>
            </a:r>
            <a:r>
              <a:rPr lang="en-US" sz="1600" dirty="0" smtClean="0"/>
              <a:t> (especially sensing networks) support a </a:t>
            </a:r>
            <a:r>
              <a:rPr lang="en-US" sz="1600" dirty="0" smtClean="0"/>
              <a:t>semi-structure that may be exploited to improve routing efficiency.</a:t>
            </a:r>
            <a:endParaRPr lang="en-US" sz="1600" dirty="0" smtClean="0"/>
          </a:p>
          <a:p>
            <a:pPr lvl="1"/>
            <a:r>
              <a:rPr lang="en-US" sz="1600" dirty="0" smtClean="0"/>
              <a:t>Avoiding retransmission and congestion is important to getting the most data through the network at a given time.</a:t>
            </a:r>
          </a:p>
          <a:p>
            <a:r>
              <a:rPr lang="en-US" sz="1800" dirty="0" smtClean="0"/>
              <a:t>Existing Methods </a:t>
            </a:r>
            <a:r>
              <a:rPr lang="en-US" sz="1800" dirty="0" smtClean="0"/>
              <a:t>Focus on Hand-Tuning or Near-Broadcast</a:t>
            </a:r>
            <a:endParaRPr lang="en-US" sz="1800" dirty="0" smtClean="0"/>
          </a:p>
          <a:p>
            <a:pPr lvl="1"/>
            <a:r>
              <a:rPr lang="en-US" sz="1600" dirty="0" smtClean="0"/>
              <a:t>Very few automated methods exploit the semi-structure of these networks.</a:t>
            </a:r>
          </a:p>
          <a:p>
            <a:pPr lvl="1"/>
            <a:r>
              <a:rPr lang="en-US" sz="1600" dirty="0" smtClean="0"/>
              <a:t>CGR provides a foundation (</a:t>
            </a:r>
            <a:r>
              <a:rPr lang="en-US" sz="1600" dirty="0" smtClean="0"/>
              <a:t>when modified) to build path routing and congestion prediction.</a:t>
            </a:r>
            <a:endParaRPr lang="en-US" sz="1600" dirty="0" smtClean="0"/>
          </a:p>
          <a:p>
            <a:r>
              <a:rPr lang="en-US" sz="1800" dirty="0" smtClean="0"/>
              <a:t>Future </a:t>
            </a:r>
            <a:r>
              <a:rPr lang="en-US" sz="1800" dirty="0" smtClean="0"/>
              <a:t>Work</a:t>
            </a:r>
            <a:endParaRPr lang="en-US" sz="1800" dirty="0" smtClean="0"/>
          </a:p>
          <a:p>
            <a:pPr lvl="1"/>
            <a:r>
              <a:rPr lang="en-US" sz="1600" dirty="0" smtClean="0"/>
              <a:t>Working with CGR authors to spin the RFC to include path routing.</a:t>
            </a:r>
          </a:p>
          <a:p>
            <a:pPr lvl="1"/>
            <a:r>
              <a:rPr lang="en-US" sz="1600" dirty="0" smtClean="0"/>
              <a:t>Working simulations to demonstrate throughput increase with these methods.</a:t>
            </a:r>
          </a:p>
          <a:p>
            <a:pPr lvl="1"/>
            <a:r>
              <a:rPr lang="en-US" sz="1600" dirty="0" smtClean="0"/>
              <a:t>Following research to demonstrate ability to construct contact graphs in a variety of networks.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6107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Path routing with capacity modeling makes routing more efficient.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Future work will demonstrate you can build contact graphs in less structured networks.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35691</TotalTime>
  <Words>941</Words>
  <Application>Microsoft Macintosh PowerPoint</Application>
  <PresentationFormat>On-screen Show (4:3)</PresentationFormat>
  <Paragraphs>133</Paragraphs>
  <Slides>10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???</vt:lpstr>
      <vt:lpstr>???</vt:lpstr>
      <vt:lpstr>Slide 1</vt:lpstr>
      <vt:lpstr>Definition What is a Delay/Disruption-Tolerant Network?</vt:lpstr>
      <vt:lpstr>Core Enabling Functions How do they work?</vt:lpstr>
      <vt:lpstr>Problème du Jour How do we Increase Throughput Through the Network?</vt:lpstr>
      <vt:lpstr>Importance Why do we need to be efficient?</vt:lpstr>
      <vt:lpstr>Prior Work How do we Route Data in Challenged Networks Now?</vt:lpstr>
      <vt:lpstr>Bright Idea #1 Path Routing!</vt:lpstr>
      <vt:lpstr>Bright Idea #2 Modify the Local Contact Graph with Capacity Information</vt:lpstr>
      <vt:lpstr>Conclusion and Future Work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Edward Birrane</cp:lastModifiedBy>
  <cp:revision>164</cp:revision>
  <cp:lastPrinted>2011-05-02T04:09:54Z</cp:lastPrinted>
  <dcterms:created xsi:type="dcterms:W3CDTF">2011-05-01T22:07:09Z</dcterms:created>
  <dcterms:modified xsi:type="dcterms:W3CDTF">2011-05-02T05:42:35Z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1709839611</vt:i4>
  </property>
  <property fmtid="{D5CDD505-2E9C-101B-9397-08002B2CF9AE}" pid="3" name="_NewReviewCycle">
    <vt:lpwstr/>
  </property>
  <property fmtid="{D5CDD505-2E9C-101B-9397-08002B2CF9AE}" pid="4" name="_EmailSubject">
    <vt:lpwstr>Your briefing at the AIAA Infotech Conference</vt:lpwstr>
  </property>
  <property fmtid="{D5CDD505-2E9C-101B-9397-08002B2CF9AE}" pid="5" name="_AuthorEmail">
    <vt:lpwstr>Edward.Birrane@jhuapl.edu</vt:lpwstr>
  </property>
  <property fmtid="{D5CDD505-2E9C-101B-9397-08002B2CF9AE}" pid="6" name="_AuthorEmailDisplayName">
    <vt:lpwstr>Birrane, Edward J.</vt:lpwstr>
  </property>
</Properties>
</file>